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sldIdLst>
    <p:sldId id="278" r:id="rId5"/>
    <p:sldId id="285" r:id="rId6"/>
    <p:sldId id="279" r:id="rId7"/>
    <p:sldId id="280" r:id="rId8"/>
    <p:sldId id="281" r:id="rId9"/>
    <p:sldId id="283" r:id="rId10"/>
    <p:sldId id="284" r:id="rId11"/>
    <p:sldId id="282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6"/>
    <p:restoredTop sz="94634"/>
  </p:normalViewPr>
  <p:slideViewPr>
    <p:cSldViewPr snapToGrid="0" snapToObjects="1">
      <p:cViewPr varScale="1">
        <p:scale>
          <a:sx n="63" d="100"/>
          <a:sy n="63" d="100"/>
        </p:scale>
        <p:origin x="78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454660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Freeform 7"/>
          <p:cNvSpPr>
            <a:spLocks noChangeAspect="1" noEditPoints="1"/>
          </p:cNvSpPr>
          <p:nvPr/>
        </p:nvSpPr>
        <p:spPr bwMode="auto">
          <a:xfrm>
            <a:off x="1117600" y="1762090"/>
            <a:ext cx="3362368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91097" y="3721473"/>
            <a:ext cx="6827520" cy="1581150"/>
          </a:xfrm>
        </p:spPr>
        <p:txBody>
          <a:bodyPr>
            <a:normAutofit/>
          </a:bodyPr>
          <a:lstStyle>
            <a:lvl1pPr marL="0" indent="0" algn="l">
              <a:buNone/>
              <a:defRPr sz="2400" b="0" i="0" cap="none" spc="12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CED3E41-E2DE-48B7-AD25-2C05D8372D60}" type="datetime4">
              <a:rPr lang="en-US" smtClean="0"/>
              <a:pPr/>
              <a:t>January 22,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55300" y="6429375"/>
            <a:ext cx="1168400" cy="292100"/>
          </a:xfrm>
        </p:spPr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reeform 7"/>
          <p:cNvSpPr>
            <a:spLocks noChangeAspect="1" noEditPoints="1"/>
          </p:cNvSpPr>
          <p:nvPr/>
        </p:nvSpPr>
        <p:spPr bwMode="auto">
          <a:xfrm>
            <a:off x="1117600" y="1762090"/>
            <a:ext cx="3362368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986528" y="1417320"/>
            <a:ext cx="6827520" cy="2304288"/>
          </a:xfrm>
        </p:spPr>
        <p:txBody>
          <a:bodyPr>
            <a:normAutofit/>
          </a:bodyPr>
          <a:lstStyle>
            <a:lvl1pPr>
              <a:defRPr sz="40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Freeform 7"/>
          <p:cNvSpPr>
            <a:spLocks noChangeAspect="1" noEditPoints="1"/>
          </p:cNvSpPr>
          <p:nvPr/>
        </p:nvSpPr>
        <p:spPr bwMode="auto">
          <a:xfrm>
            <a:off x="1117600" y="1762090"/>
            <a:ext cx="3362368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309912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19237-00E8-48F5-9A77-8496B8A0E541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60992-D05B-4846-8E6E-CA034CB4F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188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19237-00E8-48F5-9A77-8496B8A0E541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60992-D05B-4846-8E6E-CA034CB4F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090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/>
          <p:cNvSpPr>
            <a:spLocks noChangeAspect="1" noEditPoints="1"/>
          </p:cNvSpPr>
          <p:nvPr/>
        </p:nvSpPr>
        <p:spPr bwMode="auto">
          <a:xfrm>
            <a:off x="7319512" y="0"/>
            <a:ext cx="4525024" cy="6858000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202C6-8B37-41F0-B3E4-774551D1C22F}" type="datetime4">
              <a:rPr lang="en-US" smtClean="0"/>
              <a:pPr/>
              <a:t>January 22,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5" name="Title Placeholder 1"/>
          <p:cNvSpPr>
            <a:spLocks noGrp="1"/>
          </p:cNvSpPr>
          <p:nvPr>
            <p:ph type="title"/>
          </p:nvPr>
        </p:nvSpPr>
        <p:spPr>
          <a:xfrm>
            <a:off x="368300" y="228601"/>
            <a:ext cx="11455400" cy="106680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365760" y="1298448"/>
            <a:ext cx="11460480" cy="4937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71100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454660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8F78D1B-BB73-41B2-8202-C6678B761557}" type="datetime4">
              <a:rPr lang="en-US" smtClean="0"/>
              <a:pPr/>
              <a:t>January 22,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Subtitle 2"/>
          <p:cNvSpPr>
            <a:spLocks noGrp="1"/>
          </p:cNvSpPr>
          <p:nvPr>
            <p:ph type="subTitle" idx="1"/>
          </p:nvPr>
        </p:nvSpPr>
        <p:spPr>
          <a:xfrm>
            <a:off x="4991099" y="1400175"/>
            <a:ext cx="6827520" cy="1476375"/>
          </a:xfrm>
        </p:spPr>
        <p:txBody>
          <a:bodyPr anchor="b" anchorCtr="0">
            <a:normAutofit/>
          </a:bodyPr>
          <a:lstStyle>
            <a:lvl1pPr marL="0" indent="0" algn="l">
              <a:buNone/>
              <a:defRPr sz="2400" b="0" i="0" cap="none" spc="12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Freeform 7"/>
          <p:cNvSpPr>
            <a:spLocks noChangeAspect="1" noEditPoints="1"/>
          </p:cNvSpPr>
          <p:nvPr/>
        </p:nvSpPr>
        <p:spPr bwMode="auto">
          <a:xfrm>
            <a:off x="45720" y="136642"/>
            <a:ext cx="4434865" cy="6721359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978401" y="2895600"/>
            <a:ext cx="6839391" cy="2667001"/>
          </a:xfrm>
        </p:spPr>
        <p:txBody>
          <a:bodyPr anchor="t">
            <a:normAutofit/>
          </a:bodyPr>
          <a:lstStyle>
            <a:lvl1pPr>
              <a:defRPr kumimoji="0" lang="en-US" sz="40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875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11E46-B9AD-4605-BA48-F4BA770367EA}" type="datetime4">
              <a:rPr lang="en-US" smtClean="0"/>
              <a:pPr/>
              <a:t>January 22,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368300" y="228601"/>
            <a:ext cx="1145540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3"/>
          </p:nvPr>
        </p:nvSpPr>
        <p:spPr>
          <a:xfrm>
            <a:off x="368300" y="1298448"/>
            <a:ext cx="566928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1"/>
          <p:cNvSpPr>
            <a:spLocks noGrp="1"/>
          </p:cNvSpPr>
          <p:nvPr>
            <p:ph sz="quarter" idx="14"/>
          </p:nvPr>
        </p:nvSpPr>
        <p:spPr>
          <a:xfrm>
            <a:off x="6154420" y="1298448"/>
            <a:ext cx="566928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1937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A4492-1D66-40E5-BF5F-8AE5B76A3760}" type="datetime4">
              <a:rPr lang="en-US" smtClean="0"/>
              <a:pPr/>
              <a:t>January 22, 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368300" y="228601"/>
            <a:ext cx="1145540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Content Placeholder 11"/>
          <p:cNvSpPr>
            <a:spLocks noGrp="1"/>
          </p:cNvSpPr>
          <p:nvPr>
            <p:ph sz="quarter" idx="13"/>
          </p:nvPr>
        </p:nvSpPr>
        <p:spPr>
          <a:xfrm>
            <a:off x="368300" y="1810512"/>
            <a:ext cx="5669280" cy="442569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Content Placeholder 11"/>
          <p:cNvSpPr>
            <a:spLocks noGrp="1"/>
          </p:cNvSpPr>
          <p:nvPr>
            <p:ph sz="quarter" idx="14"/>
          </p:nvPr>
        </p:nvSpPr>
        <p:spPr>
          <a:xfrm>
            <a:off x="6154420" y="1810512"/>
            <a:ext cx="5669280" cy="442569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368300" y="1298449"/>
            <a:ext cx="5664200" cy="509587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6154420" y="1298449"/>
            <a:ext cx="5664200" cy="509587"/>
          </a:xfrm>
        </p:spPr>
        <p:txBody>
          <a:bodyPr anchor="ctr">
            <a:normAutofit/>
          </a:bodyPr>
          <a:lstStyle>
            <a:lvl1pPr marL="0" indent="0">
              <a:buNone/>
              <a:defRPr sz="20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93953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120655-FBEF-4656-A8A9-E7D9EB4F4DEC}" type="datetime4">
              <a:rPr lang="en-US" smtClean="0"/>
              <a:pPr/>
              <a:t>January 22, 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368300" y="228601"/>
            <a:ext cx="1145540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6133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B2BA2-D035-44CD-B6C5-345CD46C68A9}" type="datetime4">
              <a:rPr lang="en-US" smtClean="0"/>
              <a:pPr/>
              <a:t>January 22, 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406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-1"/>
            <a:ext cx="454660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12544D9-E8EB-4DFC-9BAC-8FC5CFB1A919}" type="datetime4">
              <a:rPr lang="en-US" smtClean="0"/>
              <a:pPr/>
              <a:t>January 22, 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368300" y="228601"/>
            <a:ext cx="3779520" cy="129844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 sz="240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11"/>
          <p:cNvSpPr>
            <a:spLocks noGrp="1"/>
          </p:cNvSpPr>
          <p:nvPr>
            <p:ph sz="quarter" idx="14"/>
          </p:nvPr>
        </p:nvSpPr>
        <p:spPr>
          <a:xfrm>
            <a:off x="5034580" y="533400"/>
            <a:ext cx="6751021" cy="570280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368299" y="1539240"/>
            <a:ext cx="3779520" cy="4709160"/>
          </a:xfrm>
        </p:spPr>
        <p:txBody>
          <a:bodyPr>
            <a:normAutofit/>
          </a:bodyPr>
          <a:lstStyle>
            <a:lvl1pPr marL="0" indent="0">
              <a:buNone/>
              <a:defRPr lang="en-US" sz="1600" b="0" i="0" kern="1200" cap="none" spc="30" baseline="0" dirty="0" smtClean="0">
                <a:solidFill>
                  <a:schemeClr val="bg2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86914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-1"/>
            <a:ext cx="454660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46600" y="0"/>
            <a:ext cx="7645400" cy="6858000"/>
          </a:xfrm>
        </p:spPr>
        <p:txBody>
          <a:bodyPr anchor="ctr" anchorCtr="0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CF894904-8048-429B-BF77-F17DA8F8287B}" type="datetime4">
              <a:rPr lang="en-US" smtClean="0"/>
              <a:pPr/>
              <a:t>January 22,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Title Placeholder 1"/>
          <p:cNvSpPr>
            <a:spLocks noGrp="1"/>
          </p:cNvSpPr>
          <p:nvPr>
            <p:ph type="title"/>
          </p:nvPr>
        </p:nvSpPr>
        <p:spPr>
          <a:xfrm>
            <a:off x="368299" y="228600"/>
            <a:ext cx="3779520" cy="1295399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 sz="240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365760" y="1536192"/>
            <a:ext cx="3779520" cy="4712208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bg2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11550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8300" y="228601"/>
            <a:ext cx="1145540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8300" y="1295401"/>
            <a:ext cx="11455400" cy="49339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8300" y="6429375"/>
            <a:ext cx="28448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50" b="1">
                <a:solidFill>
                  <a:schemeClr val="tx2"/>
                </a:solidFill>
              </a:defRPr>
            </a:lvl1pPr>
          </a:lstStyle>
          <a:p>
            <a:fld id="{6441D7B3-F7C5-4013-AC5D-399DD8DB11FA}" type="datetime4">
              <a:rPr lang="en-US" smtClean="0"/>
              <a:pPr/>
              <a:t>January 22,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91099" y="6429375"/>
            <a:ext cx="54483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50" b="1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5300" y="6429375"/>
            <a:ext cx="11684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600" b="1">
                <a:solidFill>
                  <a:schemeClr val="tx2"/>
                </a:solidFill>
              </a:defRPr>
            </a:lvl1pPr>
          </a:lstStyle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927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spcBef>
          <a:spcPts val="400"/>
        </a:spcBef>
        <a:buNone/>
        <a:defRPr sz="3600" b="0" kern="1200" cap="none" spc="0" baseline="0">
          <a:solidFill>
            <a:schemeClr val="tx2"/>
          </a:solidFill>
          <a:latin typeface="+mj-lt"/>
          <a:ea typeface="+mj-ea"/>
          <a:cs typeface="Tunga" pitchFamily="2"/>
        </a:defRPr>
      </a:lvl1pPr>
    </p:titleStyle>
    <p:bodyStyle>
      <a:lvl1pPr marL="171450" indent="-173736" algn="l" defTabSz="914400" rtl="0" eaLnBrk="1" latinLnBrk="0" hangingPunct="1">
        <a:spcBef>
          <a:spcPts val="600"/>
        </a:spcBef>
        <a:spcAft>
          <a:spcPts val="0"/>
        </a:spcAft>
        <a:buClr>
          <a:schemeClr val="accent1"/>
        </a:buClr>
        <a:buFont typeface="Arial" pitchFamily="34" charset="0"/>
        <a:buChar char="•"/>
        <a:defRPr sz="2200" b="0" i="0" kern="1200" cap="none" spc="30" baseline="0">
          <a:solidFill>
            <a:schemeClr val="tx2"/>
          </a:solidFill>
          <a:latin typeface="+mn-lt"/>
          <a:ea typeface="+mn-ea"/>
          <a:cs typeface="Tahoma" pitchFamily="34" charset="0"/>
        </a:defRPr>
      </a:lvl1pPr>
      <a:lvl2pPr marL="34448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51593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3pPr>
      <a:lvl4pPr marL="688975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860425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Tahoma" pitchFamily="34" charset="0"/>
        </a:defRPr>
      </a:lvl5pPr>
      <a:lvl6pPr marL="105156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23444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41732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160020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2372" y="0"/>
            <a:ext cx="8591550" cy="764812"/>
          </a:xfrm>
        </p:spPr>
        <p:txBody>
          <a:bodyPr>
            <a:normAutofit/>
          </a:bodyPr>
          <a:lstStyle/>
          <a:p>
            <a:r>
              <a:rPr lang="x-none" b="1" dirty="0"/>
              <a:t>Ecosystem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46483" y="764812"/>
            <a:ext cx="11012906" cy="4937760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x-none" sz="3600" b="1" dirty="0">
                <a:solidFill>
                  <a:srgbClr val="FF0000"/>
                </a:solidFill>
              </a:rPr>
              <a:t>Intrinsic</a:t>
            </a:r>
            <a:r>
              <a:rPr lang="en-US" sz="3600" b="1" dirty="0">
                <a:solidFill>
                  <a:srgbClr val="FF0000"/>
                </a:solidFill>
              </a:rPr>
              <a:t> Value</a:t>
            </a:r>
            <a:r>
              <a:rPr lang="x-none" sz="3600" b="1" dirty="0">
                <a:solidFill>
                  <a:srgbClr val="FF0000"/>
                </a:solidFill>
              </a:rPr>
              <a:t>: </a:t>
            </a:r>
            <a:r>
              <a:rPr lang="x-none" sz="3600" dirty="0"/>
              <a:t>ecosystems have their own value independent from the needs and desires of humans</a:t>
            </a:r>
            <a:endParaRPr lang="en-US" sz="3600" dirty="0"/>
          </a:p>
          <a:p>
            <a:pPr marL="342900" indent="-342900"/>
            <a:r>
              <a:rPr lang="en-US" sz="3200" dirty="0"/>
              <a:t>M</a:t>
            </a:r>
            <a:r>
              <a:rPr lang="x-none" sz="3200" dirty="0"/>
              <a:t>oral obligation to protect</a:t>
            </a:r>
            <a:endParaRPr lang="en-US" sz="3200" dirty="0"/>
          </a:p>
          <a:p>
            <a:pPr marL="342900" indent="-342900"/>
            <a:r>
              <a:rPr lang="en-US" sz="3200" dirty="0"/>
              <a:t>Often related to </a:t>
            </a:r>
            <a:r>
              <a:rPr lang="x-none" sz="3200" dirty="0"/>
              <a:t>religion</a:t>
            </a:r>
            <a:r>
              <a:rPr lang="en-US" sz="3200" dirty="0"/>
              <a:t> and/or</a:t>
            </a:r>
            <a:r>
              <a:rPr lang="x-none" sz="3200" dirty="0"/>
              <a:t> philosophy</a:t>
            </a:r>
            <a:endParaRPr lang="en-US" sz="3200" b="1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368272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4973C8-C392-8243-81C2-C78D657827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66D628-F37C-4F4E-8659-00CE15D30031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The following notes go under </a:t>
            </a:r>
            <a:r>
              <a:rPr lang="en-US" sz="3600"/>
              <a:t>the “type of service” </a:t>
            </a:r>
            <a:r>
              <a:rPr lang="en-US" sz="3600" dirty="0"/>
              <a:t>in the boxes in the first column. Leave the other three columns empty for now</a:t>
            </a:r>
          </a:p>
        </p:txBody>
      </p:sp>
    </p:spTree>
    <p:extLst>
      <p:ext uri="{BB962C8B-B14F-4D97-AF65-F5344CB8AC3E}">
        <p14:creationId xmlns:p14="http://schemas.microsoft.com/office/powerpoint/2010/main" val="38040223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974" y="-372897"/>
            <a:ext cx="11455400" cy="1066801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2. </a:t>
            </a:r>
            <a:r>
              <a:rPr lang="x-none" sz="4000" b="1">
                <a:solidFill>
                  <a:srgbClr val="FF0000"/>
                </a:solidFill>
              </a:rPr>
              <a:t>Instrumental: </a:t>
            </a:r>
            <a:r>
              <a:rPr lang="x-none" sz="4000" dirty="0"/>
              <a:t>has worth in terms of goods and services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3453" y="811850"/>
            <a:ext cx="11860426" cy="49377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1) </a:t>
            </a:r>
            <a:r>
              <a:rPr lang="x-none" sz="3600" b="1">
                <a:solidFill>
                  <a:srgbClr val="FF0000"/>
                </a:solidFill>
              </a:rPr>
              <a:t>Provision</a:t>
            </a:r>
            <a:r>
              <a:rPr lang="en-US" sz="3600" b="1" dirty="0" err="1">
                <a:solidFill>
                  <a:srgbClr val="FF0000"/>
                </a:solidFill>
              </a:rPr>
              <a:t>ing</a:t>
            </a:r>
            <a:r>
              <a:rPr lang="x-none" sz="3600"/>
              <a:t>—</a:t>
            </a:r>
            <a:r>
              <a:rPr lang="x-none" sz="3600" dirty="0"/>
              <a:t>goods that humans use directly</a:t>
            </a:r>
            <a:endParaRPr lang="en-US" sz="3600" dirty="0"/>
          </a:p>
          <a:p>
            <a:pPr marL="0" indent="0">
              <a:buNone/>
            </a:pPr>
            <a:r>
              <a:rPr lang="en-US" sz="3600" dirty="0">
                <a:sym typeface="Wingdings"/>
              </a:rPr>
              <a:t> </a:t>
            </a:r>
            <a:r>
              <a:rPr lang="x-none" sz="3600" dirty="0"/>
              <a:t>lumber, food crops, rubber, fur, medicinal plants (Taxol)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8358144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1159" y="898801"/>
            <a:ext cx="11750841" cy="1066801"/>
          </a:xfrm>
        </p:spPr>
        <p:txBody>
          <a:bodyPr>
            <a:noAutofit/>
          </a:bodyPr>
          <a:lstStyle/>
          <a:p>
            <a:pPr lvl="0"/>
            <a:r>
              <a:rPr lang="en-US" sz="4000" dirty="0"/>
              <a:t>2. </a:t>
            </a:r>
            <a:r>
              <a:rPr lang="x-none" sz="4000" b="1" dirty="0">
                <a:solidFill>
                  <a:srgbClr val="FF0000"/>
                </a:solidFill>
              </a:rPr>
              <a:t>Regulating services</a:t>
            </a:r>
            <a:br>
              <a:rPr lang="en-US" sz="4000" b="1" dirty="0">
                <a:solidFill>
                  <a:srgbClr val="FF0000"/>
                </a:solidFill>
              </a:rPr>
            </a:br>
            <a:r>
              <a:rPr lang="en-US" sz="4000" b="1" dirty="0">
                <a:solidFill>
                  <a:schemeClr val="tx1"/>
                </a:solidFill>
                <a:sym typeface="Wingdings"/>
              </a:rPr>
              <a:t> </a:t>
            </a:r>
            <a:r>
              <a:rPr lang="x-none" sz="4000" dirty="0"/>
              <a:t>4 gigatons of carbon removed by ppk and plants</a:t>
            </a:r>
            <a:br>
              <a:rPr lang="en-US" sz="4000" b="1" dirty="0"/>
            </a:br>
            <a:r>
              <a:rPr lang="en-US" sz="4000" b="1" dirty="0">
                <a:sym typeface="Wingdings"/>
              </a:rPr>
              <a:t> </a:t>
            </a:r>
            <a:r>
              <a:rPr lang="x-none" sz="4000" dirty="0"/>
              <a:t>nutrient and water cycles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1549500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4267" y="971641"/>
            <a:ext cx="11554828" cy="1066801"/>
          </a:xfrm>
        </p:spPr>
        <p:txBody>
          <a:bodyPr>
            <a:noAutofit/>
          </a:bodyPr>
          <a:lstStyle/>
          <a:p>
            <a:r>
              <a:rPr lang="x-none" sz="4400" dirty="0"/>
              <a:t>3.  </a:t>
            </a:r>
            <a:r>
              <a:rPr lang="x-none" sz="4400" b="1" dirty="0">
                <a:solidFill>
                  <a:srgbClr val="FF0000"/>
                </a:solidFill>
              </a:rPr>
              <a:t>Support systems </a:t>
            </a:r>
            <a:br>
              <a:rPr lang="en-US" sz="4400" dirty="0"/>
            </a:br>
            <a:r>
              <a:rPr lang="en-US" sz="4400" dirty="0">
                <a:sym typeface="Wingdings"/>
              </a:rPr>
              <a:t> </a:t>
            </a:r>
            <a:r>
              <a:rPr lang="x-none" sz="4400" dirty="0"/>
              <a:t>pollination, water filtration, natural pest control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6413664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/>
              <a:t>4. </a:t>
            </a:r>
            <a:r>
              <a:rPr lang="x-none" sz="4400" b="1" dirty="0">
                <a:solidFill>
                  <a:srgbClr val="FF0000"/>
                </a:solidFill>
              </a:rPr>
              <a:t>Cultural services/Aesthetic value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dirty="0"/>
              <a:t>(</a:t>
            </a:r>
            <a:r>
              <a:rPr lang="x-none" sz="4400" dirty="0"/>
              <a:t>beauty</a:t>
            </a:r>
            <a:r>
              <a:rPr lang="en-US" sz="4400" dirty="0"/>
              <a:t>) </a:t>
            </a:r>
            <a:br>
              <a:rPr lang="en-US" sz="4400" dirty="0"/>
            </a:br>
            <a:r>
              <a:rPr lang="en-US" sz="4400" dirty="0">
                <a:sym typeface="Wingdings"/>
              </a:rPr>
              <a:t> </a:t>
            </a:r>
            <a:r>
              <a:rPr lang="x-none" sz="4400" dirty="0"/>
              <a:t>Tourism, real estate, recreation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5066286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2C08D4E-2AB4-5245-AFE2-58F10A90E862}"/>
              </a:ext>
            </a:extLst>
          </p:cNvPr>
          <p:cNvSpPr txBox="1"/>
          <p:nvPr/>
        </p:nvSpPr>
        <p:spPr>
          <a:xfrm>
            <a:off x="6906126" y="0"/>
            <a:ext cx="5285874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Discuss and complete the three columns in the table. Some things can show up more than once, but try to be a little more specific than saying “pollution”.</a:t>
            </a:r>
          </a:p>
          <a:p>
            <a:r>
              <a:rPr lang="en-US" sz="4400" dirty="0"/>
              <a:t>There are countless correct answers!</a:t>
            </a:r>
          </a:p>
        </p:txBody>
      </p:sp>
    </p:spTree>
    <p:extLst>
      <p:ext uri="{BB962C8B-B14F-4D97-AF65-F5344CB8AC3E}">
        <p14:creationId xmlns:p14="http://schemas.microsoft.com/office/powerpoint/2010/main" val="10586874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23397"/>
            <a:ext cx="9144000" cy="1066801"/>
          </a:xfrm>
        </p:spPr>
        <p:txBody>
          <a:bodyPr>
            <a:normAutofit fontScale="90000"/>
          </a:bodyPr>
          <a:lstStyle/>
          <a:p>
            <a:r>
              <a:rPr lang="en-US" dirty="0"/>
              <a:t>5. </a:t>
            </a:r>
            <a:r>
              <a:rPr lang="x-none" b="1" dirty="0">
                <a:solidFill>
                  <a:srgbClr val="FF0000"/>
                </a:solidFill>
              </a:rPr>
              <a:t>Resilience</a:t>
            </a:r>
            <a:r>
              <a:rPr lang="x-none" dirty="0"/>
              <a:t>—need to maintain genetic diversity so can have varieties to address needs of the future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08531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HO">
  <a:themeElements>
    <a:clrScheme name="SOHO">
      <a:dk1>
        <a:srgbClr val="2E2224"/>
      </a:dk1>
      <a:lt1>
        <a:sysClr val="window" lastClr="FFFFFF"/>
      </a:lt1>
      <a:dk2>
        <a:srgbClr val="48231E"/>
      </a:dk2>
      <a:lt2>
        <a:srgbClr val="CBD8DD"/>
      </a:lt2>
      <a:accent1>
        <a:srgbClr val="61625E"/>
      </a:accent1>
      <a:accent2>
        <a:srgbClr val="964D2C"/>
      </a:accent2>
      <a:accent3>
        <a:srgbClr val="66553E"/>
      </a:accent3>
      <a:accent4>
        <a:srgbClr val="848058"/>
      </a:accent4>
      <a:accent5>
        <a:srgbClr val="AFA14B"/>
      </a:accent5>
      <a:accent6>
        <a:srgbClr val="AD7D4D"/>
      </a:accent6>
      <a:hlink>
        <a:srgbClr val="FFDE66"/>
      </a:hlink>
      <a:folHlink>
        <a:srgbClr val="C0AEBC"/>
      </a:folHlink>
    </a:clrScheme>
    <a:fontScheme name="SOHO">
      <a:majorFont>
        <a:latin typeface="Candara"/>
        <a:ea typeface=""/>
        <a:cs typeface=""/>
        <a:font script="Jpan" typeface="ＭＳ Ｐゴシック"/>
        <a:font script="Hang" typeface="HY견명조"/>
        <a:font script="Hans" typeface="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HO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7000"/>
                <a:satMod val="150000"/>
              </a:schemeClr>
            </a:gs>
            <a:gs pos="30000">
              <a:schemeClr val="phClr">
                <a:shade val="94000"/>
                <a:satMod val="130000"/>
              </a:schemeClr>
            </a:gs>
            <a:gs pos="45000">
              <a:schemeClr val="phClr">
                <a:shade val="100000"/>
                <a:satMod val="120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4000"/>
                <a:satMod val="130000"/>
              </a:schemeClr>
            </a:gs>
            <a:gs pos="100000">
              <a:schemeClr val="phClr">
                <a:shade val="67000"/>
                <a:satMod val="15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2700000" algn="b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2700000" algn="b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2700000" algn="b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700000"/>
            </a:lightRig>
          </a:scene3d>
          <a:sp3d contourW="19050">
            <a:bevelT w="31750" h="38100"/>
            <a:contourClr>
              <a:schemeClr val="phClr">
                <a:shade val="15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4000"/>
                <a:satMod val="210000"/>
              </a:schemeClr>
            </a:gs>
            <a:gs pos="40000">
              <a:schemeClr val="phClr">
                <a:tint val="72000"/>
                <a:shade val="99000"/>
                <a:satMod val="200000"/>
              </a:schemeClr>
            </a:gs>
            <a:gs pos="100000">
              <a:schemeClr val="phClr">
                <a:tint val="100000"/>
                <a:shade val="30000"/>
                <a:alpha val="100000"/>
                <a:satMod val="17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86000"/>
                <a:alpha val="90000"/>
              </a:schemeClr>
              <a:schemeClr val="phClr">
                <a:shade val="49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FFD5B40CC20934FBE02B9BFEDA731E6" ma:contentTypeVersion="13" ma:contentTypeDescription="Create a new document." ma:contentTypeScope="" ma:versionID="d4349214563fda61d7f47b882a74562a">
  <xsd:schema xmlns:xsd="http://www.w3.org/2001/XMLSchema" xmlns:xs="http://www.w3.org/2001/XMLSchema" xmlns:p="http://schemas.microsoft.com/office/2006/metadata/properties" xmlns:ns3="1f288448-f477-4024-bfa7-c5da6d31a550" xmlns:ns4="d1bea57f-f24a-4814-8dfc-e372b91f2504" targetNamespace="http://schemas.microsoft.com/office/2006/metadata/properties" ma:root="true" ma:fieldsID="5f6015b8f6abe40cfc284b051f5f07cc" ns3:_="" ns4:_="">
    <xsd:import namespace="1f288448-f477-4024-bfa7-c5da6d31a550"/>
    <xsd:import namespace="d1bea57f-f24a-4814-8dfc-e372b91f2504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OCR" minOccurs="0"/>
                <xsd:element ref="ns4:MediaServiceEventHashCode" minOccurs="0"/>
                <xsd:element ref="ns4:MediaServiceGenerationTim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288448-f477-4024-bfa7-c5da6d31a55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1bea57f-f24a-4814-8dfc-e372b91f250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5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BACFD56-4777-4CC8-AD10-33652CE7F2B1}">
  <ds:schemaRefs>
    <ds:schemaRef ds:uri="http://schemas.microsoft.com/office/2006/documentManagement/types"/>
    <ds:schemaRef ds:uri="http://www.w3.org/XML/1998/namespace"/>
    <ds:schemaRef ds:uri="1f288448-f477-4024-bfa7-c5da6d31a550"/>
    <ds:schemaRef ds:uri="http://schemas.openxmlformats.org/package/2006/metadata/core-properties"/>
    <ds:schemaRef ds:uri="d1bea57f-f24a-4814-8dfc-e372b91f2504"/>
    <ds:schemaRef ds:uri="http://purl.org/dc/elements/1.1/"/>
    <ds:schemaRef ds:uri="http://schemas.microsoft.com/office/2006/metadata/properties"/>
    <ds:schemaRef ds:uri="http://purl.org/dc/dcmitype/"/>
    <ds:schemaRef ds:uri="http://schemas.microsoft.com/office/infopath/2007/PartnerControl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145E9EEC-E4D8-4201-B2EF-9FED78FF666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544F8FB-064C-4CEB-AF6D-B40032FE70B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f288448-f477-4024-bfa7-c5da6d31a550"/>
    <ds:schemaRef ds:uri="d1bea57f-f24a-4814-8dfc-e372b91f250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170</Words>
  <Application>Microsoft Office PowerPoint</Application>
  <PresentationFormat>Widescreen</PresentationFormat>
  <Paragraphs>14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Candara</vt:lpstr>
      <vt:lpstr>SOHO</vt:lpstr>
      <vt:lpstr>Ecosystem Values</vt:lpstr>
      <vt:lpstr>PowerPoint Presentation</vt:lpstr>
      <vt:lpstr>2. Instrumental: has worth in terms of goods and services</vt:lpstr>
      <vt:lpstr>2. Regulating services  4 gigatons of carbon removed by ppk and plants  nutrient and water cycles</vt:lpstr>
      <vt:lpstr>3.  Support systems   pollination, water filtration, natural pest control</vt:lpstr>
      <vt:lpstr>4. Cultural services/Aesthetic value (beauty)   Tourism, real estate, recreation</vt:lpstr>
      <vt:lpstr>PowerPoint Presentation</vt:lpstr>
      <vt:lpstr>5. Resilience—need to maintain genetic diversity so can have varieties to address needs of the future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Ecosystem Values</dc:title>
  <dc:creator>Microsoft Office User</dc:creator>
  <cp:lastModifiedBy>Molly Jirasakhiran</cp:lastModifiedBy>
  <cp:revision>5</cp:revision>
  <dcterms:created xsi:type="dcterms:W3CDTF">2019-07-24T18:29:04Z</dcterms:created>
  <dcterms:modified xsi:type="dcterms:W3CDTF">2020-01-22T15:58:48Z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0x010100BFFD5B40CC20934FBE02B9BFEDA731E6</vt:lpwstr>
  </property>
</Properties>
</file>