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8" r:id="rId12"/>
    <p:sldId id="269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9" autoAdjust="0"/>
    <p:restoredTop sz="94689" autoAdjust="0"/>
  </p:normalViewPr>
  <p:slideViewPr>
    <p:cSldViewPr snapToGrid="0" snapToObjects="1">
      <p:cViewPr varScale="1">
        <p:scale>
          <a:sx n="65" d="100"/>
          <a:sy n="65" d="100"/>
        </p:scale>
        <p:origin x="216" y="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3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11/4/19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11/4/19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11/4/19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11/4/19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11/4/19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6.2 Global Energy Consumption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93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77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94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07" y="152951"/>
            <a:ext cx="7620000" cy="1143000"/>
          </a:xfrm>
        </p:spPr>
        <p:txBody>
          <a:bodyPr/>
          <a:lstStyle/>
          <a:p>
            <a:r>
              <a:rPr lang="en-US" sz="4000" dirty="0"/>
              <a:t>Why do we use gas or diesel for our cars instead of coal or firewood?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5279"/>
            <a:ext cx="7620000" cy="494552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Energy-to-mass ratio: </a:t>
            </a:r>
            <a:r>
              <a:rPr lang="en-US" sz="2800" dirty="0"/>
              <a:t>smaller volume needed</a:t>
            </a:r>
          </a:p>
          <a:p>
            <a:r>
              <a:rPr lang="en-US" sz="2800" dirty="0"/>
              <a:t>Starts quickly, can be shut off quickly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326" y="2467803"/>
            <a:ext cx="6582081" cy="43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So why not use gasoline for everything?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22" y="1163617"/>
            <a:ext cx="8339559" cy="4800600"/>
          </a:xfrm>
        </p:spPr>
        <p:txBody>
          <a:bodyPr>
            <a:normAutofit/>
          </a:bodyPr>
          <a:lstStyle/>
          <a:p>
            <a:r>
              <a:rPr lang="en-US" sz="2800" dirty="0"/>
              <a:t>High amounts of </a:t>
            </a:r>
            <a:r>
              <a:rPr lang="en-US" sz="2800" dirty="0">
                <a:solidFill>
                  <a:srgbClr val="FF0000"/>
                </a:solidFill>
              </a:rPr>
              <a:t>air pollution </a:t>
            </a:r>
            <a:r>
              <a:rPr lang="en-US" sz="2800" dirty="0"/>
              <a:t>per joule of energy released</a:t>
            </a:r>
          </a:p>
          <a:p>
            <a:r>
              <a:rPr lang="en-US" sz="2800" dirty="0"/>
              <a:t>Requires large amount of </a:t>
            </a:r>
            <a:r>
              <a:rPr lang="en-US" sz="2800" dirty="0">
                <a:solidFill>
                  <a:srgbClr val="FF0000"/>
                </a:solidFill>
              </a:rPr>
              <a:t>processing/refining</a:t>
            </a:r>
            <a:r>
              <a:rPr lang="en-US" sz="2800" dirty="0">
                <a:solidFill>
                  <a:srgbClr val="FF0000"/>
                </a:solidFill>
                <a:sym typeface="Wingdings"/>
              </a:rPr>
              <a:t> $$$$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489" y="3479438"/>
            <a:ext cx="4060324" cy="304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3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48309"/>
          </a:xfrm>
        </p:spPr>
        <p:txBody>
          <a:bodyPr/>
          <a:lstStyle/>
          <a:p>
            <a:r>
              <a:rPr lang="en-US" dirty="0"/>
              <a:t>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239253"/>
            <a:ext cx="7620000" cy="4800600"/>
          </a:xfrm>
        </p:spPr>
        <p:txBody>
          <a:bodyPr>
            <a:normAutofit/>
          </a:bodyPr>
          <a:lstStyle/>
          <a:p>
            <a:r>
              <a:rPr lang="en-US" sz="2800" dirty="0"/>
              <a:t>Basic unit of energy: Joule (J)</a:t>
            </a:r>
          </a:p>
          <a:p>
            <a:r>
              <a:rPr lang="en-US" sz="2800" dirty="0"/>
              <a:t>1 gigajoule (GJ) = 1 billion joules = energy in 30L of gasoline</a:t>
            </a:r>
          </a:p>
          <a:p>
            <a:r>
              <a:rPr lang="en-US" sz="2800" dirty="0"/>
              <a:t>1 </a:t>
            </a:r>
            <a:r>
              <a:rPr lang="en-US" sz="2800" dirty="0" err="1"/>
              <a:t>exajoule</a:t>
            </a:r>
            <a:r>
              <a:rPr lang="en-US" sz="2800" dirty="0"/>
              <a:t> (EJ) = 1 billion GJ</a:t>
            </a:r>
          </a:p>
          <a:p>
            <a:r>
              <a:rPr lang="en-US" sz="2800" dirty="0"/>
              <a:t>1 Quad (only in US) = 1 quadrillion (10</a:t>
            </a:r>
            <a:r>
              <a:rPr lang="en-US" sz="2800" baseline="30000" dirty="0"/>
              <a:t>15</a:t>
            </a:r>
            <a:r>
              <a:rPr lang="en-US" sz="2800" dirty="0"/>
              <a:t>) Btu (British thermal units) = 1.055 EJ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600" y="2995194"/>
            <a:ext cx="14732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 Analysis = Yay!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274011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In 2011, total world energy consumption was approximately 521 quads per year. How many GJ is that per person every month? SHOW SETUP!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114841"/>
            <a:ext cx="7836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GJ/person*month</a:t>
            </a:r>
          </a:p>
          <a:p>
            <a:endParaRPr lang="en-US" sz="2000" dirty="0"/>
          </a:p>
          <a:p>
            <a:r>
              <a:rPr lang="en-US" sz="2000" u="sng" dirty="0"/>
              <a:t>10</a:t>
            </a:r>
            <a:r>
              <a:rPr lang="en-US" sz="2000" u="sng" baseline="30000" dirty="0"/>
              <a:t>9</a:t>
            </a:r>
            <a:r>
              <a:rPr lang="en-US" sz="2000" u="sng" dirty="0"/>
              <a:t> GJ</a:t>
            </a:r>
            <a:r>
              <a:rPr lang="en-US" sz="2000" dirty="0"/>
              <a:t>	x     </a:t>
            </a:r>
            <a:r>
              <a:rPr lang="en-US" sz="2000" u="sng" dirty="0"/>
              <a:t>1.055 EJ</a:t>
            </a:r>
            <a:r>
              <a:rPr lang="en-US" sz="2000" dirty="0"/>
              <a:t>    x     </a:t>
            </a:r>
            <a:r>
              <a:rPr lang="en-US" sz="2000" u="sng" dirty="0"/>
              <a:t>521 quads</a:t>
            </a:r>
            <a:r>
              <a:rPr lang="en-US" sz="2000" dirty="0"/>
              <a:t>     x      </a:t>
            </a:r>
            <a:r>
              <a:rPr lang="en-US" sz="2000" u="sng" dirty="0"/>
              <a:t>1 year</a:t>
            </a:r>
            <a:r>
              <a:rPr lang="en-US" sz="2000" dirty="0"/>
              <a:t>         x       </a:t>
            </a:r>
            <a:r>
              <a:rPr lang="en-US" sz="2000" u="sng" dirty="0"/>
              <a:t>1 year</a:t>
            </a:r>
            <a:r>
              <a:rPr lang="en-US" sz="2000" dirty="0"/>
              <a:t>   </a:t>
            </a:r>
          </a:p>
          <a:p>
            <a:r>
              <a:rPr lang="en-US" sz="2000" dirty="0"/>
              <a:t>   1 EJ	        1 quad	1 year	             12 months     7 billion people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06842" y="5160211"/>
            <a:ext cx="3141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6.5435 GJ/person*month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0526" y="3636211"/>
            <a:ext cx="1256632" cy="962526"/>
          </a:xfrm>
          <a:prstGeom prst="roundRect">
            <a:avLst/>
          </a:prstGeom>
          <a:solidFill>
            <a:srgbClr val="DD80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756610" y="3636211"/>
            <a:ext cx="1256632" cy="962526"/>
          </a:xfrm>
          <a:prstGeom prst="roundRect">
            <a:avLst/>
          </a:prstGeom>
          <a:solidFill>
            <a:srgbClr val="DD80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165642" y="3636211"/>
            <a:ext cx="1256632" cy="962526"/>
          </a:xfrm>
          <a:prstGeom prst="roundRect">
            <a:avLst/>
          </a:prstGeom>
          <a:solidFill>
            <a:srgbClr val="DD80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895516" y="3636211"/>
            <a:ext cx="1256632" cy="962526"/>
          </a:xfrm>
          <a:prstGeom prst="roundRect">
            <a:avLst/>
          </a:prstGeom>
          <a:solidFill>
            <a:srgbClr val="DD80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304548" y="3636211"/>
            <a:ext cx="1772652" cy="962526"/>
          </a:xfrm>
          <a:prstGeom prst="roundRect">
            <a:avLst/>
          </a:prstGeom>
          <a:solidFill>
            <a:srgbClr val="DD80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561934" y="5297036"/>
            <a:ext cx="2740526" cy="962526"/>
          </a:xfrm>
          <a:prstGeom prst="roundRect">
            <a:avLst/>
          </a:prstGeom>
          <a:solidFill>
            <a:srgbClr val="DD80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00526" y="2633578"/>
            <a:ext cx="2406316" cy="962526"/>
          </a:xfrm>
          <a:prstGeom prst="roundRect">
            <a:avLst/>
          </a:prstGeom>
          <a:solidFill>
            <a:srgbClr val="DD80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4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49" y="495972"/>
            <a:ext cx="9132302" cy="4383505"/>
          </a:xfrm>
          <a:prstGeom prst="rect">
            <a:avLst/>
          </a:prstGeom>
        </p:spPr>
      </p:pic>
      <p:sp>
        <p:nvSpPr>
          <p:cNvPr id="7" name="Lightning Bolt 6"/>
          <p:cNvSpPr/>
          <p:nvPr/>
        </p:nvSpPr>
        <p:spPr>
          <a:xfrm rot="5400000">
            <a:off x="0" y="3836737"/>
            <a:ext cx="1163052" cy="922423"/>
          </a:xfrm>
          <a:prstGeom prst="lightningBol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ghtning Bolt 8"/>
          <p:cNvSpPr/>
          <p:nvPr/>
        </p:nvSpPr>
        <p:spPr>
          <a:xfrm rot="5400000">
            <a:off x="2946400" y="3836736"/>
            <a:ext cx="1163052" cy="922423"/>
          </a:xfrm>
          <a:prstGeom prst="lightningBol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ghtning Bolt 9"/>
          <p:cNvSpPr/>
          <p:nvPr/>
        </p:nvSpPr>
        <p:spPr>
          <a:xfrm rot="5400000">
            <a:off x="5025189" y="3836738"/>
            <a:ext cx="1163052" cy="922423"/>
          </a:xfrm>
          <a:prstGeom prst="lightningBol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ghtning Bolt 11"/>
          <p:cNvSpPr/>
          <p:nvPr/>
        </p:nvSpPr>
        <p:spPr>
          <a:xfrm rot="5400000">
            <a:off x="6141454" y="3836739"/>
            <a:ext cx="1163052" cy="922423"/>
          </a:xfrm>
          <a:prstGeom prst="lightningBol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ghtning Bolt 12"/>
          <p:cNvSpPr/>
          <p:nvPr/>
        </p:nvSpPr>
        <p:spPr>
          <a:xfrm rot="5400000">
            <a:off x="7216277" y="3989139"/>
            <a:ext cx="1163052" cy="922423"/>
          </a:xfrm>
          <a:prstGeom prst="lightningBol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08827" y="5067159"/>
            <a:ext cx="5100486" cy="26776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800" dirty="0"/>
              <a:t>Put in the blank spots: 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Bangladesh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US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France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Brazil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Japan</a:t>
            </a:r>
          </a:p>
        </p:txBody>
      </p:sp>
    </p:spTree>
    <p:extLst>
      <p:ext uri="{BB962C8B-B14F-4D97-AF65-F5344CB8AC3E}">
        <p14:creationId xmlns:p14="http://schemas.microsoft.com/office/powerpoint/2010/main" val="29183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83831"/>
          </a:xfrm>
        </p:spPr>
        <p:txBody>
          <a:bodyPr/>
          <a:lstStyle/>
          <a:p>
            <a:r>
              <a:rPr lang="en-US" sz="3600" dirty="0"/>
              <a:t>Developed  and Developing countries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82" y="1058469"/>
            <a:ext cx="8080435" cy="4800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Commercial energy sources </a:t>
            </a:r>
            <a:r>
              <a:rPr lang="en-US" sz="2800" dirty="0"/>
              <a:t>are bought and sold (oil, coal, natural gas)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Subsistence energy sources </a:t>
            </a:r>
            <a:r>
              <a:rPr lang="en-US" sz="2800" dirty="0"/>
              <a:t>are gathered by individuals for their own immediate needs (straw, sticks, animal dung)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151" y="3307180"/>
            <a:ext cx="4651233" cy="355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2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79" y="179235"/>
            <a:ext cx="7620000" cy="4800600"/>
          </a:xfrm>
        </p:spPr>
        <p:txBody>
          <a:bodyPr>
            <a:normAutofit/>
          </a:bodyPr>
          <a:lstStyle/>
          <a:p>
            <a:r>
              <a:rPr lang="en-US" sz="3200" dirty="0"/>
              <a:t>As industrialization increases, </a:t>
            </a:r>
            <a:r>
              <a:rPr lang="en-US" sz="3200" dirty="0">
                <a:solidFill>
                  <a:srgbClr val="FF0000"/>
                </a:solidFill>
              </a:rPr>
              <a:t>energy use </a:t>
            </a:r>
            <a:r>
              <a:rPr lang="en-US" sz="3200" dirty="0"/>
              <a:t>increases and </a:t>
            </a:r>
            <a:r>
              <a:rPr lang="en-US" sz="3200" dirty="0">
                <a:solidFill>
                  <a:srgbClr val="FF0000"/>
                </a:solidFill>
              </a:rPr>
              <a:t>sources of energy </a:t>
            </a:r>
            <a:r>
              <a:rPr lang="en-US" sz="3200" dirty="0"/>
              <a:t>change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0092"/>
            <a:ext cx="9144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 of energy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predominant energy source until 1875 </a:t>
            </a:r>
            <a:r>
              <a:rPr lang="en-US" dirty="0">
                <a:sym typeface="Wingdings"/>
              </a:rPr>
              <a:t></a:t>
            </a:r>
          </a:p>
          <a:p>
            <a:r>
              <a:rPr lang="en-US" dirty="0">
                <a:sym typeface="Wingdings"/>
              </a:rPr>
              <a:t>At that point, it became </a:t>
            </a:r>
          </a:p>
          <a:p>
            <a:r>
              <a:rPr lang="en-US" dirty="0">
                <a:sym typeface="Wingdings"/>
              </a:rPr>
              <a:t>Did not begin until 1950 </a:t>
            </a:r>
          </a:p>
          <a:p>
            <a:r>
              <a:rPr lang="en-US" dirty="0">
                <a:sym typeface="Wingdings"/>
              </a:rPr>
              <a:t>The 1970s saw a dramatic dip in </a:t>
            </a:r>
          </a:p>
          <a:p>
            <a:r>
              <a:rPr lang="en-US" dirty="0">
                <a:sym typeface="Wingdings"/>
              </a:rPr>
              <a:t>The top three sources today are </a:t>
            </a:r>
          </a:p>
          <a:p>
            <a:r>
              <a:rPr lang="en-US" dirty="0">
                <a:sym typeface="Wingdings"/>
              </a:rPr>
              <a:t>Since 2000, there has been an increase in </a:t>
            </a:r>
          </a:p>
          <a:p>
            <a:r>
              <a:rPr lang="en-US" dirty="0">
                <a:sym typeface="Wingdings"/>
              </a:rPr>
              <a:t>WHY? (hint: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972" y="4235100"/>
            <a:ext cx="36068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0171" y="1600200"/>
            <a:ext cx="1415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Wood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4721" y="1983432"/>
            <a:ext cx="1415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42556" y="2445097"/>
            <a:ext cx="1415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Nuclear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1758" y="2828329"/>
            <a:ext cx="1415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Oil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1758" y="3272969"/>
            <a:ext cx="346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Oil, natural gas, coal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0772" y="3734634"/>
            <a:ext cx="1831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Natural gas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97177" y="4245801"/>
            <a:ext cx="18312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Increased availability due to the new technology of </a:t>
            </a:r>
            <a:r>
              <a:rPr lang="en-US" sz="2400" b="1" dirty="0" err="1">
                <a:solidFill>
                  <a:srgbClr val="FF0000"/>
                </a:solidFill>
              </a:rPr>
              <a:t>fracking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0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54" y="595342"/>
            <a:ext cx="8318478" cy="575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51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use varies regionally and seasonally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Midwest/SE </a:t>
            </a:r>
            <a:r>
              <a:rPr lang="en-US" dirty="0">
                <a:sym typeface="Wingdings"/>
              </a:rPr>
              <a:t> coal for electricity</a:t>
            </a:r>
          </a:p>
          <a:p>
            <a:r>
              <a:rPr lang="en-US" dirty="0">
                <a:sym typeface="Wingdings"/>
              </a:rPr>
              <a:t>West/NE  nuclear/natural gas/hydroelectric</a:t>
            </a:r>
          </a:p>
          <a:p>
            <a:r>
              <a:rPr lang="en-US" dirty="0">
                <a:sym typeface="Wingdings"/>
              </a:rPr>
              <a:t>Highly populated  less coal</a:t>
            </a:r>
          </a:p>
          <a:p>
            <a:pPr lvl="1"/>
            <a:r>
              <a:rPr lang="en-US" i="1" dirty="0">
                <a:sym typeface="Wingdings"/>
              </a:rPr>
              <a:t>WHY?</a:t>
            </a:r>
          </a:p>
          <a:p>
            <a:r>
              <a:rPr lang="en-US" dirty="0">
                <a:sym typeface="Wingdings"/>
              </a:rPr>
              <a:t>North uses more energy in winter</a:t>
            </a:r>
          </a:p>
          <a:p>
            <a:pPr lvl="1"/>
            <a:r>
              <a:rPr lang="en-US" i="1" dirty="0">
                <a:sym typeface="Wingdings"/>
              </a:rPr>
              <a:t>WHY?</a:t>
            </a:r>
          </a:p>
          <a:p>
            <a:r>
              <a:rPr lang="en-US" dirty="0">
                <a:sym typeface="Wingdings"/>
              </a:rPr>
              <a:t>South uses more energy in summer</a:t>
            </a:r>
          </a:p>
          <a:p>
            <a:pPr lvl="1"/>
            <a:r>
              <a:rPr lang="en-US" i="1" dirty="0">
                <a:sym typeface="Wingdings"/>
              </a:rPr>
              <a:t>WHY?</a:t>
            </a:r>
            <a:r>
              <a:rPr lang="en-US" dirty="0">
                <a:sym typeface="Wingdings"/>
              </a:rPr>
              <a:t> 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984229" y="2804719"/>
            <a:ext cx="275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Air pollution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4229" y="3592149"/>
            <a:ext cx="275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Heating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4229" y="4319789"/>
            <a:ext cx="275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Air conditioning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797" y="4515939"/>
            <a:ext cx="4119203" cy="23420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740" y="4966668"/>
            <a:ext cx="2804570" cy="18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2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20360</TotalTime>
  <Words>350</Words>
  <Application>Microsoft Macintosh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Wingdings</vt:lpstr>
      <vt:lpstr>Adjacency</vt:lpstr>
      <vt:lpstr>6.2 Global Energy Consumption</vt:lpstr>
      <vt:lpstr>Units</vt:lpstr>
      <vt:lpstr>Dimensional Analysis = Yay!</vt:lpstr>
      <vt:lpstr>PowerPoint Presentation</vt:lpstr>
      <vt:lpstr>Developed  and Developing countries</vt:lpstr>
      <vt:lpstr>PowerPoint Presentation</vt:lpstr>
      <vt:lpstr>Patterns of energy use</vt:lpstr>
      <vt:lpstr>PowerPoint Presentation</vt:lpstr>
      <vt:lpstr>Energy use varies regionally and seasonally</vt:lpstr>
      <vt:lpstr>PowerPoint Presentation</vt:lpstr>
      <vt:lpstr>Why do we use gas or diesel for our cars instead of coal or firewood? </vt:lpstr>
      <vt:lpstr>So why not use gasoline for everything?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6.1 Patterns of Energy Use</dc:title>
  <dc:creator>Megan Thaler</dc:creator>
  <cp:lastModifiedBy>Microsoft Office User</cp:lastModifiedBy>
  <cp:revision>45</cp:revision>
  <dcterms:created xsi:type="dcterms:W3CDTF">2016-02-10T03:13:15Z</dcterms:created>
  <dcterms:modified xsi:type="dcterms:W3CDTF">2019-11-05T05:42:43Z</dcterms:modified>
</cp:coreProperties>
</file>