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4"/>
  </p:handoutMasterIdLst>
  <p:sldIdLst>
    <p:sldId id="334" r:id="rId2"/>
    <p:sldId id="257" r:id="rId3"/>
    <p:sldId id="291" r:id="rId4"/>
    <p:sldId id="293" r:id="rId5"/>
    <p:sldId id="295" r:id="rId6"/>
    <p:sldId id="299" r:id="rId7"/>
    <p:sldId id="300" r:id="rId8"/>
    <p:sldId id="303" r:id="rId9"/>
    <p:sldId id="296" r:id="rId10"/>
    <p:sldId id="298" r:id="rId11"/>
    <p:sldId id="326" r:id="rId12"/>
    <p:sldId id="301" r:id="rId13"/>
    <p:sldId id="304" r:id="rId14"/>
    <p:sldId id="305" r:id="rId15"/>
    <p:sldId id="335" r:id="rId16"/>
    <p:sldId id="314" r:id="rId17"/>
    <p:sldId id="307" r:id="rId18"/>
    <p:sldId id="308" r:id="rId19"/>
    <p:sldId id="309" r:id="rId20"/>
    <p:sldId id="310" r:id="rId21"/>
    <p:sldId id="340" r:id="rId22"/>
    <p:sldId id="297" r:id="rId23"/>
    <p:sldId id="311" r:id="rId24"/>
    <p:sldId id="327" r:id="rId25"/>
    <p:sldId id="328" r:id="rId26"/>
    <p:sldId id="329" r:id="rId27"/>
    <p:sldId id="313" r:id="rId28"/>
    <p:sldId id="260" r:id="rId29"/>
    <p:sldId id="333" r:id="rId30"/>
    <p:sldId id="271" r:id="rId31"/>
    <p:sldId id="315" r:id="rId32"/>
    <p:sldId id="316" r:id="rId33"/>
    <p:sldId id="323" r:id="rId34"/>
    <p:sldId id="337" r:id="rId35"/>
    <p:sldId id="317" r:id="rId36"/>
    <p:sldId id="324" r:id="rId37"/>
    <p:sldId id="338" r:id="rId38"/>
    <p:sldId id="339" r:id="rId39"/>
    <p:sldId id="318" r:id="rId40"/>
    <p:sldId id="321" r:id="rId41"/>
    <p:sldId id="319" r:id="rId42"/>
    <p:sldId id="322" r:id="rId43"/>
    <p:sldId id="320" r:id="rId44"/>
    <p:sldId id="325" r:id="rId45"/>
    <p:sldId id="331" r:id="rId46"/>
    <p:sldId id="283" r:id="rId47"/>
    <p:sldId id="332" r:id="rId48"/>
    <p:sldId id="330" r:id="rId49"/>
    <p:sldId id="284" r:id="rId50"/>
    <p:sldId id="289" r:id="rId51"/>
    <p:sldId id="290" r:id="rId52"/>
    <p:sldId id="258" r:id="rId53"/>
  </p:sldIdLst>
  <p:sldSz cx="9144000" cy="6858000" type="screen4x3"/>
  <p:notesSz cx="9144000" cy="6858000"/>
  <p:defaultTextStyle>
    <a:defPPr>
      <a:defRPr lang="en-US"/>
    </a:defPPr>
    <a:lvl1pPr marL="0" algn="l" defTabSz="9142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1" algn="l" defTabSz="9142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1" algn="l" defTabSz="9142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2" algn="l" defTabSz="9142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2" algn="l" defTabSz="9142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3" algn="l" defTabSz="9142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13" algn="l" defTabSz="9142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43" algn="l" defTabSz="9142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7" autoAdjust="0"/>
    <p:restoredTop sz="98878" autoAdjust="0"/>
  </p:normalViewPr>
  <p:slideViewPr>
    <p:cSldViewPr snapToGrid="0" snapToObjects="1">
      <p:cViewPr varScale="1">
        <p:scale>
          <a:sx n="89" d="100"/>
          <a:sy n="89" d="100"/>
        </p:scale>
        <p:origin x="139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CF353-1677-B54A-9246-9996F496E14A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59BC1-6B86-AA41-82F7-BA5A896F0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62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600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599" y="6425641"/>
            <a:ext cx="1232648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4" y="6425641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6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1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9" y="2377441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marL="0" algn="ctr" defTabSz="914261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2" y="174813"/>
            <a:ext cx="413309" cy="8511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5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9" y="228601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1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6" y="228600"/>
            <a:ext cx="260909" cy="562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2" y="1985964"/>
            <a:ext cx="3657412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2" y="4164965"/>
            <a:ext cx="3657412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6" y="228600"/>
            <a:ext cx="260909" cy="562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4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6" y="228601"/>
            <a:ext cx="3451226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6" y="273052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4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300">
                <a:solidFill>
                  <a:schemeClr val="bg1"/>
                </a:solidFill>
              </a:defRPr>
            </a:lvl1pPr>
            <a:lvl2pPr marL="457131" indent="0">
              <a:buNone/>
              <a:defRPr sz="1200"/>
            </a:lvl2pPr>
            <a:lvl3pPr marL="914261" indent="0">
              <a:buNone/>
              <a:defRPr sz="1100"/>
            </a:lvl3pPr>
            <a:lvl4pPr marL="1371391" indent="0">
              <a:buNone/>
              <a:defRPr sz="1000"/>
            </a:lvl4pPr>
            <a:lvl5pPr marL="1828522" indent="0">
              <a:buNone/>
              <a:defRPr sz="1000"/>
            </a:lvl5pPr>
            <a:lvl6pPr marL="2285652" indent="0">
              <a:buNone/>
              <a:defRPr sz="1000"/>
            </a:lvl6pPr>
            <a:lvl7pPr marL="2742783" indent="0">
              <a:buNone/>
              <a:defRPr sz="1000"/>
            </a:lvl7pPr>
            <a:lvl8pPr marL="3199913" indent="0">
              <a:buNone/>
              <a:defRPr sz="1000"/>
            </a:lvl8pPr>
            <a:lvl9pPr marL="365704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6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6" y="6423586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2" y="174813"/>
            <a:ext cx="413309" cy="8511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5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4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1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1"/>
            <a:ext cx="3460658" cy="6345238"/>
          </a:xfrm>
        </p:spPr>
        <p:txBody>
          <a:bodyPr/>
          <a:lstStyle>
            <a:lvl1pPr marL="0" indent="0">
              <a:buNone/>
              <a:defRPr sz="3300"/>
            </a:lvl1pPr>
            <a:lvl2pPr marL="457131" indent="0">
              <a:buNone/>
              <a:defRPr sz="2800"/>
            </a:lvl2pPr>
            <a:lvl3pPr marL="914261" indent="0">
              <a:buNone/>
              <a:defRPr sz="2400"/>
            </a:lvl3pPr>
            <a:lvl4pPr marL="1371391" indent="0">
              <a:buNone/>
              <a:defRPr sz="2000"/>
            </a:lvl4pPr>
            <a:lvl5pPr marL="1828522" indent="0">
              <a:buNone/>
              <a:defRPr sz="2000"/>
            </a:lvl5pPr>
            <a:lvl6pPr marL="2285652" indent="0">
              <a:buNone/>
              <a:defRPr sz="2000"/>
            </a:lvl6pPr>
            <a:lvl7pPr marL="2742783" indent="0">
              <a:buNone/>
              <a:defRPr sz="2000"/>
            </a:lvl7pPr>
            <a:lvl8pPr marL="3199913" indent="0">
              <a:buNone/>
              <a:defRPr sz="2000"/>
            </a:lvl8pPr>
            <a:lvl9pPr marL="3657043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300"/>
            </a:lvl1pPr>
            <a:lvl2pPr marL="457131" indent="0">
              <a:buNone/>
              <a:defRPr sz="1200"/>
            </a:lvl2pPr>
            <a:lvl3pPr marL="914261" indent="0">
              <a:buNone/>
              <a:defRPr sz="1100"/>
            </a:lvl3pPr>
            <a:lvl4pPr marL="1371391" indent="0">
              <a:buNone/>
              <a:defRPr sz="1000"/>
            </a:lvl4pPr>
            <a:lvl5pPr marL="1828522" indent="0">
              <a:buNone/>
              <a:defRPr sz="1000"/>
            </a:lvl5pPr>
            <a:lvl6pPr marL="2285652" indent="0">
              <a:buNone/>
              <a:defRPr sz="1000"/>
            </a:lvl6pPr>
            <a:lvl7pPr marL="2742783" indent="0">
              <a:buNone/>
              <a:defRPr sz="1000"/>
            </a:lvl7pPr>
            <a:lvl8pPr marL="3199913" indent="0">
              <a:buNone/>
              <a:defRPr sz="1000"/>
            </a:lvl8pPr>
            <a:lvl9pPr marL="365704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6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1" y="6423586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9" cy="3751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6" y="4424083"/>
            <a:ext cx="6191158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300"/>
            </a:lvl1pPr>
            <a:lvl2pPr marL="457131" indent="0">
              <a:buNone/>
              <a:defRPr sz="2800"/>
            </a:lvl2pPr>
            <a:lvl3pPr marL="914261" indent="0">
              <a:buNone/>
              <a:defRPr sz="2400"/>
            </a:lvl3pPr>
            <a:lvl4pPr marL="1371391" indent="0">
              <a:buNone/>
              <a:defRPr sz="2000"/>
            </a:lvl4pPr>
            <a:lvl5pPr marL="1828522" indent="0">
              <a:buNone/>
              <a:defRPr sz="2000"/>
            </a:lvl5pPr>
            <a:lvl6pPr marL="2285652" indent="0">
              <a:buNone/>
              <a:defRPr sz="2000"/>
            </a:lvl6pPr>
            <a:lvl7pPr marL="2742783" indent="0">
              <a:buNone/>
              <a:defRPr sz="2000"/>
            </a:lvl7pPr>
            <a:lvl8pPr marL="3199913" indent="0">
              <a:buNone/>
              <a:defRPr sz="2000"/>
            </a:lvl8pPr>
            <a:lvl9pPr marL="3657043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6" y="5257800"/>
            <a:ext cx="6191158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300"/>
            </a:lvl1pPr>
            <a:lvl2pPr marL="457131" indent="0">
              <a:buNone/>
              <a:defRPr sz="1200"/>
            </a:lvl2pPr>
            <a:lvl3pPr marL="914261" indent="0">
              <a:buNone/>
              <a:defRPr sz="1100"/>
            </a:lvl3pPr>
            <a:lvl4pPr marL="1371391" indent="0">
              <a:buNone/>
              <a:defRPr sz="1000"/>
            </a:lvl4pPr>
            <a:lvl5pPr marL="1828522" indent="0">
              <a:buNone/>
              <a:defRPr sz="1000"/>
            </a:lvl5pPr>
            <a:lvl6pPr marL="2285652" indent="0">
              <a:buNone/>
              <a:defRPr sz="1000"/>
            </a:lvl6pPr>
            <a:lvl7pPr marL="2742783" indent="0">
              <a:buNone/>
              <a:defRPr sz="1000"/>
            </a:lvl7pPr>
            <a:lvl8pPr marL="3199913" indent="0">
              <a:buNone/>
              <a:defRPr sz="1000"/>
            </a:lvl8pPr>
            <a:lvl9pPr marL="365704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1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1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3"/>
            <a:ext cx="220569" cy="3751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1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4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300">
                <a:solidFill>
                  <a:schemeClr val="bg1"/>
                </a:solidFill>
              </a:defRPr>
            </a:lvl1pPr>
            <a:lvl2pPr marL="457131" indent="0">
              <a:buNone/>
              <a:defRPr sz="1200"/>
            </a:lvl2pPr>
            <a:lvl3pPr marL="914261" indent="0">
              <a:buNone/>
              <a:defRPr sz="1100"/>
            </a:lvl3pPr>
            <a:lvl4pPr marL="1371391" indent="0">
              <a:buNone/>
              <a:defRPr sz="1000"/>
            </a:lvl4pPr>
            <a:lvl5pPr marL="1828522" indent="0">
              <a:buNone/>
              <a:defRPr sz="1000"/>
            </a:lvl5pPr>
            <a:lvl6pPr marL="2285652" indent="0">
              <a:buNone/>
              <a:defRPr sz="1000"/>
            </a:lvl6pPr>
            <a:lvl7pPr marL="2742783" indent="0">
              <a:buNone/>
              <a:defRPr sz="1000"/>
            </a:lvl7pPr>
            <a:lvl8pPr marL="3199913" indent="0">
              <a:buNone/>
              <a:defRPr sz="1000"/>
            </a:lvl8pPr>
            <a:lvl9pPr marL="365704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9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6" y="6235609"/>
            <a:ext cx="464810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2" y="174813"/>
            <a:ext cx="413309" cy="8511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5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1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1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5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6" y="228601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5" y="3733800"/>
            <a:ext cx="4015304" cy="2392364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300">
                <a:solidFill>
                  <a:schemeClr val="bg1"/>
                </a:solidFill>
              </a:defRPr>
            </a:lvl1pPr>
            <a:lvl2pPr marL="457131" indent="0">
              <a:buNone/>
              <a:defRPr sz="1200"/>
            </a:lvl2pPr>
            <a:lvl3pPr marL="914261" indent="0">
              <a:buNone/>
              <a:defRPr sz="1100"/>
            </a:lvl3pPr>
            <a:lvl4pPr marL="1371391" indent="0">
              <a:buNone/>
              <a:defRPr sz="1000"/>
            </a:lvl4pPr>
            <a:lvl5pPr marL="1828522" indent="0">
              <a:buNone/>
              <a:defRPr sz="1000"/>
            </a:lvl5pPr>
            <a:lvl6pPr marL="2285652" indent="0">
              <a:buNone/>
              <a:defRPr sz="1000"/>
            </a:lvl6pPr>
            <a:lvl7pPr marL="2742783" indent="0">
              <a:buNone/>
              <a:defRPr sz="1000"/>
            </a:lvl7pPr>
            <a:lvl8pPr marL="3199913" indent="0">
              <a:buNone/>
              <a:defRPr sz="1000"/>
            </a:lvl8pPr>
            <a:lvl9pPr marL="365704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1" y="6235609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9"/>
            <a:ext cx="259070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2" y="174813"/>
            <a:ext cx="413309" cy="8511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5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1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9" y="4534727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9" y="228601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9" y="238166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4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3124201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365248"/>
            <a:ext cx="4240119" cy="4187952"/>
          </a:xfrm>
        </p:spPr>
        <p:txBody>
          <a:bodyPr/>
          <a:lstStyle>
            <a:lvl1pPr marL="0" indent="0">
              <a:buNone/>
              <a:defRPr sz="3300"/>
            </a:lvl1pPr>
            <a:lvl2pPr marL="457131" indent="0">
              <a:buNone/>
              <a:defRPr sz="2800"/>
            </a:lvl2pPr>
            <a:lvl3pPr marL="914261" indent="0">
              <a:buNone/>
              <a:defRPr sz="2400"/>
            </a:lvl3pPr>
            <a:lvl4pPr marL="1371391" indent="0">
              <a:buNone/>
              <a:defRPr sz="2000"/>
            </a:lvl4pPr>
            <a:lvl5pPr marL="1828522" indent="0">
              <a:buNone/>
              <a:defRPr sz="2000"/>
            </a:lvl5pPr>
            <a:lvl6pPr marL="2285652" indent="0">
              <a:buNone/>
              <a:defRPr sz="2000"/>
            </a:lvl6pPr>
            <a:lvl7pPr marL="2742783" indent="0">
              <a:buNone/>
              <a:defRPr sz="2000"/>
            </a:lvl7pPr>
            <a:lvl8pPr marL="3199913" indent="0">
              <a:buNone/>
              <a:defRPr sz="2000"/>
            </a:lvl8pPr>
            <a:lvl9pPr marL="3657043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3995737"/>
            <a:ext cx="3108960" cy="214788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300"/>
            </a:lvl1pPr>
            <a:lvl2pPr marL="457131" indent="0">
              <a:buNone/>
              <a:defRPr sz="1200"/>
            </a:lvl2pPr>
            <a:lvl3pPr marL="914261" indent="0">
              <a:buNone/>
              <a:defRPr sz="1100"/>
            </a:lvl3pPr>
            <a:lvl4pPr marL="1371391" indent="0">
              <a:buNone/>
              <a:defRPr sz="1000"/>
            </a:lvl4pPr>
            <a:lvl5pPr marL="1828522" indent="0">
              <a:buNone/>
              <a:defRPr sz="1000"/>
            </a:lvl5pPr>
            <a:lvl6pPr marL="2285652" indent="0">
              <a:buNone/>
              <a:defRPr sz="1000"/>
            </a:lvl6pPr>
            <a:lvl7pPr marL="2742783" indent="0">
              <a:buNone/>
              <a:defRPr sz="1000"/>
            </a:lvl7pPr>
            <a:lvl8pPr marL="3199913" indent="0">
              <a:buNone/>
              <a:defRPr sz="1000"/>
            </a:lvl8pPr>
            <a:lvl9pPr marL="365704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6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1" y="6423586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9" cy="3751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1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1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6" y="228600"/>
            <a:ext cx="260909" cy="562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8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6" y="228600"/>
            <a:ext cx="260909" cy="562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6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1" y="954743"/>
            <a:ext cx="681319" cy="5171421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7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7"/>
            <a:ext cx="260910" cy="553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34472"/>
            <a:ext cx="7556312" cy="995083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6" y="228600"/>
            <a:ext cx="260909" cy="562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9" y="1129554"/>
            <a:ext cx="7558960" cy="774700"/>
          </a:xfrm>
        </p:spPr>
        <p:txBody>
          <a:bodyPr vert="horz" lIns="91426" tIns="45713" rIns="91426" bIns="45713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131" indent="0">
              <a:buNone/>
              <a:defRPr sz="1200"/>
            </a:lvl2pPr>
            <a:lvl3pPr marL="914261" indent="0">
              <a:buNone/>
              <a:defRPr sz="1100"/>
            </a:lvl3pPr>
            <a:lvl4pPr marL="1371391" indent="0">
              <a:buNone/>
              <a:defRPr sz="1000"/>
            </a:lvl4pPr>
            <a:lvl5pPr marL="1828522" indent="0">
              <a:buNone/>
              <a:defRPr sz="1000"/>
            </a:lvl5pPr>
            <a:lvl6pPr marL="2285652" indent="0">
              <a:buNone/>
              <a:defRPr sz="1000"/>
            </a:lvl6pPr>
            <a:lvl7pPr marL="2742783" indent="0">
              <a:buNone/>
              <a:defRPr sz="1000"/>
            </a:lvl7pPr>
            <a:lvl8pPr marL="3199913" indent="0">
              <a:buNone/>
              <a:defRPr sz="1000"/>
            </a:lvl8pPr>
            <a:lvl9pPr marL="3657043" indent="0">
              <a:buNone/>
              <a:defRPr sz="1000"/>
            </a:lvl9pPr>
          </a:lstStyle>
          <a:p>
            <a:pPr marL="0" marR="0" lvl="0" indent="0" algn="l" defTabSz="9142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600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599" y="6425641"/>
            <a:ext cx="1232648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4" y="6425641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6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1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9" y="2377441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9" y="228601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1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6"/>
            <a:ext cx="3086100" cy="2040905"/>
          </a:xfrm>
        </p:spPr>
        <p:txBody>
          <a:bodyPr lIns="45713" tIns="45713" rIns="45713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2" y="174813"/>
            <a:ext cx="413309" cy="8511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5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8" y="228601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1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3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1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300" cap="none" baseline="0">
                <a:solidFill>
                  <a:schemeClr val="bg1"/>
                </a:solidFill>
              </a:defRPr>
            </a:lvl1pPr>
            <a:lvl2pPr marL="4571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3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82852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8565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7427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9991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6570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7" y="6248775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5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5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3" y="3110755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9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1"/>
            <a:ext cx="212726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8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6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6" y="228600"/>
            <a:ext cx="260909" cy="562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6" y="228600"/>
            <a:ext cx="260909" cy="562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6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6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8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131" indent="0">
              <a:buNone/>
              <a:defRPr sz="2000" b="1"/>
            </a:lvl2pPr>
            <a:lvl3pPr marL="914261" indent="0">
              <a:buNone/>
              <a:defRPr sz="1800" b="1"/>
            </a:lvl3pPr>
            <a:lvl4pPr marL="1371391" indent="0">
              <a:buNone/>
              <a:defRPr sz="1500" b="1"/>
            </a:lvl4pPr>
            <a:lvl5pPr marL="1828522" indent="0">
              <a:buNone/>
              <a:defRPr sz="1500" b="1"/>
            </a:lvl5pPr>
            <a:lvl6pPr marL="2285652" indent="0">
              <a:buNone/>
              <a:defRPr sz="1500" b="1"/>
            </a:lvl6pPr>
            <a:lvl7pPr marL="2742783" indent="0">
              <a:buNone/>
              <a:defRPr sz="1500" b="1"/>
            </a:lvl7pPr>
            <a:lvl8pPr marL="3199913" indent="0">
              <a:buNone/>
              <a:defRPr sz="1500" b="1"/>
            </a:lvl8pPr>
            <a:lvl9pPr marL="3657043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8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131" indent="0">
              <a:buNone/>
              <a:defRPr sz="2000" b="1"/>
            </a:lvl2pPr>
            <a:lvl3pPr marL="914261" indent="0">
              <a:buNone/>
              <a:defRPr sz="1800" b="1"/>
            </a:lvl3pPr>
            <a:lvl4pPr marL="1371391" indent="0">
              <a:buNone/>
              <a:defRPr sz="1500" b="1"/>
            </a:lvl4pPr>
            <a:lvl5pPr marL="1828522" indent="0">
              <a:buNone/>
              <a:defRPr sz="1500" b="1"/>
            </a:lvl5pPr>
            <a:lvl6pPr marL="2285652" indent="0">
              <a:buNone/>
              <a:defRPr sz="1500" b="1"/>
            </a:lvl6pPr>
            <a:lvl7pPr marL="2742783" indent="0">
              <a:buNone/>
              <a:defRPr sz="1500" b="1"/>
            </a:lvl7pPr>
            <a:lvl8pPr marL="3199913" indent="0">
              <a:buNone/>
              <a:defRPr sz="1500" b="1"/>
            </a:lvl8pPr>
            <a:lvl9pPr marL="3657043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6" y="228600"/>
            <a:ext cx="260909" cy="562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4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8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5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6" y="228600"/>
            <a:ext cx="260909" cy="562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484095"/>
            <a:ext cx="7556312" cy="1116106"/>
          </a:xfrm>
          <a:prstGeom prst="rect">
            <a:avLst/>
          </a:prstGeom>
        </p:spPr>
        <p:txBody>
          <a:bodyPr vert="horz" lIns="91426" tIns="45713" rIns="91426" bIns="45713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981200"/>
            <a:ext cx="7556312" cy="4144963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6"/>
            <a:ext cx="2133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7" y="6423586"/>
            <a:ext cx="6122893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5"/>
            <a:ext cx="554038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3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261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65" indent="-228565" algn="l" defTabSz="914261" rtl="0" eaLnBrk="1" latinLnBrk="0" hangingPunct="1">
        <a:spcBef>
          <a:spcPts val="1999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131" indent="-228565" algn="l" defTabSz="914261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696" indent="-228565" algn="l" defTabSz="914261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261" indent="-228565" algn="l" defTabSz="914261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2826" indent="-228565" algn="l" defTabSz="914261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740" indent="-228565" algn="l" defTabSz="914261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131" indent="-228565" algn="l" defTabSz="914261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109" indent="-228565" algn="l" defTabSz="914261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087" indent="-228565" algn="l" defTabSz="914261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1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1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2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2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3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3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3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S6e11NBwiw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DVswHfZJzY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kBhW8Kj3r8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C3o2KgQstA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jpeg"/><Relationship Id="rId4" Type="http://schemas.microsoft.com/office/2007/relationships/hdphoto" Target="../media/hdphoto6.wdp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6kuhJkQCV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Pretest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73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Conservation of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1"/>
            <a:ext cx="7556312" cy="16099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Mass cannot be created or destroyed in a chemical reaction.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50875" y="4060575"/>
            <a:ext cx="3147949" cy="1609978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>
            <a:lvl1pPr marL="228565" indent="-228565" algn="l" defTabSz="914261" rtl="0" eaLnBrk="1" latinLnBrk="0" hangingPunct="1">
              <a:spcBef>
                <a:spcPts val="1999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31" indent="-228565" algn="l" defTabSz="914261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696" indent="-228565" algn="l" defTabSz="914261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261" indent="-228565" algn="l" defTabSz="914261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2826" indent="-228565" algn="l" defTabSz="914261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740" indent="-228565" algn="l" defTabSz="914261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131" indent="-228565" algn="l" defTabSz="914261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109" indent="-228565" algn="l" defTabSz="914261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087" indent="-228565" algn="l" defTabSz="914261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 smtClean="0">
                <a:solidFill>
                  <a:schemeClr val="accent3"/>
                </a:solidFill>
              </a:rPr>
              <a:t>Mass of Reactants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06838" y="4060575"/>
            <a:ext cx="3147949" cy="1609978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>
            <a:lvl1pPr marL="228565" indent="-228565" algn="l" defTabSz="914261" rtl="0" eaLnBrk="1" latinLnBrk="0" hangingPunct="1">
              <a:spcBef>
                <a:spcPts val="1999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31" indent="-228565" algn="l" defTabSz="914261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696" indent="-228565" algn="l" defTabSz="914261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261" indent="-228565" algn="l" defTabSz="914261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2826" indent="-228565" algn="l" defTabSz="914261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740" indent="-228565" algn="l" defTabSz="914261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131" indent="-228565" algn="l" defTabSz="914261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109" indent="-228565" algn="l" defTabSz="914261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087" indent="-228565" algn="l" defTabSz="914261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 smtClean="0">
                <a:solidFill>
                  <a:schemeClr val="accent3"/>
                </a:solidFill>
              </a:rPr>
              <a:t>Mass of Products</a:t>
            </a:r>
          </a:p>
        </p:txBody>
      </p:sp>
      <p:sp>
        <p:nvSpPr>
          <p:cNvPr id="7" name="Equal 6"/>
          <p:cNvSpPr/>
          <p:nvPr/>
        </p:nvSpPr>
        <p:spPr>
          <a:xfrm>
            <a:off x="3660605" y="4224806"/>
            <a:ext cx="1631195" cy="1302017"/>
          </a:xfrm>
          <a:prstGeom prst="mathEqua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50B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80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328216"/>
            <a:ext cx="7556312" cy="4797948"/>
          </a:xfrm>
        </p:spPr>
        <p:txBody>
          <a:bodyPr/>
          <a:lstStyle/>
          <a:p>
            <a:r>
              <a:rPr lang="en-US" sz="2800" b="1" dirty="0"/>
              <a:t>Antoine </a:t>
            </a:r>
            <a:r>
              <a:rPr lang="en-US" sz="2800" b="1" dirty="0" smtClean="0"/>
              <a:t>Lavoisier </a:t>
            </a:r>
            <a:r>
              <a:rPr lang="en-US" sz="2800" dirty="0" smtClean="0"/>
              <a:t>(French) </a:t>
            </a:r>
            <a:r>
              <a:rPr lang="en-US" sz="2800" dirty="0"/>
              <a:t>described the law of conservation of mass (or the principle of mass/matter conservation) as a fundamental principle of physics in 1789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An </a:t>
            </a:r>
            <a:r>
              <a:rPr lang="en-US" sz="2800" dirty="0"/>
              <a:t>important idea in ancient Greek philosophy was that </a:t>
            </a:r>
            <a:r>
              <a:rPr lang="en-US" sz="2800" b="1" dirty="0"/>
              <a:t>"Nothing comes from </a:t>
            </a:r>
            <a:r>
              <a:rPr lang="en-US" sz="2800" b="1" dirty="0" smtClean="0"/>
              <a:t>nothing”</a:t>
            </a:r>
            <a:r>
              <a:rPr lang="en-US" sz="2800" dirty="0" smtClean="0"/>
              <a:t>, so </a:t>
            </a:r>
            <a:r>
              <a:rPr lang="en-US" sz="2800" dirty="0"/>
              <a:t>that what exists now has always existed: no new matter can come into existence where there was none before.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35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Law of Conservation of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2047409"/>
            <a:ext cx="7556312" cy="40678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is an “open” system?</a:t>
            </a:r>
          </a:p>
          <a:p>
            <a:r>
              <a:rPr lang="en-US" sz="2800" dirty="0" smtClean="0"/>
              <a:t>What is a “closed” system?</a:t>
            </a:r>
          </a:p>
          <a:p>
            <a:endParaRPr lang="en-US" sz="2800" dirty="0"/>
          </a:p>
          <a:p>
            <a:r>
              <a:rPr lang="en-US" sz="2800" dirty="0" smtClean="0"/>
              <a:t>Demo!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945" r="21473"/>
          <a:stretch/>
        </p:blipFill>
        <p:spPr>
          <a:xfrm>
            <a:off x="5383568" y="2213769"/>
            <a:ext cx="267121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9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Stuff</a:t>
            </a:r>
            <a:br>
              <a:rPr lang="en-US" dirty="0" smtClean="0"/>
            </a:br>
            <a:r>
              <a:rPr lang="en-US" dirty="0" smtClean="0"/>
              <a:t>Law of Conservation of Mass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2S6e11NBwiw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75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Balancing Chemical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600202"/>
            <a:ext cx="7556312" cy="4525962"/>
          </a:xfrm>
        </p:spPr>
        <p:txBody>
          <a:bodyPr/>
          <a:lstStyle/>
          <a:p>
            <a:r>
              <a:rPr lang="en-US" sz="2400" dirty="0" smtClean="0"/>
              <a:t>Predict why it is necessary to balance a chemical equation.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If reactions occurred unbalanced, what could happen to the world? The universe?</a:t>
            </a:r>
            <a:endParaRPr lang="en-US" sz="2400" dirty="0"/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73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Balancing Chemical Equations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98666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99" y="3368856"/>
            <a:ext cx="7960274" cy="26467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953" y="891940"/>
            <a:ext cx="2013461" cy="14446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8792"/>
          <a:stretch/>
        </p:blipFill>
        <p:spPr>
          <a:xfrm>
            <a:off x="2293743" y="1095535"/>
            <a:ext cx="1420113" cy="10471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798" y="891940"/>
            <a:ext cx="1971053" cy="13217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18641" r="10164" b="17793"/>
          <a:stretch/>
        </p:blipFill>
        <p:spPr>
          <a:xfrm>
            <a:off x="3713857" y="1095535"/>
            <a:ext cx="1208994" cy="10276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0699" y="2462530"/>
            <a:ext cx="7834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Buns     + 1 Piece of Chicken + 2 Pickles  </a:t>
            </a:r>
            <a:r>
              <a:rPr lang="en-US" dirty="0" smtClean="0">
                <a:sym typeface="Wingdings"/>
              </a:rPr>
              <a:t>  1 </a:t>
            </a:r>
            <a:r>
              <a:rPr lang="en-US" dirty="0" err="1" smtClean="0">
                <a:sym typeface="Wingdings"/>
              </a:rPr>
              <a:t>Chickfila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Sandwhich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5031260" y="1425165"/>
            <a:ext cx="562260" cy="49444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978580" y="3855890"/>
            <a:ext cx="562260" cy="49444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07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Balancing Chemical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4346639"/>
            <a:ext cx="7556312" cy="177952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4000" dirty="0" smtClean="0"/>
              <a:t>Count the number of each type of atom on each side.</a:t>
            </a:r>
            <a:endParaRPr lang="en-US" sz="4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8475" y="1381007"/>
            <a:ext cx="7556312" cy="1116106"/>
          </a:xfrm>
          <a:prstGeom prst="rect">
            <a:avLst/>
          </a:prstGeom>
        </p:spPr>
        <p:txBody>
          <a:bodyPr vert="horz" lIns="91426" tIns="45713" rIns="91426" bIns="45713" rtlCol="0" anchor="t" anchorCtr="0">
            <a:noAutofit/>
          </a:bodyPr>
          <a:lstStyle>
            <a:lvl1pPr algn="l" defTabSz="914261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3"/>
                </a:solidFill>
              </a:rPr>
              <a:t>H</a:t>
            </a:r>
            <a:r>
              <a:rPr lang="en-US" baseline="-25000" dirty="0" smtClean="0">
                <a:solidFill>
                  <a:schemeClr val="accent3"/>
                </a:solidFill>
              </a:rPr>
              <a:t>2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0E4367"/>
                </a:solidFill>
              </a:rPr>
              <a:t>+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O</a:t>
            </a:r>
            <a:r>
              <a:rPr lang="en-US" baseline="-25000" dirty="0" smtClean="0">
                <a:solidFill>
                  <a:schemeClr val="accent2"/>
                </a:solidFill>
              </a:rPr>
              <a:t>2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0E4367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B50B1B"/>
                </a:solidFill>
                <a:sym typeface="Wingdings"/>
              </a:rPr>
              <a:t>H</a:t>
            </a:r>
            <a:r>
              <a:rPr lang="en-US" baseline="-25000" dirty="0" smtClean="0">
                <a:solidFill>
                  <a:srgbClr val="B50B1B"/>
                </a:solidFill>
                <a:sym typeface="Wingdings"/>
              </a:rPr>
              <a:t>2</a:t>
            </a:r>
            <a:r>
              <a:rPr lang="en-US" dirty="0">
                <a:solidFill>
                  <a:schemeClr val="accent2"/>
                </a:solidFill>
                <a:sym typeface="Wingdings"/>
              </a:rPr>
              <a:t>O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830764"/>
              </p:ext>
            </p:extLst>
          </p:nvPr>
        </p:nvGraphicFramePr>
        <p:xfrm>
          <a:off x="2695396" y="2387626"/>
          <a:ext cx="3960758" cy="1164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379"/>
                <a:gridCol w="1980379"/>
              </a:tblGrid>
              <a:tr h="582122">
                <a:tc>
                  <a:txBody>
                    <a:bodyPr/>
                    <a:lstStyle/>
                    <a:p>
                      <a:pPr algn="ctr"/>
                      <a:r>
                        <a:rPr lang="en-US" sz="2800" b="0" baseline="0" dirty="0" smtClean="0">
                          <a:solidFill>
                            <a:srgbClr val="B50B1B"/>
                          </a:solidFill>
                        </a:rPr>
                        <a:t>H- 2</a:t>
                      </a:r>
                      <a:endParaRPr lang="en-US" sz="2800" b="0" dirty="0">
                        <a:solidFill>
                          <a:srgbClr val="B50B1B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B50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B50B1B"/>
                          </a:solidFill>
                        </a:rPr>
                        <a:t>H- 2</a:t>
                      </a:r>
                      <a:endParaRPr lang="en-US" sz="2800" b="0" dirty="0">
                        <a:solidFill>
                          <a:srgbClr val="B50B1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50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58212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732E9A"/>
                          </a:solidFill>
                        </a:rPr>
                        <a:t>O-</a:t>
                      </a:r>
                      <a:r>
                        <a:rPr lang="en-US" sz="2800" b="0" baseline="0" dirty="0" smtClean="0">
                          <a:solidFill>
                            <a:srgbClr val="732E9A"/>
                          </a:solidFill>
                        </a:rPr>
                        <a:t> 2</a:t>
                      </a:r>
                      <a:endParaRPr lang="en-US" sz="2800" b="0" dirty="0">
                        <a:solidFill>
                          <a:srgbClr val="732E9A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B50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732E9A"/>
                          </a:solidFill>
                        </a:rPr>
                        <a:t>O- 1</a:t>
                      </a:r>
                      <a:endParaRPr lang="en-US" sz="2800" b="0" dirty="0">
                        <a:solidFill>
                          <a:srgbClr val="732E9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50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13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Balancing Chemical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4237152"/>
            <a:ext cx="8390993" cy="2200691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4000" dirty="0" smtClean="0"/>
              <a:t>Change the </a:t>
            </a:r>
            <a:r>
              <a:rPr lang="en-US" sz="4000" b="1" i="1" u="sng" dirty="0" smtClean="0"/>
              <a:t>COEFFICIENTS </a:t>
            </a:r>
            <a:r>
              <a:rPr lang="en-US" sz="4000" b="1" dirty="0"/>
              <a:t> </a:t>
            </a:r>
            <a:r>
              <a:rPr lang="en-US" sz="4000" dirty="0" smtClean="0"/>
              <a:t>until there are equal numbers of atoms on each side.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8475" y="1381007"/>
            <a:ext cx="7556312" cy="1116106"/>
          </a:xfrm>
          <a:prstGeom prst="rect">
            <a:avLst/>
          </a:prstGeom>
        </p:spPr>
        <p:txBody>
          <a:bodyPr vert="horz" lIns="91426" tIns="45713" rIns="91426" bIns="45713" rtlCol="0" anchor="t" anchorCtr="0">
            <a:noAutofit/>
          </a:bodyPr>
          <a:lstStyle>
            <a:lvl1pPr algn="l" defTabSz="914261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3"/>
                </a:solidFill>
              </a:rPr>
              <a:t>H</a:t>
            </a:r>
            <a:r>
              <a:rPr lang="en-US" baseline="-25000" dirty="0">
                <a:solidFill>
                  <a:schemeClr val="accent3"/>
                </a:solidFill>
              </a:rPr>
              <a:t>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rgbClr val="212121"/>
                </a:solidFill>
              </a:rPr>
              <a:t>+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en-US" dirty="0" smtClean="0">
                <a:solidFill>
                  <a:schemeClr val="accent2"/>
                </a:solidFill>
              </a:rPr>
              <a:t>O</a:t>
            </a:r>
            <a:r>
              <a:rPr lang="en-US" baseline="-25000" dirty="0" smtClean="0">
                <a:solidFill>
                  <a:schemeClr val="accent2"/>
                </a:solidFill>
              </a:rPr>
              <a:t>2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  <a:sym typeface="Wingdings"/>
              </a:rPr>
              <a:t>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sym typeface="Wingdings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      </a:t>
            </a:r>
            <a:r>
              <a:rPr lang="en-US" dirty="0" smtClean="0">
                <a:solidFill>
                  <a:srgbClr val="B50B1B"/>
                </a:solidFill>
                <a:sym typeface="Wingdings"/>
              </a:rPr>
              <a:t>H</a:t>
            </a:r>
            <a:r>
              <a:rPr lang="en-US" baseline="-25000" dirty="0" smtClean="0">
                <a:solidFill>
                  <a:srgbClr val="B50B1B"/>
                </a:solidFill>
                <a:sym typeface="Wingdings"/>
              </a:rPr>
              <a:t>2</a:t>
            </a:r>
            <a:r>
              <a:rPr lang="en-US" dirty="0" smtClean="0">
                <a:solidFill>
                  <a:schemeClr val="accent2"/>
                </a:solidFill>
                <a:sym typeface="Wingdings"/>
              </a:rPr>
              <a:t>O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485365"/>
              </p:ext>
            </p:extLst>
          </p:nvPr>
        </p:nvGraphicFramePr>
        <p:xfrm>
          <a:off x="2695396" y="2387626"/>
          <a:ext cx="3960758" cy="1164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379"/>
                <a:gridCol w="1980379"/>
              </a:tblGrid>
              <a:tr h="582122">
                <a:tc>
                  <a:txBody>
                    <a:bodyPr/>
                    <a:lstStyle/>
                    <a:p>
                      <a:pPr algn="ctr"/>
                      <a:r>
                        <a:rPr lang="en-US" sz="2800" b="0" baseline="0" dirty="0" smtClean="0">
                          <a:solidFill>
                            <a:srgbClr val="B50B1B"/>
                          </a:solidFill>
                        </a:rPr>
                        <a:t>H- 2</a:t>
                      </a:r>
                      <a:endParaRPr lang="en-US" sz="2800" b="0" dirty="0">
                        <a:solidFill>
                          <a:srgbClr val="B50B1B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B50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B50B1B"/>
                          </a:solidFill>
                        </a:rPr>
                        <a:t>H- 2</a:t>
                      </a:r>
                      <a:endParaRPr lang="en-US" sz="2800" b="0" dirty="0">
                        <a:solidFill>
                          <a:srgbClr val="B50B1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50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58212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732E9A"/>
                          </a:solidFill>
                        </a:rPr>
                        <a:t>O-</a:t>
                      </a:r>
                      <a:r>
                        <a:rPr lang="en-US" sz="2800" b="0" baseline="0" dirty="0" smtClean="0">
                          <a:solidFill>
                            <a:srgbClr val="732E9A"/>
                          </a:solidFill>
                        </a:rPr>
                        <a:t> 2</a:t>
                      </a:r>
                      <a:endParaRPr lang="en-US" sz="2800" b="0" dirty="0">
                        <a:solidFill>
                          <a:srgbClr val="732E9A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B50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732E9A"/>
                          </a:solidFill>
                        </a:rPr>
                        <a:t>O- 1</a:t>
                      </a:r>
                      <a:endParaRPr lang="en-US" sz="2800" b="0" dirty="0">
                        <a:solidFill>
                          <a:srgbClr val="732E9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50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879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Balancing Chemical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4346639"/>
            <a:ext cx="7556312" cy="1779524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4000" dirty="0" smtClean="0"/>
              <a:t>Double check the amount of each type of  atom.</a:t>
            </a:r>
            <a:endParaRPr lang="en-US" sz="4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8475" y="1381007"/>
            <a:ext cx="7556312" cy="1116106"/>
          </a:xfrm>
          <a:prstGeom prst="rect">
            <a:avLst/>
          </a:prstGeom>
        </p:spPr>
        <p:txBody>
          <a:bodyPr vert="horz" lIns="91426" tIns="45713" rIns="91426" bIns="45713" rtlCol="0" anchor="t" anchorCtr="0">
            <a:noAutofit/>
          </a:bodyPr>
          <a:lstStyle>
            <a:lvl1pPr algn="l" defTabSz="914261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3366FF"/>
                </a:solidFill>
              </a:rPr>
              <a:t>2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/>
                </a:solidFill>
              </a:rPr>
              <a:t>H</a:t>
            </a:r>
            <a:r>
              <a:rPr lang="en-US" baseline="-25000" dirty="0" smtClean="0">
                <a:solidFill>
                  <a:schemeClr val="accent3"/>
                </a:solidFill>
              </a:rPr>
              <a:t>2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rgbClr val="212121"/>
                </a:solidFill>
              </a:rPr>
              <a:t>+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O</a:t>
            </a:r>
            <a:r>
              <a:rPr lang="en-US" baseline="-25000" dirty="0">
                <a:solidFill>
                  <a:schemeClr val="accent2"/>
                </a:solidFill>
              </a:rPr>
              <a:t>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  <a:sym typeface="Wingdings"/>
              </a:rPr>
              <a:t>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3366FF"/>
                </a:solidFill>
                <a:sym typeface="Wingdings"/>
              </a:rPr>
              <a:t>2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B50B1B"/>
                </a:solidFill>
                <a:sym typeface="Wingdings"/>
              </a:rPr>
              <a:t>H</a:t>
            </a:r>
            <a:r>
              <a:rPr lang="en-US" baseline="-25000" dirty="0" smtClean="0">
                <a:solidFill>
                  <a:srgbClr val="B50B1B"/>
                </a:solidFill>
                <a:sym typeface="Wingdings"/>
              </a:rPr>
              <a:t>2</a:t>
            </a:r>
            <a:r>
              <a:rPr lang="en-US" dirty="0" smtClean="0">
                <a:solidFill>
                  <a:schemeClr val="accent2"/>
                </a:solidFill>
                <a:sym typeface="Wingdings"/>
              </a:rPr>
              <a:t>O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211264"/>
              </p:ext>
            </p:extLst>
          </p:nvPr>
        </p:nvGraphicFramePr>
        <p:xfrm>
          <a:off x="2695396" y="2387626"/>
          <a:ext cx="3960758" cy="1164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379"/>
                <a:gridCol w="1980379"/>
              </a:tblGrid>
              <a:tr h="582122">
                <a:tc>
                  <a:txBody>
                    <a:bodyPr/>
                    <a:lstStyle/>
                    <a:p>
                      <a:pPr algn="ctr"/>
                      <a:r>
                        <a:rPr lang="en-US" sz="2800" b="0" baseline="0" dirty="0" smtClean="0">
                          <a:solidFill>
                            <a:srgbClr val="B50B1B"/>
                          </a:solidFill>
                        </a:rPr>
                        <a:t>H- 4</a:t>
                      </a:r>
                      <a:endParaRPr lang="en-US" sz="2800" b="0" dirty="0">
                        <a:solidFill>
                          <a:srgbClr val="B50B1B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B50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B50B1B"/>
                          </a:solidFill>
                        </a:rPr>
                        <a:t>H- 4</a:t>
                      </a:r>
                      <a:endParaRPr lang="en-US" sz="2800" b="0" dirty="0">
                        <a:solidFill>
                          <a:srgbClr val="B50B1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50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58212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732E9A"/>
                          </a:solidFill>
                        </a:rPr>
                        <a:t>O-</a:t>
                      </a:r>
                      <a:r>
                        <a:rPr lang="en-US" sz="2800" b="0" baseline="0" dirty="0" smtClean="0">
                          <a:solidFill>
                            <a:srgbClr val="732E9A"/>
                          </a:solidFill>
                        </a:rPr>
                        <a:t> 2</a:t>
                      </a:r>
                      <a:endParaRPr lang="en-US" sz="2800" b="0" dirty="0">
                        <a:solidFill>
                          <a:srgbClr val="732E9A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B50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732E9A"/>
                          </a:solidFill>
                        </a:rPr>
                        <a:t>O- 2</a:t>
                      </a:r>
                      <a:endParaRPr lang="en-US" sz="2800" b="0" dirty="0">
                        <a:solidFill>
                          <a:srgbClr val="732E9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50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472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311151"/>
            <a:ext cx="2683857" cy="603250"/>
          </a:xfrm>
        </p:spPr>
        <p:txBody>
          <a:bodyPr anchor="ctr"/>
          <a:lstStyle/>
          <a:p>
            <a:r>
              <a:rPr lang="en-US" dirty="0" smtClean="0"/>
              <a:t>March 3,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2729" y="311149"/>
            <a:ext cx="4998634" cy="62565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u="sng" dirty="0"/>
              <a:t>Warm </a:t>
            </a:r>
            <a:r>
              <a:rPr lang="en-US" sz="3600" u="sng" dirty="0" smtClean="0"/>
              <a:t>Up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How many atoms are there of each element in the following chemical formulas?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MgBr</a:t>
            </a:r>
            <a:r>
              <a:rPr lang="en-US" sz="2800" baseline="-25000" dirty="0" smtClean="0"/>
              <a:t>2</a:t>
            </a:r>
            <a:endParaRPr lang="en-US" sz="2800" dirty="0" smtClean="0"/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en-US" sz="2800" dirty="0" smtClean="0"/>
              <a:t>3 NH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Cl</a:t>
            </a: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en-US" sz="2800" dirty="0" smtClean="0"/>
              <a:t>5 Mg(OH)</a:t>
            </a:r>
            <a:r>
              <a:rPr lang="en-US" sz="2800" baseline="-25000" dirty="0" smtClean="0"/>
              <a:t>2</a:t>
            </a:r>
            <a:endParaRPr lang="en-US" sz="2800" dirty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500" dirty="0">
              <a:sym typeface="Wingding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914401"/>
            <a:ext cx="3255264" cy="1320800"/>
          </a:xfrm>
        </p:spPr>
        <p:txBody>
          <a:bodyPr>
            <a:normAutofit/>
          </a:bodyPr>
          <a:lstStyle/>
          <a:p>
            <a:r>
              <a:rPr lang="en-US" sz="1800" u="sng" dirty="0"/>
              <a:t>Fun Fact of the Day:</a:t>
            </a:r>
          </a:p>
          <a:p>
            <a:r>
              <a:rPr lang="en-US" sz="1600" dirty="0"/>
              <a:t>The most common isotope of hydrogen is </a:t>
            </a:r>
            <a:r>
              <a:rPr lang="en-US" sz="1600" dirty="0" err="1"/>
              <a:t>protium</a:t>
            </a:r>
            <a:r>
              <a:rPr lang="en-US" sz="1600" dirty="0"/>
              <a:t>, with is 1 proton and 0 neutrons.</a:t>
            </a:r>
            <a:endParaRPr lang="en-US" sz="15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81092" y="2118360"/>
            <a:ext cx="3255264" cy="2284441"/>
          </a:xfrm>
          <a:prstGeom prst="rect">
            <a:avLst/>
          </a:prstGeom>
        </p:spPr>
        <p:txBody>
          <a:bodyPr vert="horz" lIns="91426" tIns="45713" rIns="91426" bIns="45713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/>
              </a:buClr>
            </a:pPr>
            <a:r>
              <a:rPr lang="en-US" sz="2000" u="sng" dirty="0"/>
              <a:t>What are We </a:t>
            </a:r>
            <a:r>
              <a:rPr lang="en-US" sz="2000" u="sng" dirty="0" err="1"/>
              <a:t>Doin</a:t>
            </a:r>
            <a:r>
              <a:rPr lang="en-US" sz="2000" u="sng" dirty="0"/>
              <a:t>’ Today?</a:t>
            </a:r>
          </a:p>
          <a:p>
            <a:pPr marL="342848" indent="-342848">
              <a:buClr>
                <a:schemeClr val="accent5"/>
              </a:buClr>
              <a:buFont typeface="+mj-lt"/>
              <a:buAutoNum type="arabicPeriod"/>
            </a:pPr>
            <a:r>
              <a:rPr lang="en-US" sz="2000" dirty="0" smtClean="0"/>
              <a:t>Warm up</a:t>
            </a:r>
          </a:p>
          <a:p>
            <a:pPr marL="342848" indent="-342848">
              <a:buClr>
                <a:schemeClr val="accent5"/>
              </a:buClr>
              <a:buFont typeface="+mj-lt"/>
              <a:buAutoNum type="arabicPeriod"/>
            </a:pPr>
            <a:r>
              <a:rPr lang="en-US" sz="2000" dirty="0" smtClean="0"/>
              <a:t>Notes/Videos on Parts of an Equation</a:t>
            </a:r>
          </a:p>
          <a:p>
            <a:pPr marL="342848" indent="-342848">
              <a:buClr>
                <a:schemeClr val="accent5"/>
              </a:buClr>
              <a:buFont typeface="+mj-lt"/>
              <a:buAutoNum type="arabicPeriod"/>
            </a:pPr>
            <a:r>
              <a:rPr lang="en-US" sz="2000" dirty="0" smtClean="0"/>
              <a:t>Notes/Videos on Balancing Equations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86019" y="4402801"/>
            <a:ext cx="3443659" cy="21648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26" tIns="45713" rIns="91426" bIns="45713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 dirty="0"/>
              <a:t>Announcements/Reminders</a:t>
            </a:r>
            <a:r>
              <a:rPr lang="en-US" sz="1800" u="sng" dirty="0" smtClean="0"/>
              <a:t>:</a:t>
            </a:r>
            <a:endParaRPr lang="en-US" sz="1800" u="sng" dirty="0"/>
          </a:p>
        </p:txBody>
      </p:sp>
    </p:spTree>
    <p:extLst>
      <p:ext uri="{BB962C8B-B14F-4D97-AF65-F5344CB8AC3E}">
        <p14:creationId xmlns:p14="http://schemas.microsoft.com/office/powerpoint/2010/main" val="60705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if it’s harder?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4237152"/>
            <a:ext cx="8390993" cy="2200691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en-US" sz="2800" dirty="0" smtClean="0"/>
              <a:t> Solve in this order:</a:t>
            </a:r>
          </a:p>
          <a:p>
            <a:pPr marL="971516" lvl="1" indent="-742950">
              <a:buFont typeface="+mj-ea"/>
              <a:buAutoNum type="circleNumDbPlain"/>
            </a:pPr>
            <a:r>
              <a:rPr lang="en-US" sz="2600" dirty="0" smtClean="0"/>
              <a:t>Balance the METALS</a:t>
            </a:r>
          </a:p>
          <a:p>
            <a:pPr marL="971516" lvl="1" indent="-742950">
              <a:buFont typeface="+mj-ea"/>
              <a:buAutoNum type="circleNumDbPlain"/>
            </a:pPr>
            <a:r>
              <a:rPr lang="en-US" sz="2600" dirty="0" smtClean="0"/>
              <a:t>Balance the NONMETALS (except O and H)</a:t>
            </a:r>
          </a:p>
          <a:p>
            <a:pPr marL="971516" lvl="1" indent="-742950">
              <a:buFont typeface="+mj-ea"/>
              <a:buAutoNum type="circleNumDbPlain"/>
            </a:pPr>
            <a:r>
              <a:rPr lang="en-US" sz="2600" dirty="0" smtClean="0"/>
              <a:t>Balance O and H.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6332" y="1381007"/>
            <a:ext cx="7997667" cy="1116106"/>
          </a:xfrm>
          <a:prstGeom prst="rect">
            <a:avLst/>
          </a:prstGeom>
        </p:spPr>
        <p:txBody>
          <a:bodyPr vert="horz" lIns="91426" tIns="45713" rIns="91426" bIns="45713" rtlCol="0" anchor="t" anchorCtr="0">
            <a:noAutofit/>
          </a:bodyPr>
          <a:lstStyle>
            <a:lvl1pPr algn="l" defTabSz="914261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Mg(OH)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+ 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HCl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    MgCl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2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 +   HOH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7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if it’s harder?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4237152"/>
            <a:ext cx="8390993" cy="2200691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en-US" sz="2800" dirty="0" smtClean="0"/>
              <a:t> Solve in this order:</a:t>
            </a:r>
          </a:p>
          <a:p>
            <a:pPr marL="971516" lvl="1" indent="-742950">
              <a:buFont typeface="+mj-ea"/>
              <a:buAutoNum type="circleNumDbPlain"/>
            </a:pPr>
            <a:r>
              <a:rPr lang="en-US" sz="2600" dirty="0" smtClean="0"/>
              <a:t>Balance the METALS</a:t>
            </a:r>
          </a:p>
          <a:p>
            <a:pPr marL="971516" lvl="1" indent="-742950">
              <a:buFont typeface="+mj-ea"/>
              <a:buAutoNum type="circleNumDbPlain"/>
            </a:pPr>
            <a:r>
              <a:rPr lang="en-US" sz="2600" dirty="0" smtClean="0"/>
              <a:t>Balance the NONMETALS (except O and H)</a:t>
            </a:r>
          </a:p>
          <a:p>
            <a:pPr marL="971516" lvl="1" indent="-742950">
              <a:buFont typeface="+mj-ea"/>
              <a:buAutoNum type="circleNumDbPlain"/>
            </a:pPr>
            <a:r>
              <a:rPr lang="en-US" sz="2600" dirty="0" smtClean="0"/>
              <a:t>Balance O and H.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2354" y="1381007"/>
            <a:ext cx="7812433" cy="1116106"/>
          </a:xfrm>
          <a:prstGeom prst="rect">
            <a:avLst/>
          </a:prstGeom>
        </p:spPr>
        <p:txBody>
          <a:bodyPr vert="horz" lIns="91426" tIns="45713" rIns="91426" bIns="45713" rtlCol="0" anchor="t" anchorCtr="0">
            <a:noAutofit/>
          </a:bodyPr>
          <a:lstStyle>
            <a:lvl1pPr algn="l" defTabSz="914261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Mg(OH)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+ </a:t>
            </a:r>
            <a:r>
              <a:rPr lang="en-US" dirty="0" smtClean="0">
                <a:solidFill>
                  <a:schemeClr val="accent3"/>
                </a:solidFill>
              </a:rPr>
              <a:t>2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HCl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  MgCl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2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 + </a:t>
            </a:r>
            <a:r>
              <a:rPr lang="en-US" dirty="0" smtClean="0">
                <a:solidFill>
                  <a:srgbClr val="B50B1B"/>
                </a:solidFill>
                <a:sym typeface="Wingdings"/>
              </a:rPr>
              <a:t>2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 HOH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28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79" y="777359"/>
            <a:ext cx="7299503" cy="566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0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Practice: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4839331"/>
            <a:ext cx="8390993" cy="1598512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u"/>
            </a:pPr>
            <a:r>
              <a:rPr lang="en-US" sz="2800" dirty="0" smtClean="0"/>
              <a:t> </a:t>
            </a:r>
            <a:r>
              <a:rPr lang="en-US" dirty="0" smtClean="0"/>
              <a:t>Solve in this order:</a:t>
            </a:r>
          </a:p>
          <a:p>
            <a:pPr marL="971516" lvl="1" indent="-742950">
              <a:buFont typeface="+mj-ea"/>
              <a:buAutoNum type="circleNumDbPlain"/>
            </a:pPr>
            <a:r>
              <a:rPr lang="en-US" sz="2000" dirty="0" smtClean="0"/>
              <a:t>Balance the METALS</a:t>
            </a:r>
          </a:p>
          <a:p>
            <a:pPr marL="971516" lvl="1" indent="-742950">
              <a:buFont typeface="+mj-ea"/>
              <a:buAutoNum type="circleNumDbPlain"/>
            </a:pPr>
            <a:r>
              <a:rPr lang="en-US" sz="2000" dirty="0" smtClean="0"/>
              <a:t>Balance the NONMETALS (except H and O)</a:t>
            </a:r>
          </a:p>
          <a:p>
            <a:pPr marL="971516" lvl="1" indent="-742950">
              <a:buFont typeface="+mj-ea"/>
              <a:buAutoNum type="circleNumDbPlain"/>
            </a:pPr>
            <a:r>
              <a:rPr lang="en-US" sz="2000" dirty="0" smtClean="0"/>
              <a:t>Balance H and O.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119241"/>
            <a:ext cx="8889467" cy="3534359"/>
          </a:xfrm>
          <a:prstGeom prst="rect">
            <a:avLst/>
          </a:prstGeom>
        </p:spPr>
        <p:txBody>
          <a:bodyPr vert="horz" lIns="91426" tIns="45713" rIns="91426" bIns="45713" rtlCol="0" anchor="t" anchorCtr="0">
            <a:noAutofit/>
          </a:bodyPr>
          <a:lstStyle>
            <a:lvl1pPr algn="l" defTabSz="914261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40000"/>
              </a:lnSpc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Level 1:      Zn +     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HCl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      ZnCl</a:t>
            </a:r>
            <a:r>
              <a:rPr lang="en-US" sz="2800" baseline="-250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2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 +      H</a:t>
            </a:r>
            <a:r>
              <a:rPr lang="en-US" sz="2800" baseline="-250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2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140000"/>
              </a:lnSpc>
            </a:pPr>
            <a:endParaRPr lang="en-US" sz="2800" dirty="0">
              <a:solidFill>
                <a:schemeClr val="accent1">
                  <a:lumMod val="50000"/>
                </a:schemeClr>
              </a:solidFill>
              <a:sym typeface="Wingdings"/>
            </a:endParaRPr>
          </a:p>
          <a:p>
            <a:pPr algn="ctr">
              <a:lnSpc>
                <a:spcPct val="140000"/>
              </a:lnSpc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Level 2:     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Fe</a:t>
            </a:r>
            <a:r>
              <a:rPr lang="en-US" sz="2800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800" baseline="-25000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+  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HCl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     FeCl</a:t>
            </a:r>
            <a:r>
              <a:rPr lang="en-US" sz="2800" baseline="-250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3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 +     H</a:t>
            </a:r>
            <a:r>
              <a:rPr lang="en-US" sz="2800" baseline="-250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2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S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140000"/>
              </a:lnSpc>
            </a:pPr>
            <a:endParaRPr lang="en-US" sz="2800" dirty="0">
              <a:solidFill>
                <a:schemeClr val="accent1">
                  <a:lumMod val="50000"/>
                </a:schemeClr>
              </a:solidFill>
              <a:sym typeface="Wingdings"/>
            </a:endParaRPr>
          </a:p>
          <a:p>
            <a:pPr algn="ctr">
              <a:lnSpc>
                <a:spcPct val="140000"/>
              </a:lnSpc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Level 3:      C</a:t>
            </a:r>
            <a:r>
              <a:rPr lang="en-US" sz="2800" baseline="-250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5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H</a:t>
            </a:r>
            <a:r>
              <a:rPr lang="en-US" sz="2800" baseline="-250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12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+      O</a:t>
            </a:r>
            <a:r>
              <a:rPr lang="en-US" sz="2800" baseline="-250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2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      H</a:t>
            </a:r>
            <a:r>
              <a:rPr lang="en-US" sz="2800" baseline="-250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2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O +      CO</a:t>
            </a:r>
            <a:r>
              <a:rPr lang="en-US" sz="2800" baseline="-250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2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1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Practice: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4839331"/>
            <a:ext cx="8390993" cy="1598512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u"/>
            </a:pPr>
            <a:r>
              <a:rPr lang="en-US" sz="2800" dirty="0" smtClean="0"/>
              <a:t> </a:t>
            </a:r>
            <a:r>
              <a:rPr lang="en-US" dirty="0" smtClean="0"/>
              <a:t>Solve in this order:</a:t>
            </a:r>
          </a:p>
          <a:p>
            <a:pPr marL="971516" lvl="1" indent="-742950">
              <a:buFont typeface="+mj-ea"/>
              <a:buAutoNum type="circleNumDbPlain"/>
            </a:pPr>
            <a:r>
              <a:rPr lang="en-US" sz="2000" dirty="0" smtClean="0"/>
              <a:t>Balance the METALS</a:t>
            </a:r>
          </a:p>
          <a:p>
            <a:pPr marL="971516" lvl="1" indent="-742950">
              <a:buFont typeface="+mj-ea"/>
              <a:buAutoNum type="circleNumDbPlain"/>
            </a:pPr>
            <a:r>
              <a:rPr lang="en-US" sz="2000" dirty="0" smtClean="0"/>
              <a:t>Balance the NONMETALS (except H and O)</a:t>
            </a:r>
          </a:p>
          <a:p>
            <a:pPr marL="971516" lvl="1" indent="-742950">
              <a:buFont typeface="+mj-ea"/>
              <a:buAutoNum type="circleNumDbPlain"/>
            </a:pPr>
            <a:r>
              <a:rPr lang="en-US" sz="2000" dirty="0" smtClean="0"/>
              <a:t>Balance H and O.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119241"/>
            <a:ext cx="8889467" cy="3534359"/>
          </a:xfrm>
          <a:prstGeom prst="rect">
            <a:avLst/>
          </a:prstGeom>
        </p:spPr>
        <p:txBody>
          <a:bodyPr vert="horz" lIns="91426" tIns="45713" rIns="91426" bIns="45713" rtlCol="0" anchor="t" anchorCtr="0">
            <a:noAutofit/>
          </a:bodyPr>
          <a:lstStyle>
            <a:lvl1pPr algn="l" defTabSz="914261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40000"/>
              </a:lnSpc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Level 1:   </a:t>
            </a:r>
            <a:r>
              <a:rPr lang="en-US" sz="28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Zn +  </a:t>
            </a:r>
            <a:r>
              <a:rPr lang="en-US" sz="28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HCl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  </a:t>
            </a:r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1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 ZnCl</a:t>
            </a:r>
            <a:r>
              <a:rPr lang="en-US" sz="2800" baseline="-250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2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 +  </a:t>
            </a:r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2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 H</a:t>
            </a:r>
            <a:r>
              <a:rPr lang="en-US" sz="2800" baseline="-250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2</a:t>
            </a:r>
            <a:endParaRPr lang="en-US" sz="2800" dirty="0">
              <a:solidFill>
                <a:schemeClr val="accent1">
                  <a:lumMod val="50000"/>
                </a:schemeClr>
              </a:solidFill>
              <a:sym typeface="Wingdings"/>
            </a:endParaRPr>
          </a:p>
          <a:p>
            <a:pPr algn="ctr">
              <a:lnSpc>
                <a:spcPct val="140000"/>
              </a:lnSpc>
            </a:pPr>
            <a:endParaRPr lang="en-US" sz="2800" dirty="0">
              <a:solidFill>
                <a:schemeClr val="accent1">
                  <a:lumMod val="50000"/>
                </a:schemeClr>
              </a:solidFill>
              <a:sym typeface="Wingdings"/>
            </a:endParaRPr>
          </a:p>
          <a:p>
            <a:pPr algn="ctr">
              <a:lnSpc>
                <a:spcPct val="140000"/>
              </a:lnSpc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Wingdings"/>
              </a:rPr>
              <a:t>Level 2:    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Fe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+  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HCl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Wingdings"/>
              </a:rPr>
              <a:t>     FeCl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  <a:sym typeface="Wingdings"/>
              </a:rPr>
              <a:t>3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Wingdings"/>
              </a:rPr>
              <a:t> +     H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  <a:sym typeface="Wingdings"/>
              </a:rPr>
              <a:t>2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Wingdings"/>
              </a:rPr>
              <a:t>S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140000"/>
              </a:lnSpc>
            </a:pPr>
            <a:endParaRPr lang="en-US" sz="2800" dirty="0">
              <a:solidFill>
                <a:schemeClr val="accent1">
                  <a:lumMod val="50000"/>
                </a:schemeClr>
              </a:solidFill>
              <a:sym typeface="Wingdings"/>
            </a:endParaRPr>
          </a:p>
          <a:p>
            <a:pPr algn="ctr">
              <a:lnSpc>
                <a:spcPct val="140000"/>
              </a:lnSpc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Level 3:      C</a:t>
            </a:r>
            <a:r>
              <a:rPr lang="en-US" sz="2800" baseline="-250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5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H</a:t>
            </a:r>
            <a:r>
              <a:rPr lang="en-US" sz="2800" baseline="-250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12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+      O</a:t>
            </a:r>
            <a:r>
              <a:rPr lang="en-US" sz="2800" baseline="-250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2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      H</a:t>
            </a:r>
            <a:r>
              <a:rPr lang="en-US" sz="2800" baseline="-250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2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O +      CO</a:t>
            </a:r>
            <a:r>
              <a:rPr lang="en-US" sz="2800" baseline="-250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2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7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Practice: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4839331"/>
            <a:ext cx="8390993" cy="1598512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u"/>
            </a:pPr>
            <a:r>
              <a:rPr lang="en-US" sz="2800" dirty="0" smtClean="0"/>
              <a:t> </a:t>
            </a:r>
            <a:r>
              <a:rPr lang="en-US" dirty="0" smtClean="0"/>
              <a:t>Solve in this order:</a:t>
            </a:r>
          </a:p>
          <a:p>
            <a:pPr marL="971516" lvl="1" indent="-742950">
              <a:buFont typeface="+mj-ea"/>
              <a:buAutoNum type="circleNumDbPlain"/>
            </a:pPr>
            <a:r>
              <a:rPr lang="en-US" sz="2000" dirty="0" smtClean="0"/>
              <a:t>Balance the METALS</a:t>
            </a:r>
          </a:p>
          <a:p>
            <a:pPr marL="971516" lvl="1" indent="-742950">
              <a:buFont typeface="+mj-ea"/>
              <a:buAutoNum type="circleNumDbPlain"/>
            </a:pPr>
            <a:r>
              <a:rPr lang="en-US" sz="2000" dirty="0" smtClean="0"/>
              <a:t>Balance the NONMETALS (except H and O)</a:t>
            </a:r>
          </a:p>
          <a:p>
            <a:pPr marL="971516" lvl="1" indent="-742950">
              <a:buFont typeface="+mj-ea"/>
              <a:buAutoNum type="circleNumDbPlain"/>
            </a:pPr>
            <a:r>
              <a:rPr lang="en-US" sz="2000" dirty="0" smtClean="0"/>
              <a:t>Balance H and O.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119241"/>
            <a:ext cx="8889467" cy="3534359"/>
          </a:xfrm>
          <a:prstGeom prst="rect">
            <a:avLst/>
          </a:prstGeom>
        </p:spPr>
        <p:txBody>
          <a:bodyPr vert="horz" lIns="91426" tIns="45713" rIns="91426" bIns="45713" rtlCol="0" anchor="t" anchorCtr="0">
            <a:noAutofit/>
          </a:bodyPr>
          <a:lstStyle>
            <a:lvl1pPr algn="l" defTabSz="914261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40000"/>
              </a:lnSpc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Level 1:   </a:t>
            </a:r>
            <a:r>
              <a:rPr lang="en-US" sz="28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Zn +  </a:t>
            </a:r>
            <a:r>
              <a:rPr lang="en-US" sz="28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HCl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  </a:t>
            </a:r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1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 ZnCl</a:t>
            </a:r>
            <a:r>
              <a:rPr lang="en-US" sz="2800" baseline="-250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2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 +  </a:t>
            </a:r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2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 H</a:t>
            </a:r>
            <a:r>
              <a:rPr lang="en-US" sz="2800" baseline="-250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2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140000"/>
              </a:lnSpc>
            </a:pPr>
            <a:endParaRPr lang="en-US" sz="2800" dirty="0">
              <a:solidFill>
                <a:schemeClr val="accent1">
                  <a:lumMod val="50000"/>
                </a:schemeClr>
              </a:solidFill>
              <a:sym typeface="Wingdings"/>
            </a:endParaRPr>
          </a:p>
          <a:p>
            <a:pPr algn="ctr">
              <a:lnSpc>
                <a:spcPct val="140000"/>
              </a:lnSpc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Level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Wingdings"/>
              </a:rPr>
              <a:t>2: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1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Fe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+ </a:t>
            </a:r>
            <a:r>
              <a:rPr lang="en-US" sz="2800" dirty="0">
                <a:solidFill>
                  <a:srgbClr val="FF0000"/>
                </a:solidFill>
              </a:rPr>
              <a:t>6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HCl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Wingdings"/>
              </a:rPr>
              <a:t></a:t>
            </a:r>
            <a:r>
              <a:rPr lang="en-US" sz="2800" dirty="0">
                <a:solidFill>
                  <a:srgbClr val="FF0000"/>
                </a:solidFill>
                <a:sym typeface="Wingdings"/>
              </a:rPr>
              <a:t> 2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Wingdings"/>
              </a:rPr>
              <a:t>FeCl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  <a:sym typeface="Wingdings"/>
              </a:rPr>
              <a:t>3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Wingdings"/>
              </a:rPr>
              <a:t> + </a:t>
            </a:r>
            <a:r>
              <a:rPr lang="en-US" sz="2800" dirty="0">
                <a:solidFill>
                  <a:srgbClr val="FF0000"/>
                </a:solidFill>
                <a:sym typeface="Wingdings"/>
              </a:rPr>
              <a:t>3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Wingdings"/>
              </a:rPr>
              <a:t>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H</a:t>
            </a:r>
            <a:r>
              <a:rPr lang="en-US" sz="2800" baseline="-250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2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S</a:t>
            </a:r>
          </a:p>
          <a:p>
            <a:pPr algn="ctr">
              <a:lnSpc>
                <a:spcPct val="140000"/>
              </a:lnSpc>
            </a:pPr>
            <a:endParaRPr lang="en-US" sz="2800" dirty="0">
              <a:solidFill>
                <a:schemeClr val="accent1">
                  <a:lumMod val="50000"/>
                </a:schemeClr>
              </a:solidFill>
              <a:sym typeface="Wingdings"/>
            </a:endParaRPr>
          </a:p>
          <a:p>
            <a:pPr algn="ctr">
              <a:lnSpc>
                <a:spcPct val="140000"/>
              </a:lnSpc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Wingdings"/>
              </a:rPr>
              <a:t>Level 3:      C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  <a:sym typeface="Wingdings"/>
              </a:rPr>
              <a:t>5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Wingdings"/>
              </a:rPr>
              <a:t>H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  <a:sym typeface="Wingdings"/>
              </a:rPr>
              <a:t>12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Wingdings"/>
              </a:rPr>
              <a:t>+      O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  <a:sym typeface="Wingdings"/>
              </a:rPr>
              <a:t>2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Wingdings"/>
              </a:rPr>
              <a:t>      H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  <a:sym typeface="Wingdings"/>
              </a:rPr>
              <a:t>2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Wingdings"/>
              </a:rPr>
              <a:t>O +      CO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  <a:sym typeface="Wingdings"/>
              </a:rPr>
              <a:t>2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99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Practice: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4839331"/>
            <a:ext cx="8390993" cy="1598512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u"/>
            </a:pPr>
            <a:r>
              <a:rPr lang="en-US" sz="2800" dirty="0" smtClean="0"/>
              <a:t> </a:t>
            </a:r>
            <a:r>
              <a:rPr lang="en-US" dirty="0" smtClean="0"/>
              <a:t>Solve in this order:</a:t>
            </a:r>
          </a:p>
          <a:p>
            <a:pPr marL="971516" lvl="1" indent="-742950">
              <a:buFont typeface="+mj-ea"/>
              <a:buAutoNum type="circleNumDbPlain"/>
            </a:pPr>
            <a:r>
              <a:rPr lang="en-US" sz="2000" dirty="0" smtClean="0"/>
              <a:t>Balance the METALS</a:t>
            </a:r>
          </a:p>
          <a:p>
            <a:pPr marL="971516" lvl="1" indent="-742950">
              <a:buFont typeface="+mj-ea"/>
              <a:buAutoNum type="circleNumDbPlain"/>
            </a:pPr>
            <a:r>
              <a:rPr lang="en-US" sz="2000" dirty="0" smtClean="0"/>
              <a:t>Balance the NONMETALS (except H and O)</a:t>
            </a:r>
          </a:p>
          <a:p>
            <a:pPr marL="971516" lvl="1" indent="-742950">
              <a:buFont typeface="+mj-ea"/>
              <a:buAutoNum type="circleNumDbPlain"/>
            </a:pPr>
            <a:r>
              <a:rPr lang="en-US" sz="2000" dirty="0" smtClean="0"/>
              <a:t>Balance H and O.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119241"/>
            <a:ext cx="8889467" cy="3534359"/>
          </a:xfrm>
          <a:prstGeom prst="rect">
            <a:avLst/>
          </a:prstGeom>
        </p:spPr>
        <p:txBody>
          <a:bodyPr vert="horz" lIns="91426" tIns="45713" rIns="91426" bIns="45713" rtlCol="0" anchor="t" anchorCtr="0">
            <a:noAutofit/>
          </a:bodyPr>
          <a:lstStyle>
            <a:lvl1pPr algn="l" defTabSz="914261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40000"/>
              </a:lnSpc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Level 1:   </a:t>
            </a:r>
            <a:r>
              <a:rPr lang="en-US" sz="28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Zn +  </a:t>
            </a:r>
            <a:r>
              <a:rPr lang="en-US" sz="28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HCl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  </a:t>
            </a:r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1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 ZnCl</a:t>
            </a:r>
            <a:r>
              <a:rPr lang="en-US" sz="2800" baseline="-250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2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 +  </a:t>
            </a:r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2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 H</a:t>
            </a:r>
            <a:r>
              <a:rPr lang="en-US" sz="2800" baseline="-250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2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140000"/>
              </a:lnSpc>
            </a:pPr>
            <a:endParaRPr lang="en-US" sz="2800" dirty="0">
              <a:solidFill>
                <a:schemeClr val="accent1">
                  <a:lumMod val="50000"/>
                </a:schemeClr>
              </a:solidFill>
              <a:sym typeface="Wingdings"/>
            </a:endParaRPr>
          </a:p>
          <a:p>
            <a:pPr algn="ctr">
              <a:lnSpc>
                <a:spcPct val="140000"/>
              </a:lnSpc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Level 2: </a:t>
            </a:r>
            <a:r>
              <a:rPr lang="en-US" sz="2800" dirty="0">
                <a:solidFill>
                  <a:srgbClr val="FF0000"/>
                </a:solidFill>
                <a:sym typeface="Wingdings"/>
              </a:rPr>
              <a:t>1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Wingdings"/>
              </a:rPr>
              <a:t>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Fe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+ </a:t>
            </a:r>
            <a:r>
              <a:rPr lang="en-US" sz="2800" dirty="0">
                <a:solidFill>
                  <a:srgbClr val="FF0000"/>
                </a:solidFill>
              </a:rPr>
              <a:t>6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HCl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Wingdings"/>
              </a:rPr>
              <a:t></a:t>
            </a:r>
            <a:r>
              <a:rPr lang="en-US" sz="2800" dirty="0">
                <a:solidFill>
                  <a:srgbClr val="FF0000"/>
                </a:solidFill>
                <a:sym typeface="Wingdings"/>
              </a:rPr>
              <a:t> 2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Wingdings"/>
              </a:rPr>
              <a:t>FeCl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  <a:sym typeface="Wingdings"/>
              </a:rPr>
              <a:t>3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Wingdings"/>
              </a:rPr>
              <a:t> + </a:t>
            </a:r>
            <a:r>
              <a:rPr lang="en-US" sz="2800" dirty="0">
                <a:solidFill>
                  <a:srgbClr val="FF0000"/>
                </a:solidFill>
                <a:sym typeface="Wingdings"/>
              </a:rPr>
              <a:t>3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Wingdings"/>
              </a:rPr>
              <a:t>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H</a:t>
            </a:r>
            <a:r>
              <a:rPr lang="en-US" sz="2800" baseline="-250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2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S</a:t>
            </a:r>
          </a:p>
          <a:p>
            <a:pPr algn="ctr">
              <a:lnSpc>
                <a:spcPct val="140000"/>
              </a:lnSpc>
            </a:pPr>
            <a:endParaRPr lang="en-US" sz="2800" dirty="0">
              <a:solidFill>
                <a:schemeClr val="accent1">
                  <a:lumMod val="50000"/>
                </a:schemeClr>
              </a:solidFill>
              <a:sym typeface="Wingdings"/>
            </a:endParaRPr>
          </a:p>
          <a:p>
            <a:pPr algn="ctr">
              <a:lnSpc>
                <a:spcPct val="140000"/>
              </a:lnSpc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Level 3:   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 C</a:t>
            </a:r>
            <a:r>
              <a:rPr lang="en-US" sz="2800" baseline="-250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5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H</a:t>
            </a:r>
            <a:r>
              <a:rPr lang="en-US" sz="2800" baseline="-250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12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+ </a:t>
            </a:r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8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 O</a:t>
            </a:r>
            <a:r>
              <a:rPr lang="en-US" sz="2800" baseline="-250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2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  </a:t>
            </a:r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6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 H</a:t>
            </a:r>
            <a:r>
              <a:rPr lang="en-US" sz="2800" baseline="-250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2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O + </a:t>
            </a:r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5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 CO</a:t>
            </a:r>
            <a:r>
              <a:rPr lang="en-US" sz="2800" baseline="-250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2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59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624077"/>
            <a:ext cx="3657600" cy="550208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sz="6600" dirty="0" smtClean="0"/>
              <a:t>I Got It!</a:t>
            </a:r>
          </a:p>
          <a:p>
            <a:r>
              <a:rPr lang="en-US" sz="2800" dirty="0" smtClean="0"/>
              <a:t>Work on next page of homework packet quietly.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9572" y="624077"/>
            <a:ext cx="3787906" cy="550208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6600" dirty="0" smtClean="0"/>
              <a:t>Help me! </a:t>
            </a:r>
          </a:p>
          <a:p>
            <a:pPr marL="0" indent="0" algn="ctr">
              <a:buNone/>
            </a:pPr>
            <a:r>
              <a:rPr lang="en-US" sz="3200" dirty="0" smtClean="0"/>
              <a:t>I got stuck on the </a:t>
            </a:r>
            <a:r>
              <a:rPr lang="en-US" sz="3200" dirty="0" err="1" smtClean="0"/>
              <a:t>Strugglebus</a:t>
            </a:r>
            <a:r>
              <a:rPr lang="en-US" sz="3200" dirty="0" smtClean="0"/>
              <a:t>…</a:t>
            </a:r>
          </a:p>
          <a:p>
            <a:r>
              <a:rPr lang="en-US" dirty="0">
                <a:solidFill>
                  <a:schemeClr val="tx1"/>
                </a:solidFill>
                <a:hlinkClick r:id="rId2"/>
              </a:rPr>
              <a:t>https://www.youtube.com/watch?v=oDVswHfZJzY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4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311151"/>
            <a:ext cx="2683857" cy="603250"/>
          </a:xfrm>
        </p:spPr>
        <p:txBody>
          <a:bodyPr anchor="ctr"/>
          <a:lstStyle/>
          <a:p>
            <a:r>
              <a:rPr lang="en-US" dirty="0" smtClean="0"/>
              <a:t>March 4, 2016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914401"/>
            <a:ext cx="3255264" cy="1320800"/>
          </a:xfrm>
        </p:spPr>
        <p:txBody>
          <a:bodyPr>
            <a:normAutofit/>
          </a:bodyPr>
          <a:lstStyle/>
          <a:p>
            <a:r>
              <a:rPr lang="en-US" sz="1800" u="sng" dirty="0"/>
              <a:t>Fun Fact of the Day:</a:t>
            </a:r>
          </a:p>
          <a:p>
            <a:r>
              <a:rPr lang="en-US" sz="1600" dirty="0"/>
              <a:t>The hardest chemical in your body is your tooth enamel.</a:t>
            </a:r>
            <a:endParaRPr lang="en-US" sz="15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81092" y="2118360"/>
            <a:ext cx="3255264" cy="2284441"/>
          </a:xfrm>
          <a:prstGeom prst="rect">
            <a:avLst/>
          </a:prstGeom>
        </p:spPr>
        <p:txBody>
          <a:bodyPr vert="horz" lIns="91426" tIns="45713" rIns="91426" bIns="45713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/>
              </a:buClr>
            </a:pPr>
            <a:r>
              <a:rPr lang="en-US" sz="2000" u="sng" dirty="0"/>
              <a:t>What are We </a:t>
            </a:r>
            <a:r>
              <a:rPr lang="en-US" sz="2000" u="sng" dirty="0" err="1"/>
              <a:t>Doin</a:t>
            </a:r>
            <a:r>
              <a:rPr lang="en-US" sz="2000" u="sng" dirty="0"/>
              <a:t>’ Today?</a:t>
            </a:r>
          </a:p>
          <a:p>
            <a:pPr marL="342848" indent="-342848">
              <a:buClr>
                <a:schemeClr val="accent5"/>
              </a:buClr>
              <a:buFont typeface="+mj-lt"/>
              <a:buAutoNum type="arabicPeriod"/>
            </a:pPr>
            <a:r>
              <a:rPr lang="en-US" sz="2000" dirty="0" smtClean="0"/>
              <a:t>Warm up</a:t>
            </a:r>
          </a:p>
          <a:p>
            <a:pPr marL="342848" indent="-342848">
              <a:buClr>
                <a:schemeClr val="accent5"/>
              </a:buClr>
              <a:buFont typeface="+mj-lt"/>
              <a:buAutoNum type="arabicPeriod"/>
            </a:pPr>
            <a:r>
              <a:rPr lang="en-US" sz="2000" dirty="0" smtClean="0"/>
              <a:t>Notes on Balancing Equations</a:t>
            </a:r>
          </a:p>
          <a:p>
            <a:pPr marL="342848" indent="-342848">
              <a:buClr>
                <a:schemeClr val="accent5"/>
              </a:buClr>
              <a:buFont typeface="+mj-lt"/>
              <a:buAutoNum type="arabicPeriod"/>
            </a:pPr>
            <a:r>
              <a:rPr lang="en-US" sz="2000" dirty="0" err="1" smtClean="0"/>
              <a:t>PhET</a:t>
            </a:r>
            <a:r>
              <a:rPr lang="en-US" sz="2000" dirty="0" smtClean="0"/>
              <a:t> Lab</a:t>
            </a:r>
            <a:endParaRPr lang="en-US" sz="2000" dirty="0"/>
          </a:p>
          <a:p>
            <a:pPr marL="342848" indent="-342848">
              <a:buClr>
                <a:schemeClr val="accent5"/>
              </a:buClr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86019" y="4402801"/>
            <a:ext cx="3443659" cy="21648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26" tIns="45713" rIns="91426" bIns="45713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 dirty="0"/>
              <a:t>Announcements/Reminders:</a:t>
            </a:r>
          </a:p>
          <a:p>
            <a:pPr marL="285707" indent="-285707">
              <a:buFont typeface="Arial"/>
              <a:buChar char="•"/>
            </a:pPr>
            <a:r>
              <a:rPr lang="en-US" sz="1800" dirty="0"/>
              <a:t>Test on 2/12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912729" y="311149"/>
            <a:ext cx="4998634" cy="6256511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>
            <a:lvl1pPr marL="228565" indent="-228565" algn="l" defTabSz="914261" rtl="0" eaLnBrk="1" latinLnBrk="0" hangingPunct="1">
              <a:spcBef>
                <a:spcPts val="1999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31" indent="-228565" algn="l" defTabSz="914261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696" indent="-228565" algn="l" defTabSz="914261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261" indent="-228565" algn="l" defTabSz="914261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2826" indent="-228565" algn="l" defTabSz="914261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740" indent="-228565" algn="l" defTabSz="914261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131" indent="-228565" algn="l" defTabSz="914261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109" indent="-228565" algn="l" defTabSz="914261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087" indent="-228565" algn="l" defTabSz="914261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3600" u="sng" dirty="0" smtClean="0"/>
              <a:t>Warm Up</a:t>
            </a:r>
            <a:endParaRPr lang="en-US" sz="2800" dirty="0" smtClean="0"/>
          </a:p>
          <a:p>
            <a:pPr marL="0" indent="0" algn="ctr">
              <a:buFont typeface="Wingdings" pitchFamily="2" charset="2"/>
              <a:buNone/>
            </a:pPr>
            <a:r>
              <a:rPr lang="en-US" sz="2800" dirty="0" smtClean="0"/>
              <a:t>Write 2-4 instances describing where you have observed the Law of Conservation of Mass in your life. </a:t>
            </a:r>
          </a:p>
          <a:p>
            <a:pPr marL="0" indent="0">
              <a:buFont typeface="Wingdings" pitchFamily="2" charset="2"/>
              <a:buNone/>
            </a:pPr>
            <a:endParaRPr lang="en-US" sz="1500" dirty="0" smtClean="0"/>
          </a:p>
          <a:p>
            <a:pPr marL="0" indent="0">
              <a:buFont typeface="Wingdings" pitchFamily="2" charset="2"/>
              <a:buNone/>
            </a:pPr>
            <a:endParaRPr lang="en-US" sz="1500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440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337910"/>
            <a:ext cx="7556312" cy="4788253"/>
          </a:xfrm>
        </p:spPr>
        <p:txBody>
          <a:bodyPr/>
          <a:lstStyle/>
          <a:p>
            <a:r>
              <a:rPr lang="en-US" sz="2800" dirty="0" smtClean="0"/>
              <a:t>Start with “</a:t>
            </a:r>
            <a:r>
              <a:rPr lang="en-US" sz="2800" dirty="0" err="1" smtClean="0"/>
              <a:t>PhET</a:t>
            </a:r>
            <a:r>
              <a:rPr lang="en-US" sz="2800" dirty="0" smtClean="0"/>
              <a:t>” side</a:t>
            </a:r>
          </a:p>
          <a:p>
            <a:pPr lvl="1"/>
            <a:r>
              <a:rPr lang="en-US" sz="2400" dirty="0" smtClean="0"/>
              <a:t>Minimum 15 problems</a:t>
            </a:r>
          </a:p>
          <a:p>
            <a:pPr lvl="2"/>
            <a:r>
              <a:rPr lang="en-US" sz="2400" dirty="0" smtClean="0"/>
              <a:t>5 Level 1, 5 Level 2, 5 Level 3</a:t>
            </a:r>
          </a:p>
          <a:p>
            <a:r>
              <a:rPr lang="en-US" sz="2800" dirty="0" smtClean="0"/>
              <a:t>It’s Elemental! Balancing Act</a:t>
            </a:r>
          </a:p>
          <a:p>
            <a:pPr lvl="1"/>
            <a:r>
              <a:rPr lang="en-US" sz="2400" dirty="0" smtClean="0"/>
              <a:t>Minimum of 20 problems</a:t>
            </a:r>
          </a:p>
          <a:p>
            <a:pPr lvl="2"/>
            <a:r>
              <a:rPr lang="en-US" sz="2400" dirty="0" smtClean="0"/>
              <a:t>5 Beginner, 10 Intermediate, 5 Advanced</a:t>
            </a:r>
          </a:p>
          <a:p>
            <a:r>
              <a:rPr lang="en-US" dirty="0" smtClean="0"/>
              <a:t>If you finish, come get signed off my teacher and you may play one of the two games listed on your paper.</a:t>
            </a:r>
          </a:p>
        </p:txBody>
      </p:sp>
    </p:spTree>
    <p:extLst>
      <p:ext uri="{BB962C8B-B14F-4D97-AF65-F5344CB8AC3E}">
        <p14:creationId xmlns:p14="http://schemas.microsoft.com/office/powerpoint/2010/main" val="61480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50B1B"/>
                </a:solidFill>
              </a:rPr>
              <a:t>Intro Video</a:t>
            </a:r>
            <a:endParaRPr lang="en-US" dirty="0">
              <a:solidFill>
                <a:srgbClr val="B50B1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Bef>
                <a:spcPts val="1999"/>
              </a:spcBef>
              <a:buClr>
                <a:schemeClr val="accent1"/>
              </a:buClr>
              <a:buNone/>
            </a:pPr>
            <a:r>
              <a:rPr lang="en-US" sz="3200" b="1" dirty="0" smtClean="0"/>
              <a:t>What can chemical reactions do??</a:t>
            </a:r>
          </a:p>
          <a:p>
            <a:pPr marL="0" lvl="1" indent="0">
              <a:spcBef>
                <a:spcPts val="1999"/>
              </a:spcBef>
              <a:buClr>
                <a:schemeClr val="accent1"/>
              </a:buClr>
              <a:buNone/>
            </a:pPr>
            <a:endParaRPr lang="en-US" dirty="0" smtClean="0"/>
          </a:p>
          <a:p>
            <a:pPr marL="228565" lvl="1">
              <a:spcBef>
                <a:spcPts val="1999"/>
              </a:spcBef>
              <a:buClr>
                <a:schemeClr val="accent1"/>
              </a:buClr>
            </a:pPr>
            <a:endParaRPr lang="en-US" dirty="0"/>
          </a:p>
          <a:p>
            <a:pPr marL="228565" lvl="1">
              <a:spcBef>
                <a:spcPts val="1999"/>
              </a:spcBef>
              <a:buClr>
                <a:schemeClr val="accent1"/>
              </a:buClr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://www.youtube.com/watch?v=</a:t>
            </a:r>
            <a:r>
              <a:rPr lang="en-US" dirty="0" smtClean="0">
                <a:hlinkClick r:id="rId2"/>
              </a:rPr>
              <a:t>UkBhW8Kj3r8</a:t>
            </a:r>
            <a:r>
              <a:rPr lang="en-US" dirty="0" smtClean="0"/>
              <a:t>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42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 txBox="1">
            <a:spLocks/>
          </p:cNvSpPr>
          <p:nvPr/>
        </p:nvSpPr>
        <p:spPr>
          <a:xfrm>
            <a:off x="3912729" y="311149"/>
            <a:ext cx="4998634" cy="6256511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>
            <a:lvl1pPr marL="228565" indent="-228565" algn="l" defTabSz="914261" rtl="0" eaLnBrk="1" latinLnBrk="0" hangingPunct="1">
              <a:spcBef>
                <a:spcPts val="1999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31" indent="-228565" algn="l" defTabSz="914261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696" indent="-228565" algn="l" defTabSz="914261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261" indent="-228565" algn="l" defTabSz="914261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2826" indent="-228565" algn="l" defTabSz="914261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740" indent="-228565" algn="l" defTabSz="914261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131" indent="-228565" algn="l" defTabSz="914261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109" indent="-228565" algn="l" defTabSz="914261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087" indent="-228565" algn="l" defTabSz="914261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36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Warm Up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Balance: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 +    H</a:t>
            </a:r>
            <a:r>
              <a:rPr lang="en-US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    Fe</a:t>
            </a:r>
            <a:r>
              <a:rPr lang="en-US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3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O</a:t>
            </a:r>
            <a:r>
              <a:rPr lang="en-US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4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+   H</a:t>
            </a:r>
            <a:r>
              <a:rPr lang="en-US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2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Wingdings"/>
            </a:endParaRPr>
          </a:p>
          <a:p>
            <a:pPr marL="0" indent="0" algn="ctr">
              <a:buFont typeface="Wingdings" pitchFamily="2" charset="2"/>
              <a:buNone/>
            </a:pPr>
            <a:endParaRPr lang="en-US" sz="2400" baseline="-25000" dirty="0">
              <a:solidFill>
                <a:schemeClr val="tx1">
                  <a:lumMod val="75000"/>
                  <a:lumOff val="25000"/>
                </a:schemeClr>
              </a:solidFill>
              <a:sym typeface="Wingdings"/>
            </a:endParaRPr>
          </a:p>
          <a:p>
            <a:pPr marL="0" indent="0" algn="ctr">
              <a:buFont typeface="Wingdings" pitchFamily="2" charset="2"/>
              <a:buNone/>
            </a:pPr>
            <a:endParaRPr lang="en-US" sz="2400" baseline="-250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Na</a:t>
            </a:r>
            <a:r>
              <a:rPr lang="en-US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2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SO</a:t>
            </a:r>
            <a:r>
              <a:rPr lang="en-US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4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+  CaCl</a:t>
            </a:r>
            <a:r>
              <a:rPr lang="en-US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2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    CaSO</a:t>
            </a:r>
            <a:r>
              <a:rPr lang="en-US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4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+ 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NaCl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311151"/>
            <a:ext cx="2683857" cy="603250"/>
          </a:xfrm>
        </p:spPr>
        <p:txBody>
          <a:bodyPr anchor="ctr"/>
          <a:lstStyle/>
          <a:p>
            <a:r>
              <a:rPr lang="en-US" dirty="0" smtClean="0"/>
              <a:t>March 7, 2016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914401"/>
            <a:ext cx="3255264" cy="1320800"/>
          </a:xfrm>
        </p:spPr>
        <p:txBody>
          <a:bodyPr>
            <a:normAutofit/>
          </a:bodyPr>
          <a:lstStyle/>
          <a:p>
            <a:r>
              <a:rPr lang="en-US" sz="1800" u="sng" dirty="0"/>
              <a:t>Fun Fact of the Day:</a:t>
            </a:r>
          </a:p>
          <a:p>
            <a:r>
              <a:rPr lang="en-US" sz="1600" dirty="0"/>
              <a:t>The ethylene gas produced by ripening fruit, ripens other fruit and vegetables.</a:t>
            </a:r>
            <a:endParaRPr lang="en-US" sz="15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81092" y="2118360"/>
            <a:ext cx="3255264" cy="2284441"/>
          </a:xfrm>
          <a:prstGeom prst="rect">
            <a:avLst/>
          </a:prstGeom>
        </p:spPr>
        <p:txBody>
          <a:bodyPr vert="horz" lIns="91426" tIns="45713" rIns="91426" bIns="45713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/>
              </a:buClr>
            </a:pPr>
            <a:r>
              <a:rPr lang="en-US" sz="2000" u="sng" dirty="0"/>
              <a:t>What are We </a:t>
            </a:r>
            <a:r>
              <a:rPr lang="en-US" sz="2000" u="sng" dirty="0" err="1"/>
              <a:t>Doin</a:t>
            </a:r>
            <a:r>
              <a:rPr lang="en-US" sz="2000" u="sng" dirty="0"/>
              <a:t>’ Today?</a:t>
            </a:r>
          </a:p>
          <a:p>
            <a:pPr marL="342848" indent="-342848">
              <a:buClr>
                <a:schemeClr val="accent5"/>
              </a:buClr>
              <a:buFont typeface="+mj-lt"/>
              <a:buAutoNum type="arabicPeriod"/>
            </a:pPr>
            <a:r>
              <a:rPr lang="en-US" sz="2000" dirty="0" smtClean="0"/>
              <a:t>Warm up</a:t>
            </a:r>
            <a:endParaRPr lang="en-US" sz="2000" dirty="0"/>
          </a:p>
          <a:p>
            <a:pPr marL="342848" indent="-342848">
              <a:buClr>
                <a:schemeClr val="accent5"/>
              </a:buClr>
              <a:buFont typeface="+mj-lt"/>
              <a:buAutoNum type="arabicPeriod"/>
            </a:pPr>
            <a:endParaRPr lang="en-US" sz="2000" dirty="0"/>
          </a:p>
          <a:p>
            <a:pPr marL="342848" indent="-342848">
              <a:buClr>
                <a:schemeClr val="accent5"/>
              </a:buClr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86019" y="4402801"/>
            <a:ext cx="3443659" cy="21648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26" tIns="45713" rIns="91426" bIns="45713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 dirty="0"/>
              <a:t>Announcements/Reminders:</a:t>
            </a:r>
          </a:p>
          <a:p>
            <a:pPr marL="285707" indent="-285707">
              <a:buFont typeface="Arial"/>
              <a:buChar char="•"/>
            </a:pPr>
            <a:r>
              <a:rPr lang="en-US" sz="1800" dirty="0" smtClean="0"/>
              <a:t>Turn in Lab if completed</a:t>
            </a:r>
          </a:p>
          <a:p>
            <a:pPr marL="285707" indent="-285707">
              <a:buFont typeface="Arial"/>
              <a:buChar char="•"/>
            </a:pPr>
            <a:r>
              <a:rPr lang="en-US" sz="1800" dirty="0" smtClean="0"/>
              <a:t>Turn in Packet</a:t>
            </a:r>
          </a:p>
          <a:p>
            <a:pPr marL="285707" indent="-285707">
              <a:buFont typeface="Arial"/>
              <a:buChar char="•"/>
            </a:pPr>
            <a:r>
              <a:rPr lang="en-US" sz="1800" dirty="0" smtClean="0"/>
              <a:t>Test on Friday!</a:t>
            </a:r>
          </a:p>
          <a:p>
            <a:pPr marL="285707" indent="-285707">
              <a:buFont typeface="Arial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1367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Chemical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5 Major Types of Reactions</a:t>
            </a:r>
          </a:p>
          <a:p>
            <a:pPr lvl="1" algn="ctr"/>
            <a:r>
              <a:rPr lang="en-US" sz="3200" dirty="0" smtClean="0"/>
              <a:t>Synthesis</a:t>
            </a:r>
          </a:p>
          <a:p>
            <a:pPr lvl="1" algn="ctr"/>
            <a:r>
              <a:rPr lang="en-US" sz="3200" dirty="0" smtClean="0"/>
              <a:t>Decomposition</a:t>
            </a:r>
          </a:p>
          <a:p>
            <a:pPr lvl="1" algn="ctr"/>
            <a:r>
              <a:rPr lang="en-US" sz="3200" dirty="0" smtClean="0"/>
              <a:t>Single Replacement</a:t>
            </a:r>
          </a:p>
          <a:p>
            <a:pPr lvl="1" algn="ctr"/>
            <a:r>
              <a:rPr lang="en-US" sz="3200" dirty="0" smtClean="0"/>
              <a:t>Double Replacement</a:t>
            </a:r>
          </a:p>
          <a:p>
            <a:pPr lvl="1" algn="ctr"/>
            <a:r>
              <a:rPr lang="en-US" sz="3200" dirty="0" smtClean="0"/>
              <a:t>Combustion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839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8475" y="1194548"/>
            <a:ext cx="7556312" cy="1116106"/>
          </a:xfrm>
          <a:prstGeom prst="rect">
            <a:avLst/>
          </a:prstGeom>
        </p:spPr>
        <p:txBody>
          <a:bodyPr vert="horz" lIns="91426" tIns="45713" rIns="91426" bIns="45713" rtlCol="0" anchor="t" anchorCtr="0">
            <a:noAutofit/>
          </a:bodyPr>
          <a:lstStyle>
            <a:lvl1pPr algn="l" defTabSz="914261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3"/>
                </a:solidFill>
              </a:rPr>
              <a:t>A </a:t>
            </a:r>
            <a:r>
              <a:rPr lang="en-US" dirty="0" smtClean="0">
                <a:solidFill>
                  <a:schemeClr val="tx1"/>
                </a:solidFill>
              </a:rPr>
              <a:t>+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B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chemeClr val="accent3"/>
                </a:solidFill>
                <a:sym typeface="Wingdings"/>
              </a:rPr>
              <a:t> A</a:t>
            </a:r>
            <a:r>
              <a:rPr lang="en-US" dirty="0" smtClean="0">
                <a:solidFill>
                  <a:srgbClr val="732E9A"/>
                </a:solidFill>
                <a:sym typeface="Wingdings"/>
              </a:rPr>
              <a:t>B</a:t>
            </a:r>
            <a:endParaRPr lang="en-US" dirty="0">
              <a:solidFill>
                <a:srgbClr val="732E9A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573997" y="4062716"/>
            <a:ext cx="867802" cy="105107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ross 7"/>
          <p:cNvSpPr/>
          <p:nvPr/>
        </p:nvSpPr>
        <p:spPr>
          <a:xfrm>
            <a:off x="2212700" y="4292638"/>
            <a:ext cx="587976" cy="547436"/>
          </a:xfrm>
          <a:prstGeom prst="plus">
            <a:avLst>
              <a:gd name="adj" fmla="val 40998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802943" y="3733364"/>
            <a:ext cx="778569" cy="1719029"/>
            <a:chOff x="5802943" y="2593955"/>
            <a:chExt cx="778569" cy="171902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" contrast="100000"/>
                      </a14:imgEffect>
                    </a14:imgLayer>
                  </a14:imgProps>
                </a:ext>
              </a:extLst>
            </a:blip>
            <a:srcRect l="17203" t="17418" r="54191" b="23369"/>
            <a:stretch/>
          </p:blipFill>
          <p:spPr>
            <a:xfrm>
              <a:off x="5802943" y="2593955"/>
              <a:ext cx="778569" cy="1719029"/>
            </a:xfrm>
            <a:prstGeom prst="rect">
              <a:avLst/>
            </a:prstGeom>
          </p:spPr>
        </p:pic>
        <p:sp>
          <p:nvSpPr>
            <p:cNvPr id="11" name="Moon 10"/>
            <p:cNvSpPr/>
            <p:nvPr/>
          </p:nvSpPr>
          <p:spPr>
            <a:xfrm rot="16200000">
              <a:off x="6190367" y="2804432"/>
              <a:ext cx="33339" cy="93505"/>
            </a:xfrm>
            <a:prstGeom prst="mo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74908" y="3733364"/>
            <a:ext cx="778569" cy="1719029"/>
            <a:chOff x="1074908" y="2593955"/>
            <a:chExt cx="778569" cy="171902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" contrast="100000"/>
                      </a14:imgEffect>
                    </a14:imgLayer>
                  </a14:imgProps>
                </a:ext>
              </a:extLst>
            </a:blip>
            <a:srcRect l="17203" t="17418" r="54191" b="23369"/>
            <a:stretch/>
          </p:blipFill>
          <p:spPr>
            <a:xfrm>
              <a:off x="1074908" y="2593955"/>
              <a:ext cx="778569" cy="1719029"/>
            </a:xfrm>
            <a:prstGeom prst="rect">
              <a:avLst/>
            </a:prstGeom>
          </p:spPr>
        </p:pic>
        <p:sp>
          <p:nvSpPr>
            <p:cNvPr id="12" name="Moon 11"/>
            <p:cNvSpPr/>
            <p:nvPr/>
          </p:nvSpPr>
          <p:spPr>
            <a:xfrm rot="5400000">
              <a:off x="1455433" y="2788599"/>
              <a:ext cx="32866" cy="97057"/>
            </a:xfrm>
            <a:prstGeom prst="mo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45592" y="3550218"/>
            <a:ext cx="714439" cy="1905000"/>
            <a:chOff x="3145592" y="2410809"/>
            <a:chExt cx="714439" cy="1905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r="58329"/>
            <a:stretch/>
          </p:blipFill>
          <p:spPr>
            <a:xfrm>
              <a:off x="3145592" y="2410809"/>
              <a:ext cx="714439" cy="1905000"/>
            </a:xfrm>
            <a:prstGeom prst="rect">
              <a:avLst/>
            </a:prstGeom>
          </p:spPr>
        </p:pic>
        <p:sp>
          <p:nvSpPr>
            <p:cNvPr id="13" name="Moon 12"/>
            <p:cNvSpPr/>
            <p:nvPr/>
          </p:nvSpPr>
          <p:spPr>
            <a:xfrm rot="5400000">
              <a:off x="3481423" y="2699495"/>
              <a:ext cx="51154" cy="142780"/>
            </a:xfrm>
            <a:prstGeom prst="mo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581512" y="3547393"/>
            <a:ext cx="714439" cy="1905000"/>
            <a:chOff x="6581512" y="2407984"/>
            <a:chExt cx="714439" cy="1905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r="58329"/>
            <a:stretch/>
          </p:blipFill>
          <p:spPr>
            <a:xfrm>
              <a:off x="6581512" y="2407984"/>
              <a:ext cx="714439" cy="1905000"/>
            </a:xfrm>
            <a:prstGeom prst="rect">
              <a:avLst/>
            </a:prstGeom>
          </p:spPr>
        </p:pic>
        <p:sp>
          <p:nvSpPr>
            <p:cNvPr id="14" name="Moon 13"/>
            <p:cNvSpPr/>
            <p:nvPr/>
          </p:nvSpPr>
          <p:spPr>
            <a:xfrm rot="16200000">
              <a:off x="6910684" y="2684330"/>
              <a:ext cx="65091" cy="185176"/>
            </a:xfrm>
            <a:prstGeom prst="mo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98474" y="2068793"/>
            <a:ext cx="8161093" cy="1391004"/>
          </a:xfrm>
        </p:spPr>
        <p:txBody>
          <a:bodyPr/>
          <a:lstStyle/>
          <a:p>
            <a:r>
              <a:rPr lang="en-US" sz="2800" b="1" dirty="0" smtClean="0"/>
              <a:t>Synthesis Reaction: </a:t>
            </a:r>
            <a:r>
              <a:rPr lang="en-US" sz="2800" dirty="0" smtClean="0"/>
              <a:t>two or more substances combine to form a new compound.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92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068793"/>
            <a:ext cx="8161093" cy="4678926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Synthesis Reaction: </a:t>
            </a:r>
            <a:r>
              <a:rPr lang="en-US" sz="2800" dirty="0" smtClean="0"/>
              <a:t>two or more substances combine to form a new compound. </a:t>
            </a:r>
          </a:p>
          <a:p>
            <a:endParaRPr lang="en-US" sz="2800" dirty="0"/>
          </a:p>
          <a:p>
            <a:r>
              <a:rPr lang="en-US" sz="2800" dirty="0" smtClean="0"/>
              <a:t>Could be many forms: Anything that combines together to form a more complex compound.</a:t>
            </a:r>
          </a:p>
          <a:p>
            <a:pPr marL="0" indent="0" algn="ctr">
              <a:buNone/>
            </a:pPr>
            <a:r>
              <a:rPr lang="en-US" sz="2800" dirty="0" smtClean="0"/>
              <a:t>AB + C </a:t>
            </a:r>
            <a:r>
              <a:rPr lang="en-US" sz="2800" dirty="0" smtClean="0">
                <a:sym typeface="Wingdings"/>
              </a:rPr>
              <a:t> ABC</a:t>
            </a:r>
          </a:p>
          <a:p>
            <a:pPr marL="0" indent="0" algn="ctr">
              <a:buNone/>
            </a:pPr>
            <a:r>
              <a:rPr lang="en-US" sz="2800" dirty="0" smtClean="0">
                <a:sym typeface="Wingdings"/>
              </a:rPr>
              <a:t>A + B + C  ABC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8475" y="1194548"/>
            <a:ext cx="7556312" cy="1116106"/>
          </a:xfrm>
          <a:prstGeom prst="rect">
            <a:avLst/>
          </a:prstGeom>
        </p:spPr>
        <p:txBody>
          <a:bodyPr vert="horz" lIns="91426" tIns="45713" rIns="91426" bIns="45713" rtlCol="0" anchor="t" anchorCtr="0">
            <a:noAutofit/>
          </a:bodyPr>
          <a:lstStyle>
            <a:lvl1pPr algn="l" defTabSz="914261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3"/>
                </a:solidFill>
              </a:rPr>
              <a:t>A </a:t>
            </a:r>
            <a:r>
              <a:rPr lang="en-US" dirty="0" smtClean="0">
                <a:solidFill>
                  <a:schemeClr val="tx1"/>
                </a:solidFill>
              </a:rPr>
              <a:t>+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B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chemeClr val="accent3"/>
                </a:solidFill>
                <a:sym typeface="Wingdings"/>
              </a:rPr>
              <a:t> A</a:t>
            </a:r>
            <a:r>
              <a:rPr lang="en-US" dirty="0" smtClean="0">
                <a:solidFill>
                  <a:srgbClr val="732E9A"/>
                </a:solidFill>
                <a:sym typeface="Wingdings"/>
              </a:rPr>
              <a:t>B</a:t>
            </a:r>
            <a:endParaRPr lang="en-US" dirty="0">
              <a:solidFill>
                <a:srgbClr val="732E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49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068793"/>
            <a:ext cx="8161093" cy="1391004"/>
          </a:xfrm>
        </p:spPr>
        <p:txBody>
          <a:bodyPr/>
          <a:lstStyle/>
          <a:p>
            <a:r>
              <a:rPr lang="en-US" sz="2800" b="1" dirty="0" smtClean="0"/>
              <a:t>Synthesis Reaction: </a:t>
            </a:r>
            <a:r>
              <a:rPr lang="en-US" sz="2800" dirty="0" smtClean="0"/>
              <a:t>two or more substances combine to form a new compound. 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8475" y="1194548"/>
            <a:ext cx="7556312" cy="1116106"/>
          </a:xfrm>
          <a:prstGeom prst="rect">
            <a:avLst/>
          </a:prstGeom>
        </p:spPr>
        <p:txBody>
          <a:bodyPr vert="horz" lIns="91426" tIns="45713" rIns="91426" bIns="45713" rtlCol="0" anchor="t" anchorCtr="0">
            <a:noAutofit/>
          </a:bodyPr>
          <a:lstStyle>
            <a:lvl1pPr algn="l" defTabSz="914261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3"/>
                </a:solidFill>
              </a:rPr>
              <a:t>A </a:t>
            </a:r>
            <a:r>
              <a:rPr lang="en-US" dirty="0" smtClean="0">
                <a:solidFill>
                  <a:schemeClr val="tx1"/>
                </a:solidFill>
              </a:rPr>
              <a:t>+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B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chemeClr val="accent3"/>
                </a:solidFill>
                <a:sym typeface="Wingdings"/>
              </a:rPr>
              <a:t> A</a:t>
            </a:r>
            <a:r>
              <a:rPr lang="en-US" dirty="0" smtClean="0">
                <a:solidFill>
                  <a:srgbClr val="732E9A"/>
                </a:solidFill>
                <a:sym typeface="Wingdings"/>
              </a:rPr>
              <a:t>B</a:t>
            </a:r>
            <a:endParaRPr lang="en-US" dirty="0">
              <a:solidFill>
                <a:srgbClr val="732E9A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8475" y="3610801"/>
            <a:ext cx="8161093" cy="1775966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>
            <a:lvl1pPr marL="228565" indent="-228565" algn="l" defTabSz="914261" rtl="0" eaLnBrk="1" latinLnBrk="0" hangingPunct="1">
              <a:spcBef>
                <a:spcPts val="1999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31" indent="-228565" algn="l" defTabSz="914261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696" indent="-228565" algn="l" defTabSz="914261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261" indent="-228565" algn="l" defTabSz="914261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2826" indent="-228565" algn="l" defTabSz="914261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740" indent="-228565" algn="l" defTabSz="914261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131" indent="-228565" algn="l" defTabSz="914261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109" indent="-228565" algn="l" defTabSz="914261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087" indent="-228565" algn="l" defTabSz="914261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Example:</a:t>
            </a:r>
            <a:endParaRPr lang="en-US" sz="6000" b="1" dirty="0" smtClean="0"/>
          </a:p>
          <a:p>
            <a:pPr marL="0" indent="0" algn="ctr">
              <a:buNone/>
            </a:pPr>
            <a:r>
              <a:rPr lang="en-US" sz="4400" b="1" dirty="0" smtClean="0"/>
              <a:t>2 Mg + O</a:t>
            </a:r>
            <a:r>
              <a:rPr lang="en-US" sz="4400" b="1" baseline="-25000" dirty="0" smtClean="0"/>
              <a:t>2</a:t>
            </a:r>
            <a:r>
              <a:rPr lang="en-US" sz="4400" b="1" dirty="0" smtClean="0"/>
              <a:t> </a:t>
            </a:r>
            <a:r>
              <a:rPr lang="en-US" sz="4400" b="1" dirty="0" smtClean="0">
                <a:sym typeface="Wingdings"/>
              </a:rPr>
              <a:t> 2 </a:t>
            </a:r>
            <a:r>
              <a:rPr lang="en-US" sz="4400" b="1" dirty="0" err="1" smtClean="0">
                <a:sym typeface="Wingdings"/>
              </a:rPr>
              <a:t>MgO</a:t>
            </a:r>
            <a:endParaRPr lang="en-US" sz="4400" dirty="0" smtClean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8474" y="4286728"/>
            <a:ext cx="8161093" cy="1391004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>
            <a:lvl1pPr marL="228565" indent="-228565" algn="l" defTabSz="914261" rtl="0" eaLnBrk="1" latinLnBrk="0" hangingPunct="1">
              <a:spcBef>
                <a:spcPts val="1999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31" indent="-228565" algn="l" defTabSz="914261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696" indent="-228565" algn="l" defTabSz="914261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261" indent="-228565" algn="l" defTabSz="914261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2826" indent="-228565" algn="l" defTabSz="914261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740" indent="-228565" algn="l" defTabSz="914261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131" indent="-228565" algn="l" defTabSz="914261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109" indent="-228565" algn="l" defTabSz="914261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087" indent="-228565" algn="l" defTabSz="914261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 smtClean="0"/>
              <a:t>2 </a:t>
            </a:r>
            <a:r>
              <a:rPr lang="en-US" sz="4400" b="1" dirty="0" smtClean="0">
                <a:solidFill>
                  <a:srgbClr val="B50B1B"/>
                </a:solidFill>
              </a:rPr>
              <a:t>Mg</a:t>
            </a:r>
            <a:r>
              <a:rPr lang="en-US" sz="4400" b="1" dirty="0" smtClean="0"/>
              <a:t> + </a:t>
            </a:r>
            <a:r>
              <a:rPr lang="en-US" sz="4400" b="1" dirty="0" smtClean="0">
                <a:solidFill>
                  <a:schemeClr val="accent2"/>
                </a:solidFill>
              </a:rPr>
              <a:t>O</a:t>
            </a:r>
            <a:r>
              <a:rPr lang="en-US" sz="4400" b="1" baseline="-25000" dirty="0" smtClean="0">
                <a:solidFill>
                  <a:schemeClr val="accent2"/>
                </a:solidFill>
              </a:rPr>
              <a:t>2</a:t>
            </a:r>
            <a:r>
              <a:rPr lang="en-US" sz="4400" b="1" dirty="0" smtClean="0"/>
              <a:t> </a:t>
            </a:r>
            <a:r>
              <a:rPr lang="en-US" sz="4400" b="1" dirty="0" smtClean="0">
                <a:sym typeface="Wingdings"/>
              </a:rPr>
              <a:t> 2 </a:t>
            </a:r>
            <a:r>
              <a:rPr lang="en-US" sz="4400" b="1" dirty="0" err="1" smtClean="0">
                <a:solidFill>
                  <a:srgbClr val="B50B1B"/>
                </a:solidFill>
                <a:sym typeface="Wingdings"/>
              </a:rPr>
              <a:t>Mg</a:t>
            </a:r>
            <a:r>
              <a:rPr lang="en-US" sz="4400" b="1" dirty="0" err="1" smtClean="0">
                <a:solidFill>
                  <a:srgbClr val="732E9A"/>
                </a:solidFill>
                <a:sym typeface="Wingdings"/>
              </a:rPr>
              <a:t>O</a:t>
            </a:r>
            <a:endParaRPr lang="en-US" sz="4400" dirty="0" smtClean="0">
              <a:solidFill>
                <a:srgbClr val="732E9A"/>
              </a:solidFill>
            </a:endParaRPr>
          </a:p>
          <a:p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>
            <a:off x="4795059" y="4144391"/>
            <a:ext cx="306534" cy="272580"/>
          </a:xfrm>
          <a:prstGeom prst="triangle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101593" y="3858610"/>
            <a:ext cx="571955" cy="3199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18856" y="3231557"/>
            <a:ext cx="144448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 always needed!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44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 animBg="1"/>
      <p:bldP spid="10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8475" y="1194548"/>
            <a:ext cx="7556312" cy="1116106"/>
          </a:xfrm>
          <a:prstGeom prst="rect">
            <a:avLst/>
          </a:prstGeom>
        </p:spPr>
        <p:txBody>
          <a:bodyPr vert="horz" lIns="91426" tIns="45713" rIns="91426" bIns="45713" rtlCol="0" anchor="t" anchorCtr="0">
            <a:noAutofit/>
          </a:bodyPr>
          <a:lstStyle>
            <a:lvl1pPr algn="l" defTabSz="914261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3"/>
                </a:solidFill>
              </a:rPr>
              <a:t>A</a:t>
            </a:r>
            <a:r>
              <a:rPr lang="en-US" dirty="0" smtClean="0">
                <a:solidFill>
                  <a:schemeClr val="accent2"/>
                </a:solidFill>
              </a:rPr>
              <a:t>B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chemeClr val="accent3"/>
                </a:solidFill>
                <a:sym typeface="Wingdings"/>
              </a:rPr>
              <a:t> A </a:t>
            </a:r>
            <a:r>
              <a:rPr lang="en-US" dirty="0" smtClean="0">
                <a:solidFill>
                  <a:schemeClr val="tx1"/>
                </a:solidFill>
                <a:sym typeface="Wingdings"/>
              </a:rPr>
              <a:t>+</a:t>
            </a:r>
            <a:r>
              <a:rPr lang="en-US" dirty="0" smtClean="0">
                <a:solidFill>
                  <a:schemeClr val="accent3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732E9A"/>
                </a:solidFill>
                <a:sym typeface="Wingdings"/>
              </a:rPr>
              <a:t>B</a:t>
            </a:r>
            <a:endParaRPr lang="en-US" dirty="0">
              <a:solidFill>
                <a:srgbClr val="732E9A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304072" y="4072952"/>
            <a:ext cx="867802" cy="105107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ross 5"/>
          <p:cNvSpPr/>
          <p:nvPr/>
        </p:nvSpPr>
        <p:spPr>
          <a:xfrm>
            <a:off x="5578232" y="4259079"/>
            <a:ext cx="587976" cy="547436"/>
          </a:xfrm>
          <a:prstGeom prst="plus">
            <a:avLst>
              <a:gd name="adj" fmla="val 40998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522071" y="3743600"/>
            <a:ext cx="778569" cy="1719029"/>
            <a:chOff x="5802943" y="2593955"/>
            <a:chExt cx="778569" cy="171902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" contrast="100000"/>
                      </a14:imgEffect>
                    </a14:imgLayer>
                  </a14:imgProps>
                </a:ext>
              </a:extLst>
            </a:blip>
            <a:srcRect l="17203" t="17418" r="54191" b="23369"/>
            <a:stretch/>
          </p:blipFill>
          <p:spPr>
            <a:xfrm>
              <a:off x="5802943" y="2593955"/>
              <a:ext cx="778569" cy="1719029"/>
            </a:xfrm>
            <a:prstGeom prst="rect">
              <a:avLst/>
            </a:prstGeom>
          </p:spPr>
        </p:pic>
        <p:sp>
          <p:nvSpPr>
            <p:cNvPr id="9" name="Moon 8"/>
            <p:cNvSpPr/>
            <p:nvPr/>
          </p:nvSpPr>
          <p:spPr>
            <a:xfrm rot="16200000">
              <a:off x="6190367" y="2804432"/>
              <a:ext cx="33339" cy="93505"/>
            </a:xfrm>
            <a:prstGeom prst="mo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75826" y="3743600"/>
            <a:ext cx="778569" cy="1719029"/>
            <a:chOff x="1074908" y="2593955"/>
            <a:chExt cx="778569" cy="171902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" contrast="100000"/>
                      </a14:imgEffect>
                    </a14:imgLayer>
                  </a14:imgProps>
                </a:ext>
              </a:extLst>
            </a:blip>
            <a:srcRect l="17203" t="17418" r="54191" b="23369"/>
            <a:stretch/>
          </p:blipFill>
          <p:spPr>
            <a:xfrm>
              <a:off x="1074908" y="2593955"/>
              <a:ext cx="778569" cy="1719029"/>
            </a:xfrm>
            <a:prstGeom prst="rect">
              <a:avLst/>
            </a:prstGeom>
          </p:spPr>
        </p:pic>
        <p:sp>
          <p:nvSpPr>
            <p:cNvPr id="12" name="Moon 11"/>
            <p:cNvSpPr/>
            <p:nvPr/>
          </p:nvSpPr>
          <p:spPr>
            <a:xfrm rot="5400000">
              <a:off x="1455433" y="2788599"/>
              <a:ext cx="32866" cy="97057"/>
            </a:xfrm>
            <a:prstGeom prst="mo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152913" y="3560454"/>
            <a:ext cx="714439" cy="1905000"/>
            <a:chOff x="3145592" y="2410809"/>
            <a:chExt cx="714439" cy="19050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r="58329"/>
            <a:stretch/>
          </p:blipFill>
          <p:spPr>
            <a:xfrm>
              <a:off x="3145592" y="2410809"/>
              <a:ext cx="714439" cy="1905000"/>
            </a:xfrm>
            <a:prstGeom prst="rect">
              <a:avLst/>
            </a:prstGeom>
          </p:spPr>
        </p:pic>
        <p:sp>
          <p:nvSpPr>
            <p:cNvPr id="15" name="Moon 14"/>
            <p:cNvSpPr/>
            <p:nvPr/>
          </p:nvSpPr>
          <p:spPr>
            <a:xfrm rot="5400000">
              <a:off x="3481423" y="2699495"/>
              <a:ext cx="51154" cy="142780"/>
            </a:xfrm>
            <a:prstGeom prst="mo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581512" y="3557629"/>
            <a:ext cx="714439" cy="1905000"/>
            <a:chOff x="6581512" y="2407984"/>
            <a:chExt cx="714439" cy="19050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r="58329"/>
            <a:stretch/>
          </p:blipFill>
          <p:spPr>
            <a:xfrm>
              <a:off x="6581512" y="2407984"/>
              <a:ext cx="714439" cy="1905000"/>
            </a:xfrm>
            <a:prstGeom prst="rect">
              <a:avLst/>
            </a:prstGeom>
          </p:spPr>
        </p:pic>
        <p:sp>
          <p:nvSpPr>
            <p:cNvPr id="18" name="Moon 17"/>
            <p:cNvSpPr/>
            <p:nvPr/>
          </p:nvSpPr>
          <p:spPr>
            <a:xfrm rot="16200000">
              <a:off x="6910684" y="2684330"/>
              <a:ext cx="65091" cy="185176"/>
            </a:xfrm>
            <a:prstGeom prst="mo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37375" y="2232978"/>
            <a:ext cx="1644137" cy="1215680"/>
            <a:chOff x="4937375" y="2232978"/>
            <a:chExt cx="1644137" cy="1215680"/>
          </a:xfrm>
        </p:grpSpPr>
        <p:sp>
          <p:nvSpPr>
            <p:cNvPr id="19" name="Cloud 18"/>
            <p:cNvSpPr/>
            <p:nvPr/>
          </p:nvSpPr>
          <p:spPr>
            <a:xfrm>
              <a:off x="4937375" y="2232978"/>
              <a:ext cx="1644137" cy="1116106"/>
            </a:xfrm>
            <a:prstGeom prst="cloud">
              <a:avLst/>
            </a:prstGeom>
            <a:solidFill>
              <a:srgbClr val="6EB8EA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4988122" y="2332552"/>
              <a:ext cx="1494858" cy="1116106"/>
            </a:xfrm>
            <a:prstGeom prst="rect">
              <a:avLst/>
            </a:prstGeom>
          </p:spPr>
          <p:txBody>
            <a:bodyPr vert="horz" lIns="91426" tIns="45713" rIns="91426" bIns="45713" rtlCol="0" anchor="t" anchorCtr="0">
              <a:noAutofit/>
            </a:bodyPr>
            <a:lstStyle>
              <a:lvl1pPr algn="l" defTabSz="914261" rtl="0" eaLnBrk="1" latinLnBrk="0" hangingPunct="1">
                <a:spcBef>
                  <a:spcPct val="0"/>
                </a:spcBef>
                <a:buNone/>
                <a:defRPr sz="3600" b="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I’m so much better off without him</a:t>
              </a:r>
              <a:r>
                <a:rPr lang="en-US" sz="1050" dirty="0" smtClean="0">
                  <a:solidFill>
                    <a:schemeClr val="tx1"/>
                  </a:solidFill>
                </a:rPr>
                <a:t>…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261569" y="2266858"/>
            <a:ext cx="1644137" cy="1215680"/>
            <a:chOff x="4937375" y="2232978"/>
            <a:chExt cx="1644137" cy="1215680"/>
          </a:xfrm>
        </p:grpSpPr>
        <p:sp>
          <p:nvSpPr>
            <p:cNvPr id="23" name="Cloud 22"/>
            <p:cNvSpPr/>
            <p:nvPr/>
          </p:nvSpPr>
          <p:spPr>
            <a:xfrm>
              <a:off x="4937375" y="2232978"/>
              <a:ext cx="1644137" cy="1116106"/>
            </a:xfrm>
            <a:prstGeom prst="cloud">
              <a:avLst/>
            </a:prstGeom>
            <a:solidFill>
              <a:srgbClr val="6EB8EA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itle 1"/>
            <p:cNvSpPr txBox="1">
              <a:spLocks/>
            </p:cNvSpPr>
            <p:nvPr/>
          </p:nvSpPr>
          <p:spPr>
            <a:xfrm>
              <a:off x="4988122" y="2332552"/>
              <a:ext cx="1494858" cy="1116106"/>
            </a:xfrm>
            <a:prstGeom prst="rect">
              <a:avLst/>
            </a:prstGeom>
          </p:spPr>
          <p:txBody>
            <a:bodyPr vert="horz" lIns="91426" tIns="45713" rIns="91426" bIns="45713" rtlCol="0" anchor="t" anchorCtr="0">
              <a:noAutofit/>
            </a:bodyPr>
            <a:lstStyle>
              <a:lvl1pPr algn="l" defTabSz="914261" rtl="0" eaLnBrk="1" latinLnBrk="0" hangingPunct="1">
                <a:spcBef>
                  <a:spcPct val="0"/>
                </a:spcBef>
                <a:buNone/>
                <a:defRPr sz="3600" b="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I’m so much better off without her</a:t>
              </a:r>
              <a:r>
                <a:rPr lang="en-US" sz="1050" dirty="0" smtClean="0">
                  <a:solidFill>
                    <a:schemeClr val="tx1"/>
                  </a:solidFill>
                </a:rPr>
                <a:t>…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Cloud 24"/>
          <p:cNvSpPr/>
          <p:nvPr/>
        </p:nvSpPr>
        <p:spPr>
          <a:xfrm>
            <a:off x="5034909" y="3722327"/>
            <a:ext cx="177154" cy="10918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/>
          <p:cNvSpPr/>
          <p:nvPr/>
        </p:nvSpPr>
        <p:spPr>
          <a:xfrm>
            <a:off x="7130198" y="3689005"/>
            <a:ext cx="177154" cy="10918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/>
          <p:cNvSpPr/>
          <p:nvPr/>
        </p:nvSpPr>
        <p:spPr>
          <a:xfrm>
            <a:off x="5212062" y="3448659"/>
            <a:ext cx="366169" cy="21816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/>
          <p:cNvSpPr/>
          <p:nvPr/>
        </p:nvSpPr>
        <p:spPr>
          <a:xfrm>
            <a:off x="7389772" y="3447947"/>
            <a:ext cx="366169" cy="21816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5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8475" y="1194548"/>
            <a:ext cx="7556312" cy="1116106"/>
          </a:xfrm>
          <a:prstGeom prst="rect">
            <a:avLst/>
          </a:prstGeom>
        </p:spPr>
        <p:txBody>
          <a:bodyPr vert="horz" lIns="91426" tIns="45713" rIns="91426" bIns="45713" rtlCol="0" anchor="t" anchorCtr="0">
            <a:noAutofit/>
          </a:bodyPr>
          <a:lstStyle>
            <a:lvl1pPr algn="l" defTabSz="914261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3"/>
                </a:solidFill>
              </a:rPr>
              <a:t>A</a:t>
            </a:r>
            <a:r>
              <a:rPr lang="en-US" dirty="0" smtClean="0">
                <a:solidFill>
                  <a:schemeClr val="accent2"/>
                </a:solidFill>
              </a:rPr>
              <a:t>B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chemeClr val="accent3"/>
                </a:solidFill>
                <a:sym typeface="Wingdings"/>
              </a:rPr>
              <a:t> A </a:t>
            </a:r>
            <a:r>
              <a:rPr lang="en-US" dirty="0" smtClean="0">
                <a:solidFill>
                  <a:schemeClr val="tx1"/>
                </a:solidFill>
                <a:sym typeface="Wingdings"/>
              </a:rPr>
              <a:t>+</a:t>
            </a:r>
            <a:r>
              <a:rPr lang="en-US" dirty="0" smtClean="0">
                <a:solidFill>
                  <a:schemeClr val="accent3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732E9A"/>
                </a:solidFill>
                <a:sym typeface="Wingdings"/>
              </a:rPr>
              <a:t>B</a:t>
            </a:r>
            <a:endParaRPr lang="en-US" dirty="0">
              <a:solidFill>
                <a:srgbClr val="732E9A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8475" y="1970251"/>
            <a:ext cx="8161093" cy="4961673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>
            <a:lvl1pPr marL="228565" indent="-228565" algn="l" defTabSz="914261" rtl="0" eaLnBrk="1" latinLnBrk="0" hangingPunct="1">
              <a:spcBef>
                <a:spcPts val="1999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31" indent="-228565" algn="l" defTabSz="914261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696" indent="-228565" algn="l" defTabSz="914261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261" indent="-228565" algn="l" defTabSz="914261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2826" indent="-228565" algn="l" defTabSz="914261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740" indent="-228565" algn="l" defTabSz="914261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131" indent="-228565" algn="l" defTabSz="914261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109" indent="-228565" algn="l" defTabSz="914261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087" indent="-228565" algn="l" defTabSz="914261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Decomposition Reaction: </a:t>
            </a:r>
            <a:r>
              <a:rPr lang="en-US" sz="2800" dirty="0" smtClean="0"/>
              <a:t>A single compound breaks down to form two or more simpler substances.</a:t>
            </a:r>
            <a:endParaRPr lang="en-US" sz="2800" dirty="0"/>
          </a:p>
          <a:p>
            <a:r>
              <a:rPr lang="en-US" sz="2800" dirty="0"/>
              <a:t>Could be many forms: Anything that </a:t>
            </a:r>
            <a:r>
              <a:rPr lang="en-US" sz="2800" dirty="0" smtClean="0"/>
              <a:t>breaks apart a more complex molecule.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ABC </a:t>
            </a:r>
            <a:r>
              <a:rPr lang="en-US" sz="2800" dirty="0">
                <a:sym typeface="Wingdings"/>
              </a:rPr>
              <a:t> </a:t>
            </a:r>
            <a:r>
              <a:rPr lang="en-US" sz="2800" dirty="0" smtClean="0">
                <a:sym typeface="Wingdings"/>
              </a:rPr>
              <a:t>AB + C</a:t>
            </a:r>
            <a:endParaRPr lang="en-US" sz="2800" dirty="0">
              <a:sym typeface="Wingdings"/>
            </a:endParaRPr>
          </a:p>
          <a:p>
            <a:pPr marL="0" indent="0" algn="ctr">
              <a:buNone/>
            </a:pPr>
            <a:r>
              <a:rPr lang="en-US" sz="2800" dirty="0" smtClean="0">
                <a:sym typeface="Wingdings"/>
              </a:rPr>
              <a:t>ABC </a:t>
            </a:r>
            <a:r>
              <a:rPr lang="en-US" sz="2800" dirty="0">
                <a:sym typeface="Wingdings"/>
              </a:rPr>
              <a:t> </a:t>
            </a:r>
            <a:r>
              <a:rPr lang="en-US" sz="2800" dirty="0" smtClean="0">
                <a:sym typeface="Wingdings"/>
              </a:rPr>
              <a:t>A + B + C</a:t>
            </a:r>
            <a:endParaRPr lang="en-US" sz="2800" dirty="0"/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8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8475" y="1194548"/>
            <a:ext cx="7556312" cy="1116106"/>
          </a:xfrm>
          <a:prstGeom prst="rect">
            <a:avLst/>
          </a:prstGeom>
        </p:spPr>
        <p:txBody>
          <a:bodyPr vert="horz" lIns="91426" tIns="45713" rIns="91426" bIns="45713" rtlCol="0" anchor="t" anchorCtr="0">
            <a:noAutofit/>
          </a:bodyPr>
          <a:lstStyle>
            <a:lvl1pPr algn="l" defTabSz="914261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3"/>
                </a:solidFill>
              </a:rPr>
              <a:t>A</a:t>
            </a:r>
            <a:r>
              <a:rPr lang="en-US" dirty="0" smtClean="0">
                <a:solidFill>
                  <a:schemeClr val="accent2"/>
                </a:solidFill>
              </a:rPr>
              <a:t>B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chemeClr val="accent3"/>
                </a:solidFill>
                <a:sym typeface="Wingdings"/>
              </a:rPr>
              <a:t> A </a:t>
            </a:r>
            <a:r>
              <a:rPr lang="en-US" dirty="0" smtClean="0">
                <a:solidFill>
                  <a:schemeClr val="tx1"/>
                </a:solidFill>
                <a:sym typeface="Wingdings"/>
              </a:rPr>
              <a:t>+</a:t>
            </a:r>
            <a:r>
              <a:rPr lang="en-US" dirty="0" smtClean="0">
                <a:solidFill>
                  <a:schemeClr val="accent3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732E9A"/>
                </a:solidFill>
                <a:sym typeface="Wingdings"/>
              </a:rPr>
              <a:t>B</a:t>
            </a:r>
            <a:endParaRPr lang="en-US" dirty="0">
              <a:solidFill>
                <a:srgbClr val="732E9A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8475" y="1970252"/>
            <a:ext cx="8161093" cy="1391004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>
            <a:lvl1pPr marL="228565" indent="-228565" algn="l" defTabSz="914261" rtl="0" eaLnBrk="1" latinLnBrk="0" hangingPunct="1">
              <a:spcBef>
                <a:spcPts val="1999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31" indent="-228565" algn="l" defTabSz="914261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696" indent="-228565" algn="l" defTabSz="914261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261" indent="-228565" algn="l" defTabSz="914261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2826" indent="-228565" algn="l" defTabSz="914261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740" indent="-228565" algn="l" defTabSz="914261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131" indent="-228565" algn="l" defTabSz="914261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109" indent="-228565" algn="l" defTabSz="914261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087" indent="-228565" algn="l" defTabSz="914261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Decomposition Reaction: </a:t>
            </a:r>
            <a:r>
              <a:rPr lang="en-US" sz="2800" dirty="0" smtClean="0"/>
              <a:t>A single compound breaks down to form two or more simpler substances.</a:t>
            </a:r>
          </a:p>
          <a:p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98475" y="3610801"/>
            <a:ext cx="8161093" cy="2049684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>
            <a:lvl1pPr marL="228565" indent="-228565" algn="l" defTabSz="914261" rtl="0" eaLnBrk="1" latinLnBrk="0" hangingPunct="1">
              <a:spcBef>
                <a:spcPts val="1999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31" indent="-228565" algn="l" defTabSz="914261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696" indent="-228565" algn="l" defTabSz="914261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261" indent="-228565" algn="l" defTabSz="914261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2826" indent="-228565" algn="l" defTabSz="914261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740" indent="-228565" algn="l" defTabSz="914261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131" indent="-228565" algn="l" defTabSz="914261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109" indent="-228565" algn="l" defTabSz="914261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087" indent="-228565" algn="l" defTabSz="914261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Example:</a:t>
            </a:r>
          </a:p>
          <a:p>
            <a:pPr marL="0" indent="0" algn="ctr">
              <a:buNone/>
            </a:pPr>
            <a:r>
              <a:rPr lang="en-US" sz="4400" b="1" dirty="0" smtClean="0"/>
              <a:t>2 H</a:t>
            </a:r>
            <a:r>
              <a:rPr lang="en-US" sz="4400" b="1" baseline="-25000" dirty="0" smtClean="0"/>
              <a:t>2</a:t>
            </a:r>
            <a:r>
              <a:rPr lang="en-US" sz="4400" b="1" dirty="0" smtClean="0"/>
              <a:t>O</a:t>
            </a:r>
            <a:r>
              <a:rPr lang="en-US" sz="4400" b="1" baseline="-25000" dirty="0" smtClean="0"/>
              <a:t>2</a:t>
            </a:r>
            <a:r>
              <a:rPr lang="en-US" sz="4400" b="1" dirty="0" smtClean="0">
                <a:sym typeface="Wingdings"/>
              </a:rPr>
              <a:t> 2 H</a:t>
            </a:r>
            <a:r>
              <a:rPr lang="en-US" sz="4400" b="1" baseline="-25000" dirty="0" smtClean="0">
                <a:sym typeface="Wingdings"/>
              </a:rPr>
              <a:t>2</a:t>
            </a:r>
            <a:r>
              <a:rPr lang="en-US" sz="4400" b="1" dirty="0" smtClean="0">
                <a:sym typeface="Wingdings"/>
              </a:rPr>
              <a:t>O + O</a:t>
            </a:r>
            <a:r>
              <a:rPr lang="en-US" sz="4400" b="1" baseline="-25000" dirty="0" smtClean="0">
                <a:sym typeface="Wingdings"/>
              </a:rPr>
              <a:t>2</a:t>
            </a:r>
            <a:endParaRPr lang="en-US" sz="4400" dirty="0" smtClean="0"/>
          </a:p>
          <a:p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595786" y="4025971"/>
            <a:ext cx="662838" cy="430156"/>
          </a:xfrm>
          <a:prstGeom prst="rect">
            <a:avLst/>
          </a:prstGeom>
        </p:spPr>
        <p:txBody>
          <a:bodyPr vert="horz" lIns="91426" tIns="45713" rIns="91426" bIns="45713" rtlCol="0">
            <a:noAutofit/>
          </a:bodyPr>
          <a:lstStyle>
            <a:lvl1pPr marL="228565" indent="-228565" algn="l" defTabSz="914261" rtl="0" eaLnBrk="1" latinLnBrk="0" hangingPunct="1">
              <a:spcBef>
                <a:spcPts val="1999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31" indent="-228565" algn="l" defTabSz="914261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696" indent="-228565" algn="l" defTabSz="914261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261" indent="-228565" algn="l" defTabSz="914261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2826" indent="-228565" algn="l" defTabSz="914261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740" indent="-228565" algn="l" defTabSz="914261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131" indent="-228565" algn="l" defTabSz="914261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109" indent="-228565" algn="l" defTabSz="914261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087" indent="-228565" algn="l" defTabSz="914261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KI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100622" y="3858610"/>
            <a:ext cx="571955" cy="3199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17885" y="3231557"/>
            <a:ext cx="144448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 always needed!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58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Mercury (II) </a:t>
            </a:r>
            <a:r>
              <a:rPr lang="en-US" dirty="0" err="1" smtClean="0"/>
              <a:t>thiocyanate</a:t>
            </a:r>
            <a:r>
              <a:rPr lang="en-US" dirty="0" smtClean="0"/>
              <a:t> 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PC3o2KgQstA</a:t>
            </a:r>
            <a:endParaRPr lang="en-US" dirty="0" smtClean="0"/>
          </a:p>
          <a:p>
            <a:r>
              <a:rPr lang="en-US" dirty="0" smtClean="0"/>
              <a:t>8:52- 10:00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813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Replacement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8475" y="1194548"/>
            <a:ext cx="7556312" cy="1116106"/>
          </a:xfrm>
          <a:prstGeom prst="rect">
            <a:avLst/>
          </a:prstGeom>
        </p:spPr>
        <p:txBody>
          <a:bodyPr vert="horz" lIns="91426" tIns="45713" rIns="91426" bIns="45713" rtlCol="0" anchor="t" anchorCtr="0">
            <a:noAutofit/>
          </a:bodyPr>
          <a:lstStyle>
            <a:lvl1pPr algn="l" defTabSz="914261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2"/>
                </a:solidFill>
              </a:rPr>
              <a:t>AB </a:t>
            </a:r>
            <a:r>
              <a:rPr lang="en-US" dirty="0" smtClean="0">
                <a:solidFill>
                  <a:schemeClr val="tx1"/>
                </a:solidFill>
              </a:rPr>
              <a:t>+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3"/>
                </a:solidFill>
              </a:rPr>
              <a:t>C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chemeClr val="accent3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732E9A"/>
                </a:solidFill>
                <a:sym typeface="Wingdings"/>
              </a:rPr>
              <a:t>A</a:t>
            </a:r>
            <a:r>
              <a:rPr lang="en-US" dirty="0" smtClean="0">
                <a:solidFill>
                  <a:srgbClr val="B50B1B"/>
                </a:solidFill>
                <a:sym typeface="Wingdings"/>
              </a:rPr>
              <a:t>C</a:t>
            </a:r>
            <a:r>
              <a:rPr lang="en-US" dirty="0" smtClean="0">
                <a:solidFill>
                  <a:schemeClr val="accent3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+</a:t>
            </a:r>
            <a:r>
              <a:rPr lang="en-US" dirty="0" smtClean="0">
                <a:solidFill>
                  <a:schemeClr val="accent3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732E9A"/>
                </a:solidFill>
                <a:sym typeface="Wingdings"/>
              </a:rPr>
              <a:t>B</a:t>
            </a:r>
            <a:endParaRPr lang="en-US" dirty="0">
              <a:solidFill>
                <a:srgbClr val="732E9A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733138" y="3569281"/>
            <a:ext cx="1291819" cy="105107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ross 17"/>
          <p:cNvSpPr/>
          <p:nvPr/>
        </p:nvSpPr>
        <p:spPr>
          <a:xfrm>
            <a:off x="6738425" y="3799203"/>
            <a:ext cx="587976" cy="547436"/>
          </a:xfrm>
          <a:prstGeom prst="plus">
            <a:avLst>
              <a:gd name="adj" fmla="val 40998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332789" y="3056783"/>
            <a:ext cx="714439" cy="1905000"/>
            <a:chOff x="1332789" y="2410809"/>
            <a:chExt cx="714439" cy="1905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r="58329"/>
            <a:stretch/>
          </p:blipFill>
          <p:spPr>
            <a:xfrm>
              <a:off x="1332789" y="2410809"/>
              <a:ext cx="714439" cy="1905000"/>
            </a:xfrm>
            <a:prstGeom prst="rect">
              <a:avLst/>
            </a:prstGeom>
          </p:spPr>
        </p:pic>
        <p:sp>
          <p:nvSpPr>
            <p:cNvPr id="19" name="Moon 18"/>
            <p:cNvSpPr/>
            <p:nvPr/>
          </p:nvSpPr>
          <p:spPr>
            <a:xfrm rot="16200000">
              <a:off x="1665774" y="2683469"/>
              <a:ext cx="63371" cy="185176"/>
            </a:xfrm>
            <a:prstGeom prst="mo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713096" y="3056783"/>
            <a:ext cx="989114" cy="1905000"/>
            <a:chOff x="2713096" y="2410809"/>
            <a:chExt cx="989114" cy="1905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42309"/>
            <a:stretch/>
          </p:blipFill>
          <p:spPr>
            <a:xfrm>
              <a:off x="2713096" y="2410809"/>
              <a:ext cx="989114" cy="1905000"/>
            </a:xfrm>
            <a:prstGeom prst="rect">
              <a:avLst/>
            </a:prstGeom>
          </p:spPr>
        </p:pic>
        <p:sp>
          <p:nvSpPr>
            <p:cNvPr id="20" name="Moon 19"/>
            <p:cNvSpPr/>
            <p:nvPr/>
          </p:nvSpPr>
          <p:spPr>
            <a:xfrm rot="5400000">
              <a:off x="3178122" y="2709137"/>
              <a:ext cx="51154" cy="142780"/>
            </a:xfrm>
            <a:prstGeom prst="mo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646402" y="3056783"/>
            <a:ext cx="714439" cy="1905000"/>
            <a:chOff x="7646402" y="2410809"/>
            <a:chExt cx="714439" cy="19050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r="58329"/>
            <a:stretch/>
          </p:blipFill>
          <p:spPr>
            <a:xfrm>
              <a:off x="7646402" y="2410809"/>
              <a:ext cx="714439" cy="1905000"/>
            </a:xfrm>
            <a:prstGeom prst="rect">
              <a:avLst/>
            </a:prstGeom>
          </p:spPr>
        </p:pic>
        <p:sp>
          <p:nvSpPr>
            <p:cNvPr id="21" name="Moon 20"/>
            <p:cNvSpPr/>
            <p:nvPr/>
          </p:nvSpPr>
          <p:spPr>
            <a:xfrm rot="5400000">
              <a:off x="7977821" y="2698560"/>
              <a:ext cx="51154" cy="142780"/>
            </a:xfrm>
            <a:prstGeom prst="mo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753263" y="3056783"/>
            <a:ext cx="989114" cy="1905000"/>
            <a:chOff x="5753263" y="2410809"/>
            <a:chExt cx="989114" cy="19050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42309"/>
            <a:stretch/>
          </p:blipFill>
          <p:spPr>
            <a:xfrm>
              <a:off x="5753263" y="2410809"/>
              <a:ext cx="989114" cy="1905000"/>
            </a:xfrm>
            <a:prstGeom prst="rect">
              <a:avLst/>
            </a:prstGeom>
          </p:spPr>
        </p:pic>
        <p:sp>
          <p:nvSpPr>
            <p:cNvPr id="22" name="Moon 21"/>
            <p:cNvSpPr/>
            <p:nvPr/>
          </p:nvSpPr>
          <p:spPr>
            <a:xfrm rot="16200000">
              <a:off x="6212435" y="2684330"/>
              <a:ext cx="65091" cy="185176"/>
            </a:xfrm>
            <a:prstGeom prst="mo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>
          <a:xfrm>
            <a:off x="1186644" y="5072351"/>
            <a:ext cx="2970511" cy="1116106"/>
          </a:xfrm>
          <a:prstGeom prst="rect">
            <a:avLst/>
          </a:prstGeom>
        </p:spPr>
        <p:txBody>
          <a:bodyPr vert="horz" lIns="91426" tIns="45713" rIns="91426" bIns="45713" rtlCol="0" anchor="t" anchorCtr="0">
            <a:noAutofit/>
          </a:bodyPr>
          <a:lstStyle>
            <a:lvl1pPr algn="l" defTabSz="914261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tx1"/>
                </a:solidFill>
              </a:rPr>
              <a:t>Prom at 7 pm.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476354" y="5077474"/>
            <a:ext cx="2970511" cy="1116106"/>
          </a:xfrm>
          <a:prstGeom prst="rect">
            <a:avLst/>
          </a:prstGeom>
        </p:spPr>
        <p:txBody>
          <a:bodyPr vert="horz" lIns="91426" tIns="45713" rIns="91426" bIns="45713" rtlCol="0" anchor="t" anchorCtr="0">
            <a:noAutofit/>
          </a:bodyPr>
          <a:lstStyle>
            <a:lvl1pPr algn="l" defTabSz="914261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000000"/>
                </a:solidFill>
              </a:rPr>
              <a:t>Prom at 11 pm.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69296" y="3242754"/>
            <a:ext cx="778569" cy="1719029"/>
            <a:chOff x="569296" y="2596780"/>
            <a:chExt cx="778569" cy="171902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" contrast="100000"/>
                      </a14:imgEffect>
                    </a14:imgLayer>
                  </a14:imgProps>
                </a:ext>
              </a:extLst>
            </a:blip>
            <a:srcRect l="17203" t="17418" r="54191" b="23369"/>
            <a:stretch/>
          </p:blipFill>
          <p:spPr>
            <a:xfrm>
              <a:off x="569296" y="2596780"/>
              <a:ext cx="778569" cy="1719029"/>
            </a:xfrm>
            <a:prstGeom prst="rect">
              <a:avLst/>
            </a:prstGeom>
          </p:spPr>
        </p:pic>
        <p:sp>
          <p:nvSpPr>
            <p:cNvPr id="25" name="Moon 24"/>
            <p:cNvSpPr/>
            <p:nvPr/>
          </p:nvSpPr>
          <p:spPr>
            <a:xfrm rot="5400000">
              <a:off x="949777" y="2784308"/>
              <a:ext cx="32866" cy="97057"/>
            </a:xfrm>
            <a:prstGeom prst="mo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177352" y="3242754"/>
            <a:ext cx="778569" cy="1719029"/>
            <a:chOff x="5177352" y="2596780"/>
            <a:chExt cx="778569" cy="171902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8500" b="76688" l="18200" r="44867">
                          <a14:foregroundMark x1="30933" y1="26375" x2="30933" y2="26375"/>
                          <a14:foregroundMark x1="23267" y1="27187" x2="23267" y2="27187"/>
                          <a14:foregroundMark x1="31333" y1="32438" x2="31333" y2="32438"/>
                          <a14:foregroundMark x1="28067" y1="66000" x2="28067" y2="66000"/>
                          <a14:foregroundMark x1="35733" y1="64875" x2="35733" y2="64875"/>
                          <a14:foregroundMark x1="34400" y1="31563" x2="34400" y2="31563"/>
                          <a14:foregroundMark x1="29600" y1="31563" x2="29600" y2="31563"/>
                          <a14:foregroundMark x1="34600" y1="30688" x2="34600" y2="30688"/>
                        </a14:backgroundRemoval>
                      </a14:imgEffect>
                      <a14:imgEffect>
                        <a14:brightnessContrast bright="-2000" contrast="100000"/>
                      </a14:imgEffect>
                    </a14:imgLayer>
                  </a14:imgProps>
                </a:ext>
              </a:extLst>
            </a:blip>
            <a:srcRect l="17203" t="17418" r="54191" b="23369"/>
            <a:stretch/>
          </p:blipFill>
          <p:spPr>
            <a:xfrm>
              <a:off x="5177352" y="2596780"/>
              <a:ext cx="778569" cy="1719029"/>
            </a:xfrm>
            <a:prstGeom prst="rect">
              <a:avLst/>
            </a:prstGeom>
          </p:spPr>
        </p:pic>
        <p:sp>
          <p:nvSpPr>
            <p:cNvPr id="26" name="Moon 25"/>
            <p:cNvSpPr/>
            <p:nvPr/>
          </p:nvSpPr>
          <p:spPr>
            <a:xfrm rot="16200000">
              <a:off x="5557726" y="2804432"/>
              <a:ext cx="33339" cy="93505"/>
            </a:xfrm>
            <a:prstGeom prst="mo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Cross 13"/>
          <p:cNvSpPr/>
          <p:nvPr/>
        </p:nvSpPr>
        <p:spPr>
          <a:xfrm>
            <a:off x="2212700" y="3799203"/>
            <a:ext cx="587976" cy="547436"/>
          </a:xfrm>
          <a:prstGeom prst="plus">
            <a:avLst>
              <a:gd name="adj" fmla="val 40998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0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3" grpId="0"/>
      <p:bldP spid="24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50B1B"/>
                </a:solidFill>
              </a:rPr>
              <a:t>Review: </a:t>
            </a:r>
            <a:r>
              <a:rPr lang="en-US" b="1" dirty="0" smtClean="0">
                <a:solidFill>
                  <a:srgbClr val="B50B1B"/>
                </a:solidFill>
              </a:rPr>
              <a:t>Chemical Formulas</a:t>
            </a:r>
            <a:endParaRPr lang="en-US" b="1" dirty="0">
              <a:solidFill>
                <a:srgbClr val="B50B1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600202"/>
            <a:ext cx="7556312" cy="45259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accent6"/>
                </a:solidFill>
              </a:rPr>
              <a:t>5</a:t>
            </a:r>
            <a:r>
              <a:rPr lang="en-US" sz="4000" dirty="0" smtClean="0"/>
              <a:t> (NH</a:t>
            </a:r>
            <a:r>
              <a:rPr lang="en-US" sz="4000" baseline="-25000" dirty="0" smtClean="0">
                <a:solidFill>
                  <a:schemeClr val="accent1"/>
                </a:solidFill>
              </a:rPr>
              <a:t>4</a:t>
            </a:r>
            <a:r>
              <a:rPr lang="en-US" sz="4000" dirty="0" smtClean="0"/>
              <a:t>)</a:t>
            </a:r>
            <a:r>
              <a:rPr lang="en-US" sz="4000" baseline="-25000" dirty="0" smtClean="0">
                <a:solidFill>
                  <a:srgbClr val="FF7F01"/>
                </a:solidFill>
              </a:rPr>
              <a:t>2</a:t>
            </a:r>
            <a:r>
              <a:rPr lang="en-US" sz="4000" dirty="0" smtClean="0"/>
              <a:t>SO</a:t>
            </a:r>
            <a:r>
              <a:rPr lang="en-US" sz="4000" baseline="-25000" dirty="0" smtClean="0">
                <a:solidFill>
                  <a:srgbClr val="FF7F01"/>
                </a:solidFill>
              </a:rPr>
              <a:t>4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7F01"/>
                </a:solidFill>
              </a:rPr>
              <a:t>Subscript: 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small # after an element symbol that represents the # of atoms for that element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9D09D1"/>
                </a:solidFill>
              </a:rPr>
              <a:t>Coefficient: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large # in front of a chemical formula that represents the # of that molecule.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26987" y="2807282"/>
            <a:ext cx="1637316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Circle all subscripts on your example equation!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53541" y="5062967"/>
            <a:ext cx="2010762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Square all coefficients on your example equation!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14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Replacement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8475" y="1194547"/>
            <a:ext cx="7556312" cy="1265605"/>
          </a:xfrm>
          <a:prstGeom prst="rect">
            <a:avLst/>
          </a:prstGeom>
        </p:spPr>
        <p:txBody>
          <a:bodyPr vert="horz" lIns="91426" tIns="45713" rIns="91426" bIns="45713" rtlCol="0" anchor="t" anchorCtr="0">
            <a:noAutofit/>
          </a:bodyPr>
          <a:lstStyle>
            <a:lvl1pPr algn="l" defTabSz="914261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AB </a:t>
            </a:r>
            <a:r>
              <a:rPr lang="en-US" dirty="0" smtClean="0">
                <a:solidFill>
                  <a:schemeClr val="tx1"/>
                </a:solidFill>
              </a:rPr>
              <a:t>+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3"/>
                </a:solidFill>
              </a:rPr>
              <a:t>C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chemeClr val="accent3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732E9A"/>
                </a:solidFill>
                <a:sym typeface="Wingdings"/>
              </a:rPr>
              <a:t>A</a:t>
            </a:r>
            <a:r>
              <a:rPr lang="en-US" dirty="0" smtClean="0">
                <a:solidFill>
                  <a:srgbClr val="B50B1B"/>
                </a:solidFill>
                <a:sym typeface="Wingdings"/>
              </a:rPr>
              <a:t>C</a:t>
            </a:r>
            <a:r>
              <a:rPr lang="en-US" dirty="0" smtClean="0">
                <a:solidFill>
                  <a:schemeClr val="accent3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+</a:t>
            </a:r>
            <a:r>
              <a:rPr lang="en-US" dirty="0" smtClean="0">
                <a:solidFill>
                  <a:schemeClr val="accent3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732E9A"/>
                </a:solidFill>
                <a:sym typeface="Wingdings"/>
              </a:rPr>
              <a:t>B</a:t>
            </a:r>
          </a:p>
          <a:p>
            <a:pPr algn="ctr">
              <a:lnSpc>
                <a:spcPct val="110000"/>
              </a:lnSpc>
            </a:pPr>
            <a:r>
              <a:rPr lang="en-US" dirty="0">
                <a:solidFill>
                  <a:schemeClr val="accent2"/>
                </a:solidFill>
              </a:rPr>
              <a:t>AB </a:t>
            </a:r>
            <a:r>
              <a:rPr lang="en-US" dirty="0">
                <a:solidFill>
                  <a:schemeClr val="tx1"/>
                </a:solidFill>
              </a:rPr>
              <a:t>+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3"/>
                </a:solidFill>
              </a:rPr>
              <a:t>C </a:t>
            </a:r>
            <a:r>
              <a:rPr lang="en-US" dirty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dirty="0">
                <a:solidFill>
                  <a:schemeClr val="accent3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B50B1B"/>
                </a:solidFill>
                <a:sym typeface="Wingdings"/>
              </a:rPr>
              <a:t>C</a:t>
            </a:r>
            <a:r>
              <a:rPr lang="en-US" dirty="0" smtClean="0">
                <a:solidFill>
                  <a:srgbClr val="732E9A"/>
                </a:solidFill>
                <a:sym typeface="Wingdings"/>
              </a:rPr>
              <a:t>B</a:t>
            </a:r>
            <a:r>
              <a:rPr lang="en-US" dirty="0" smtClean="0">
                <a:solidFill>
                  <a:schemeClr val="accent3"/>
                </a:solidFill>
                <a:sym typeface="Wingdings"/>
              </a:rPr>
              <a:t> </a:t>
            </a:r>
            <a:r>
              <a:rPr lang="en-US" dirty="0">
                <a:solidFill>
                  <a:srgbClr val="000000"/>
                </a:solidFill>
                <a:sym typeface="Wingdings"/>
              </a:rPr>
              <a:t>+</a:t>
            </a:r>
            <a:r>
              <a:rPr lang="en-US" dirty="0">
                <a:solidFill>
                  <a:schemeClr val="accent3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732E9A"/>
                </a:solidFill>
                <a:sym typeface="Wingdings"/>
              </a:rPr>
              <a:t>A</a:t>
            </a:r>
            <a:endParaRPr lang="en-US" dirty="0">
              <a:solidFill>
                <a:srgbClr val="732E9A"/>
              </a:solidFill>
              <a:sym typeface="Wingdings"/>
            </a:endParaRPr>
          </a:p>
          <a:p>
            <a:pPr algn="ctr"/>
            <a:endParaRPr lang="en-US" dirty="0" smtClean="0">
              <a:solidFill>
                <a:srgbClr val="732E9A"/>
              </a:solidFill>
              <a:sym typeface="Wingding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8475" y="2460153"/>
            <a:ext cx="8161093" cy="1938438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>
            <a:lvl1pPr marL="228565" indent="-228565" algn="l" defTabSz="914261" rtl="0" eaLnBrk="1" latinLnBrk="0" hangingPunct="1">
              <a:spcBef>
                <a:spcPts val="1999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31" indent="-228565" algn="l" defTabSz="914261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696" indent="-228565" algn="l" defTabSz="914261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261" indent="-228565" algn="l" defTabSz="914261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2826" indent="-228565" algn="l" defTabSz="914261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740" indent="-228565" algn="l" defTabSz="914261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131" indent="-228565" algn="l" defTabSz="914261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109" indent="-228565" algn="l" defTabSz="914261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087" indent="-228565" algn="l" defTabSz="914261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Single Replacement: </a:t>
            </a:r>
            <a:r>
              <a:rPr lang="en-US" sz="2800" dirty="0" smtClean="0"/>
              <a:t>One atom or ion displaces another atom or ion from a compound.</a:t>
            </a:r>
          </a:p>
          <a:p>
            <a:pPr lvl="1"/>
            <a:r>
              <a:rPr lang="en-US" sz="2200" dirty="0" smtClean="0"/>
              <a:t>Also known as “Single Displacement” </a:t>
            </a:r>
          </a:p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7057" y="4366261"/>
            <a:ext cx="8856625" cy="2049684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>
            <a:lvl1pPr marL="228565" indent="-228565" algn="l" defTabSz="914261" rtl="0" eaLnBrk="1" latinLnBrk="0" hangingPunct="1">
              <a:spcBef>
                <a:spcPts val="1999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31" indent="-228565" algn="l" defTabSz="914261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696" indent="-228565" algn="l" defTabSz="914261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261" indent="-228565" algn="l" defTabSz="914261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2826" indent="-228565" algn="l" defTabSz="914261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740" indent="-228565" algn="l" defTabSz="914261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131" indent="-228565" algn="l" defTabSz="914261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109" indent="-228565" algn="l" defTabSz="914261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087" indent="-228565" algn="l" defTabSz="914261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Example:</a:t>
            </a:r>
          </a:p>
          <a:p>
            <a:pPr marL="0" indent="0" algn="ctr">
              <a:buNone/>
            </a:pPr>
            <a:r>
              <a:rPr lang="en-US" sz="4400" b="1" dirty="0" smtClean="0"/>
              <a:t>3 CuCl</a:t>
            </a:r>
            <a:r>
              <a:rPr lang="en-US" sz="4400" b="1" baseline="-25000" dirty="0" smtClean="0"/>
              <a:t>2</a:t>
            </a:r>
            <a:r>
              <a:rPr lang="en-US" sz="4400" b="1" dirty="0" smtClean="0"/>
              <a:t> + 2 Al </a:t>
            </a:r>
            <a:r>
              <a:rPr lang="en-US" sz="4400" b="1" dirty="0" smtClean="0">
                <a:sym typeface="Wingdings"/>
              </a:rPr>
              <a:t> 2 AlCl</a:t>
            </a:r>
            <a:r>
              <a:rPr lang="en-US" sz="4400" b="1" baseline="-25000" dirty="0" smtClean="0">
                <a:sym typeface="Wingdings"/>
              </a:rPr>
              <a:t>3</a:t>
            </a:r>
            <a:r>
              <a:rPr lang="en-US" sz="4400" b="1" dirty="0" smtClean="0">
                <a:sym typeface="Wingdings"/>
              </a:rPr>
              <a:t> + 3 Cu</a:t>
            </a:r>
            <a:endParaRPr lang="en-US" sz="4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5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Replacement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8475" y="1194548"/>
            <a:ext cx="7556312" cy="1116106"/>
          </a:xfrm>
          <a:prstGeom prst="rect">
            <a:avLst/>
          </a:prstGeom>
        </p:spPr>
        <p:txBody>
          <a:bodyPr vert="horz" lIns="91426" tIns="45713" rIns="91426" bIns="45713" rtlCol="0" anchor="t" anchorCtr="0">
            <a:noAutofit/>
          </a:bodyPr>
          <a:lstStyle>
            <a:lvl1pPr algn="l" defTabSz="914261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2"/>
                </a:solidFill>
              </a:rPr>
              <a:t>AB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+</a:t>
            </a:r>
            <a:r>
              <a:rPr lang="en-US" dirty="0" smtClean="0">
                <a:solidFill>
                  <a:schemeClr val="accent3"/>
                </a:solidFill>
              </a:rPr>
              <a:t> CD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chemeClr val="accent3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732E9A"/>
                </a:solidFill>
                <a:sym typeface="Wingdings"/>
              </a:rPr>
              <a:t>A</a:t>
            </a:r>
            <a:r>
              <a:rPr lang="en-US" dirty="0" smtClean="0">
                <a:solidFill>
                  <a:srgbClr val="B50B1B"/>
                </a:solidFill>
                <a:sym typeface="Wingdings"/>
              </a:rPr>
              <a:t>D</a:t>
            </a:r>
            <a:r>
              <a:rPr lang="en-US" dirty="0" smtClean="0">
                <a:solidFill>
                  <a:srgbClr val="732E9A"/>
                </a:solidFill>
                <a:sym typeface="Wingdings"/>
              </a:rPr>
              <a:t> </a:t>
            </a:r>
            <a:r>
              <a:rPr lang="en-US" dirty="0" smtClean="0">
                <a:solidFill>
                  <a:schemeClr val="tx1"/>
                </a:solidFill>
                <a:sym typeface="Wingdings"/>
              </a:rPr>
              <a:t>+</a:t>
            </a:r>
            <a:r>
              <a:rPr lang="en-US" dirty="0" smtClean="0">
                <a:solidFill>
                  <a:srgbClr val="732E9A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B50B1B"/>
                </a:solidFill>
                <a:sym typeface="Wingdings"/>
              </a:rPr>
              <a:t>C</a:t>
            </a:r>
            <a:r>
              <a:rPr lang="en-US" dirty="0" smtClean="0">
                <a:solidFill>
                  <a:srgbClr val="732E9A"/>
                </a:solidFill>
                <a:sym typeface="Wingdings"/>
              </a:rPr>
              <a:t>B</a:t>
            </a:r>
            <a:endParaRPr lang="en-US" dirty="0">
              <a:solidFill>
                <a:srgbClr val="732E9A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157155" y="3448845"/>
            <a:ext cx="867802" cy="105107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ross 12"/>
          <p:cNvSpPr/>
          <p:nvPr/>
        </p:nvSpPr>
        <p:spPr>
          <a:xfrm>
            <a:off x="1795858" y="3678767"/>
            <a:ext cx="587976" cy="547436"/>
          </a:xfrm>
          <a:prstGeom prst="plus">
            <a:avLst>
              <a:gd name="adj" fmla="val 40998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186644" y="4951915"/>
            <a:ext cx="2970511" cy="1116106"/>
          </a:xfrm>
          <a:prstGeom prst="rect">
            <a:avLst/>
          </a:prstGeom>
        </p:spPr>
        <p:txBody>
          <a:bodyPr vert="horz" lIns="91426" tIns="45713" rIns="91426" bIns="45713" rtlCol="0" anchor="t" anchorCtr="0">
            <a:noAutofit/>
          </a:bodyPr>
          <a:lstStyle>
            <a:lvl1pPr algn="l" defTabSz="914261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tx1"/>
                </a:solidFill>
              </a:rPr>
              <a:t>Prom at 7 pm.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476354" y="4957038"/>
            <a:ext cx="2970511" cy="1116106"/>
          </a:xfrm>
          <a:prstGeom prst="rect">
            <a:avLst/>
          </a:prstGeom>
        </p:spPr>
        <p:txBody>
          <a:bodyPr vert="horz" lIns="91426" tIns="45713" rIns="91426" bIns="45713" rtlCol="0" anchor="t" anchorCtr="0">
            <a:noAutofit/>
          </a:bodyPr>
          <a:lstStyle>
            <a:lvl1pPr algn="l" defTabSz="914261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000000"/>
                </a:solidFill>
              </a:rPr>
              <a:t>Prom at 11 pm.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753263" y="2936347"/>
            <a:ext cx="989114" cy="1905000"/>
            <a:chOff x="5753263" y="2936347"/>
            <a:chExt cx="989114" cy="19050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42309"/>
            <a:stretch/>
          </p:blipFill>
          <p:spPr>
            <a:xfrm>
              <a:off x="5753263" y="2936347"/>
              <a:ext cx="989114" cy="1905000"/>
            </a:xfrm>
            <a:prstGeom prst="rect">
              <a:avLst/>
            </a:prstGeom>
          </p:spPr>
        </p:pic>
        <p:sp>
          <p:nvSpPr>
            <p:cNvPr id="22" name="Moon 21"/>
            <p:cNvSpPr/>
            <p:nvPr/>
          </p:nvSpPr>
          <p:spPr>
            <a:xfrm rot="16200000">
              <a:off x="6212328" y="3209007"/>
              <a:ext cx="63371" cy="185176"/>
            </a:xfrm>
            <a:prstGeom prst="mo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064315" y="2936347"/>
            <a:ext cx="714439" cy="1905000"/>
            <a:chOff x="8064315" y="2936347"/>
            <a:chExt cx="714439" cy="19050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r="58329"/>
            <a:stretch/>
          </p:blipFill>
          <p:spPr>
            <a:xfrm>
              <a:off x="8064315" y="2936347"/>
              <a:ext cx="714439" cy="1905000"/>
            </a:xfrm>
            <a:prstGeom prst="rect">
              <a:avLst/>
            </a:prstGeom>
          </p:spPr>
        </p:pic>
        <p:sp>
          <p:nvSpPr>
            <p:cNvPr id="23" name="Moon 22"/>
            <p:cNvSpPr/>
            <p:nvPr/>
          </p:nvSpPr>
          <p:spPr>
            <a:xfrm rot="16200000">
              <a:off x="8395792" y="3206406"/>
              <a:ext cx="63371" cy="185176"/>
            </a:xfrm>
            <a:prstGeom prst="mo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177352" y="3122318"/>
            <a:ext cx="778569" cy="1719029"/>
            <a:chOff x="5177352" y="3122318"/>
            <a:chExt cx="778569" cy="171902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500" b="76688" l="18200" r="44867">
                          <a14:foregroundMark x1="30933" y1="26375" x2="30933" y2="26375"/>
                          <a14:foregroundMark x1="23267" y1="27187" x2="23267" y2="27187"/>
                          <a14:foregroundMark x1="31333" y1="32438" x2="31333" y2="32438"/>
                          <a14:foregroundMark x1="28067" y1="66000" x2="28067" y2="66000"/>
                          <a14:foregroundMark x1="35733" y1="64875" x2="35733" y2="64875"/>
                          <a14:foregroundMark x1="34400" y1="31563" x2="34400" y2="31563"/>
                          <a14:foregroundMark x1="29600" y1="31563" x2="29600" y2="31563"/>
                          <a14:foregroundMark x1="34600" y1="30688" x2="34600" y2="30688"/>
                        </a14:backgroundRemoval>
                      </a14:imgEffect>
                      <a14:imgEffect>
                        <a14:brightnessContrast bright="-2000" contrast="100000"/>
                      </a14:imgEffect>
                    </a14:imgLayer>
                  </a14:imgProps>
                </a:ext>
              </a:extLst>
            </a:blip>
            <a:srcRect l="17203" t="17418" r="54191" b="23369"/>
            <a:stretch/>
          </p:blipFill>
          <p:spPr>
            <a:xfrm>
              <a:off x="5177352" y="3122318"/>
              <a:ext cx="778569" cy="1719029"/>
            </a:xfrm>
            <a:prstGeom prst="rect">
              <a:avLst/>
            </a:prstGeom>
          </p:spPr>
        </p:pic>
        <p:sp>
          <p:nvSpPr>
            <p:cNvPr id="24" name="Moon 23"/>
            <p:cNvSpPr/>
            <p:nvPr/>
          </p:nvSpPr>
          <p:spPr>
            <a:xfrm rot="16200000">
              <a:off x="5557726" y="3329970"/>
              <a:ext cx="33339" cy="93505"/>
            </a:xfrm>
            <a:prstGeom prst="mo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326401" y="3122275"/>
            <a:ext cx="786384" cy="1719072"/>
            <a:chOff x="7326401" y="3122275"/>
            <a:chExt cx="786384" cy="1719072"/>
          </a:xfrm>
        </p:grpSpPr>
        <p:pic>
          <p:nvPicPr>
            <p:cNvPr id="21" name="Picture 20"/>
            <p:cNvPicPr>
              <a:picLocks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500" b="76688" l="18200" r="44867">
                          <a14:foregroundMark x1="30933" y1="26375" x2="30933" y2="26375"/>
                          <a14:foregroundMark x1="23267" y1="27187" x2="23267" y2="27187"/>
                          <a14:foregroundMark x1="31333" y1="32438" x2="31333" y2="32438"/>
                          <a14:foregroundMark x1="28067" y1="66000" x2="28067" y2="66000"/>
                          <a14:foregroundMark x1="35733" y1="64875" x2="35733" y2="64875"/>
                          <a14:foregroundMark x1="34400" y1="31563" x2="34400" y2="31563"/>
                          <a14:foregroundMark x1="29600" y1="31563" x2="29600" y2="31563"/>
                          <a14:foregroundMark x1="34600" y1="30688" x2="34600" y2="30688"/>
                        </a14:backgroundRemoval>
                      </a14:imgEffect>
                      <a14:imgEffect>
                        <a14:brightnessContrast bright="-2000" contrast="100000"/>
                      </a14:imgEffect>
                    </a14:imgLayer>
                  </a14:imgProps>
                </a:ext>
              </a:extLst>
            </a:blip>
            <a:srcRect l="17203" t="17418" r="54191" b="23369"/>
            <a:stretch/>
          </p:blipFill>
          <p:spPr>
            <a:xfrm flipH="1">
              <a:off x="7326401" y="3122275"/>
              <a:ext cx="786384" cy="1719072"/>
            </a:xfrm>
            <a:prstGeom prst="rect">
              <a:avLst/>
            </a:prstGeom>
          </p:spPr>
        </p:pic>
        <p:sp>
          <p:nvSpPr>
            <p:cNvPr id="25" name="Moon 24"/>
            <p:cNvSpPr/>
            <p:nvPr/>
          </p:nvSpPr>
          <p:spPr>
            <a:xfrm rot="16200000">
              <a:off x="7696768" y="3329969"/>
              <a:ext cx="33339" cy="93505"/>
            </a:xfrm>
            <a:prstGeom prst="mo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071786" y="2936347"/>
            <a:ext cx="989114" cy="1905000"/>
            <a:chOff x="3071786" y="2936347"/>
            <a:chExt cx="989114" cy="1905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42309"/>
            <a:stretch/>
          </p:blipFill>
          <p:spPr>
            <a:xfrm>
              <a:off x="3071786" y="2936347"/>
              <a:ext cx="989114" cy="1905000"/>
            </a:xfrm>
            <a:prstGeom prst="rect">
              <a:avLst/>
            </a:prstGeom>
          </p:spPr>
        </p:pic>
        <p:sp>
          <p:nvSpPr>
            <p:cNvPr id="27" name="Moon 26"/>
            <p:cNvSpPr/>
            <p:nvPr/>
          </p:nvSpPr>
          <p:spPr>
            <a:xfrm rot="5400000">
              <a:off x="3528481" y="3229948"/>
              <a:ext cx="51154" cy="142780"/>
            </a:xfrm>
            <a:prstGeom prst="mo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032275" y="2936347"/>
            <a:ext cx="714439" cy="1905000"/>
            <a:chOff x="1032275" y="2936347"/>
            <a:chExt cx="714439" cy="1905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r="58329"/>
            <a:stretch/>
          </p:blipFill>
          <p:spPr>
            <a:xfrm>
              <a:off x="1032275" y="2936347"/>
              <a:ext cx="714439" cy="1905000"/>
            </a:xfrm>
            <a:prstGeom prst="rect">
              <a:avLst/>
            </a:prstGeom>
          </p:spPr>
        </p:pic>
        <p:sp>
          <p:nvSpPr>
            <p:cNvPr id="28" name="Moon 27"/>
            <p:cNvSpPr/>
            <p:nvPr/>
          </p:nvSpPr>
          <p:spPr>
            <a:xfrm rot="5400000">
              <a:off x="1367935" y="3215661"/>
              <a:ext cx="51154" cy="142780"/>
            </a:xfrm>
            <a:prstGeom prst="mo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464081" y="3122275"/>
            <a:ext cx="786384" cy="1719072"/>
            <a:chOff x="2464081" y="3122275"/>
            <a:chExt cx="786384" cy="1719072"/>
          </a:xfrm>
        </p:grpSpPr>
        <p:pic>
          <p:nvPicPr>
            <p:cNvPr id="20" name="Picture 19"/>
            <p:cNvPicPr>
              <a:picLocks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500" b="76688" l="18200" r="44867">
                          <a14:foregroundMark x1="30933" y1="26375" x2="30933" y2="26375"/>
                          <a14:foregroundMark x1="23267" y1="27187" x2="23267" y2="27187"/>
                          <a14:foregroundMark x1="31333" y1="32438" x2="31333" y2="32438"/>
                          <a14:foregroundMark x1="28067" y1="66000" x2="28067" y2="66000"/>
                          <a14:foregroundMark x1="35733" y1="64875" x2="35733" y2="64875"/>
                          <a14:foregroundMark x1="34400" y1="31563" x2="34400" y2="31563"/>
                          <a14:foregroundMark x1="29600" y1="31563" x2="29600" y2="31563"/>
                          <a14:foregroundMark x1="34600" y1="30688" x2="34600" y2="30688"/>
                        </a14:backgroundRemoval>
                      </a14:imgEffect>
                      <a14:imgEffect>
                        <a14:brightnessContrast bright="-2000" contrast="100000"/>
                      </a14:imgEffect>
                    </a14:imgLayer>
                  </a14:imgProps>
                </a:ext>
              </a:extLst>
            </a:blip>
            <a:srcRect l="17203" t="17418" r="54191" b="23369"/>
            <a:stretch/>
          </p:blipFill>
          <p:spPr>
            <a:xfrm flipH="1">
              <a:off x="2464081" y="3122275"/>
              <a:ext cx="786384" cy="1719072"/>
            </a:xfrm>
            <a:prstGeom prst="rect">
              <a:avLst/>
            </a:prstGeom>
          </p:spPr>
        </p:pic>
        <p:sp>
          <p:nvSpPr>
            <p:cNvPr id="29" name="Moon 28"/>
            <p:cNvSpPr/>
            <p:nvPr/>
          </p:nvSpPr>
          <p:spPr>
            <a:xfrm rot="5400000">
              <a:off x="2837870" y="3318822"/>
              <a:ext cx="32866" cy="97057"/>
            </a:xfrm>
            <a:prstGeom prst="mo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68782" y="3122318"/>
            <a:ext cx="778569" cy="1719029"/>
            <a:chOff x="268782" y="3122318"/>
            <a:chExt cx="778569" cy="171902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" contrast="100000"/>
                      </a14:imgEffect>
                    </a14:imgLayer>
                  </a14:imgProps>
                </a:ext>
              </a:extLst>
            </a:blip>
            <a:srcRect l="17203" t="17418" r="54191" b="23369"/>
            <a:stretch/>
          </p:blipFill>
          <p:spPr>
            <a:xfrm>
              <a:off x="268782" y="3122318"/>
              <a:ext cx="778569" cy="1719029"/>
            </a:xfrm>
            <a:prstGeom prst="rect">
              <a:avLst/>
            </a:prstGeom>
          </p:spPr>
        </p:pic>
        <p:sp>
          <p:nvSpPr>
            <p:cNvPr id="30" name="Moon 29"/>
            <p:cNvSpPr/>
            <p:nvPr/>
          </p:nvSpPr>
          <p:spPr>
            <a:xfrm rot="5400000">
              <a:off x="654545" y="3327956"/>
              <a:ext cx="32866" cy="97057"/>
            </a:xfrm>
            <a:prstGeom prst="mo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Cross 14"/>
          <p:cNvSpPr/>
          <p:nvPr/>
        </p:nvSpPr>
        <p:spPr>
          <a:xfrm>
            <a:off x="6631791" y="3678767"/>
            <a:ext cx="587976" cy="547436"/>
          </a:xfrm>
          <a:prstGeom prst="plus">
            <a:avLst>
              <a:gd name="adj" fmla="val 40998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1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/>
      <p:bldP spid="19" grpId="0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Replacement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8475" y="1194548"/>
            <a:ext cx="7556312" cy="1116106"/>
          </a:xfrm>
          <a:prstGeom prst="rect">
            <a:avLst/>
          </a:prstGeom>
        </p:spPr>
        <p:txBody>
          <a:bodyPr vert="horz" lIns="91426" tIns="45713" rIns="91426" bIns="45713" rtlCol="0" anchor="t" anchorCtr="0">
            <a:noAutofit/>
          </a:bodyPr>
          <a:lstStyle>
            <a:lvl1pPr algn="l" defTabSz="914261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3"/>
                </a:solidFill>
              </a:rPr>
              <a:t>AB </a:t>
            </a:r>
            <a:r>
              <a:rPr lang="en-US" dirty="0" smtClean="0">
                <a:solidFill>
                  <a:schemeClr val="tx1"/>
                </a:solidFill>
              </a:rPr>
              <a:t>+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CD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chemeClr val="accent3"/>
                </a:solidFill>
                <a:sym typeface="Wingdings"/>
              </a:rPr>
              <a:t> A</a:t>
            </a:r>
            <a:r>
              <a:rPr lang="en-US" dirty="0" smtClean="0">
                <a:solidFill>
                  <a:srgbClr val="732E9A"/>
                </a:solidFill>
                <a:sym typeface="Wingdings"/>
              </a:rPr>
              <a:t>D </a:t>
            </a:r>
            <a:r>
              <a:rPr lang="en-US" dirty="0" smtClean="0">
                <a:solidFill>
                  <a:schemeClr val="tx1"/>
                </a:solidFill>
                <a:sym typeface="Wingdings"/>
              </a:rPr>
              <a:t>+</a:t>
            </a:r>
            <a:r>
              <a:rPr lang="en-US" dirty="0" smtClean="0">
                <a:solidFill>
                  <a:srgbClr val="732E9A"/>
                </a:solidFill>
                <a:sym typeface="Wingdings"/>
              </a:rPr>
              <a:t> C</a:t>
            </a:r>
            <a:r>
              <a:rPr lang="en-US" dirty="0" smtClean="0">
                <a:solidFill>
                  <a:schemeClr val="accent3"/>
                </a:solidFill>
                <a:sym typeface="Wingdings"/>
              </a:rPr>
              <a:t>B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8475" y="1970252"/>
            <a:ext cx="8161093" cy="2726746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>
            <a:lvl1pPr marL="228565" indent="-228565" algn="l" defTabSz="914261" rtl="0" eaLnBrk="1" latinLnBrk="0" hangingPunct="1">
              <a:spcBef>
                <a:spcPts val="1999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31" indent="-228565" algn="l" defTabSz="914261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696" indent="-228565" algn="l" defTabSz="914261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261" indent="-228565" algn="l" defTabSz="914261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2826" indent="-228565" algn="l" defTabSz="914261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740" indent="-228565" algn="l" defTabSz="914261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131" indent="-228565" algn="l" defTabSz="914261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109" indent="-228565" algn="l" defTabSz="914261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087" indent="-228565" algn="l" defTabSz="914261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Double Replacement: </a:t>
            </a:r>
            <a:r>
              <a:rPr lang="en-US" sz="2800" dirty="0"/>
              <a:t>T</a:t>
            </a:r>
            <a:r>
              <a:rPr lang="en-US" sz="2800" dirty="0" smtClean="0"/>
              <a:t>wo compounds exchange atoms or ions to form two new compounds.</a:t>
            </a:r>
          </a:p>
          <a:p>
            <a:pPr marL="228565" lvl="1">
              <a:spcBef>
                <a:spcPts val="1999"/>
              </a:spcBef>
              <a:buClr>
                <a:schemeClr val="accent1"/>
              </a:buClr>
            </a:pPr>
            <a:r>
              <a:rPr lang="en-US" sz="2200" dirty="0"/>
              <a:t>Also known as </a:t>
            </a:r>
            <a:r>
              <a:rPr lang="en-US" sz="2200" dirty="0" smtClean="0"/>
              <a:t>“Double Displacement</a:t>
            </a:r>
            <a:r>
              <a:rPr lang="en-US" sz="2200" dirty="0"/>
              <a:t>” </a:t>
            </a:r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1371" y="4136332"/>
            <a:ext cx="8922311" cy="2049684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>
            <a:lvl1pPr marL="228565" indent="-228565" algn="l" defTabSz="914261" rtl="0" eaLnBrk="1" latinLnBrk="0" hangingPunct="1">
              <a:spcBef>
                <a:spcPts val="1999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31" indent="-228565" algn="l" defTabSz="914261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696" indent="-228565" algn="l" defTabSz="914261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261" indent="-228565" algn="l" defTabSz="914261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2826" indent="-228565" algn="l" defTabSz="914261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740" indent="-228565" algn="l" defTabSz="914261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131" indent="-228565" algn="l" defTabSz="914261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109" indent="-228565" algn="l" defTabSz="914261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087" indent="-228565" algn="l" defTabSz="914261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Example:</a:t>
            </a:r>
          </a:p>
          <a:p>
            <a:pPr marL="0" indent="0" algn="ctr">
              <a:buNone/>
            </a:pPr>
            <a:r>
              <a:rPr lang="en-US" sz="4400" b="1" dirty="0" err="1" smtClean="0"/>
              <a:t>Pb</a:t>
            </a:r>
            <a:r>
              <a:rPr lang="en-US" sz="4400" b="1" dirty="0" smtClean="0"/>
              <a:t>(NO</a:t>
            </a:r>
            <a:r>
              <a:rPr lang="en-US" sz="4400" b="1" baseline="-25000" dirty="0" smtClean="0"/>
              <a:t>3</a:t>
            </a:r>
            <a:r>
              <a:rPr lang="en-US" sz="4400" b="1" dirty="0" smtClean="0"/>
              <a:t>)</a:t>
            </a:r>
            <a:r>
              <a:rPr lang="en-US" sz="4400" b="1" baseline="-25000" dirty="0" smtClean="0"/>
              <a:t>2</a:t>
            </a:r>
            <a:r>
              <a:rPr lang="en-US" sz="4400" b="1" dirty="0" smtClean="0"/>
              <a:t> + 2 KI</a:t>
            </a:r>
            <a:r>
              <a:rPr lang="en-US" sz="4400" b="1" dirty="0" smtClean="0">
                <a:sym typeface="Wingdings"/>
              </a:rPr>
              <a:t> PbI</a:t>
            </a:r>
            <a:r>
              <a:rPr lang="en-US" sz="4400" b="1" baseline="-25000" dirty="0" smtClean="0">
                <a:sym typeface="Wingdings"/>
              </a:rPr>
              <a:t>2</a:t>
            </a:r>
            <a:r>
              <a:rPr lang="en-US" sz="4400" b="1" dirty="0" smtClean="0">
                <a:sym typeface="Wingdings"/>
              </a:rPr>
              <a:t> + 2 KNO</a:t>
            </a:r>
            <a:r>
              <a:rPr lang="en-US" sz="4400" b="1" baseline="-25000" dirty="0" smtClean="0">
                <a:sym typeface="Wingdings"/>
              </a:rPr>
              <a:t>3</a:t>
            </a:r>
            <a:endParaRPr lang="en-US" sz="4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1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Combustion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37486" y="3437142"/>
            <a:ext cx="2310703" cy="1719072"/>
            <a:chOff x="337486" y="3437142"/>
            <a:chExt cx="2310703" cy="1719072"/>
          </a:xfrm>
        </p:grpSpPr>
        <p:pic>
          <p:nvPicPr>
            <p:cNvPr id="13" name="Picture 12"/>
            <p:cNvPicPr>
              <a:picLocks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500" b="76688" l="18200" r="44867">
                          <a14:foregroundMark x1="30933" y1="26375" x2="30933" y2="26375"/>
                          <a14:foregroundMark x1="23267" y1="27187" x2="23267" y2="27187"/>
                          <a14:foregroundMark x1="31333" y1="32438" x2="31333" y2="32438"/>
                          <a14:foregroundMark x1="28067" y1="66000" x2="28067" y2="66000"/>
                          <a14:foregroundMark x1="35733" y1="64875" x2="35733" y2="64875"/>
                          <a14:foregroundMark x1="34400" y1="31563" x2="34400" y2="31563"/>
                          <a14:foregroundMark x1="29600" y1="31563" x2="29600" y2="31563"/>
                          <a14:foregroundMark x1="34600" y1="30688" x2="34600" y2="30688"/>
                        </a14:backgroundRemoval>
                      </a14:imgEffect>
                      <a14:imgEffect>
                        <a14:brightnessContrast bright="-2000" contrast="100000"/>
                      </a14:imgEffect>
                    </a14:imgLayer>
                  </a14:imgProps>
                </a:ext>
              </a:extLst>
            </a:blip>
            <a:srcRect l="17203" t="17418" r="54191" b="23369"/>
            <a:stretch/>
          </p:blipFill>
          <p:spPr>
            <a:xfrm flipH="1">
              <a:off x="1861805" y="3437142"/>
              <a:ext cx="786384" cy="171907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500" b="76688" l="18200" r="44867">
                          <a14:foregroundMark x1="30933" y1="26375" x2="30933" y2="26375"/>
                          <a14:foregroundMark x1="23267" y1="27187" x2="23267" y2="27187"/>
                          <a14:foregroundMark x1="31333" y1="32438" x2="31333" y2="32438"/>
                          <a14:foregroundMark x1="28067" y1="66000" x2="28067" y2="66000"/>
                          <a14:foregroundMark x1="35733" y1="64875" x2="35733" y2="64875"/>
                          <a14:foregroundMark x1="34400" y1="31563" x2="34400" y2="31563"/>
                          <a14:foregroundMark x1="29600" y1="31563" x2="29600" y2="31563"/>
                          <a14:foregroundMark x1="34600" y1="30688" x2="34600" y2="30688"/>
                        </a14:backgroundRemoval>
                      </a14:imgEffect>
                      <a14:imgEffect>
                        <a14:brightnessContrast bright="-2000" contrast="100000"/>
                      </a14:imgEffect>
                    </a14:imgLayer>
                  </a14:imgProps>
                </a:ext>
              </a:extLst>
            </a:blip>
            <a:srcRect l="17203" t="17418" r="54191" b="23369"/>
            <a:stretch/>
          </p:blipFill>
          <p:spPr>
            <a:xfrm flipH="1">
              <a:off x="1379243" y="3437142"/>
              <a:ext cx="786384" cy="171907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500" b="76688" l="18200" r="44867">
                          <a14:foregroundMark x1="30933" y1="26375" x2="30933" y2="26375"/>
                          <a14:foregroundMark x1="23267" y1="27187" x2="23267" y2="27187"/>
                          <a14:foregroundMark x1="31333" y1="32438" x2="31333" y2="32438"/>
                          <a14:foregroundMark x1="28067" y1="66000" x2="28067" y2="66000"/>
                          <a14:foregroundMark x1="35733" y1="64875" x2="35733" y2="64875"/>
                          <a14:foregroundMark x1="34400" y1="31563" x2="34400" y2="31563"/>
                          <a14:foregroundMark x1="29600" y1="31563" x2="29600" y2="31563"/>
                          <a14:foregroundMark x1="34600" y1="30688" x2="34600" y2="30688"/>
                        </a14:backgroundRemoval>
                      </a14:imgEffect>
                      <a14:imgEffect>
                        <a14:brightnessContrast bright="-2000" contrast="100000"/>
                      </a14:imgEffect>
                    </a14:imgLayer>
                  </a14:imgProps>
                </a:ext>
              </a:extLst>
            </a:blip>
            <a:srcRect l="17203" t="17418" r="54191" b="23369"/>
            <a:stretch/>
          </p:blipFill>
          <p:spPr>
            <a:xfrm flipH="1">
              <a:off x="881887" y="3437142"/>
              <a:ext cx="786384" cy="171907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500" b="76688" l="18200" r="44867">
                          <a14:foregroundMark x1="30933" y1="26375" x2="30933" y2="26375"/>
                          <a14:foregroundMark x1="23267" y1="27187" x2="23267" y2="27187"/>
                          <a14:foregroundMark x1="31333" y1="32438" x2="31333" y2="32438"/>
                          <a14:foregroundMark x1="28067" y1="66000" x2="28067" y2="66000"/>
                          <a14:foregroundMark x1="35733" y1="64875" x2="35733" y2="64875"/>
                          <a14:foregroundMark x1="34400" y1="31563" x2="34400" y2="31563"/>
                          <a14:foregroundMark x1="29600" y1="31563" x2="29600" y2="31563"/>
                          <a14:foregroundMark x1="34600" y1="30688" x2="34600" y2="30688"/>
                        </a14:backgroundRemoval>
                      </a14:imgEffect>
                      <a14:imgEffect>
                        <a14:brightnessContrast bright="-2000" contrast="100000"/>
                      </a14:imgEffect>
                    </a14:imgLayer>
                  </a14:imgProps>
                </a:ext>
              </a:extLst>
            </a:blip>
            <a:srcRect l="17203" t="17418" r="54191" b="23369"/>
            <a:stretch/>
          </p:blipFill>
          <p:spPr>
            <a:xfrm flipH="1">
              <a:off x="337486" y="3437142"/>
              <a:ext cx="786384" cy="1719072"/>
            </a:xfrm>
            <a:prstGeom prst="rect">
              <a:avLst/>
            </a:prstGeom>
          </p:spPr>
        </p:pic>
      </p:grpSp>
      <p:sp>
        <p:nvSpPr>
          <p:cNvPr id="18" name="Title 1"/>
          <p:cNvSpPr txBox="1">
            <a:spLocks/>
          </p:cNvSpPr>
          <p:nvPr/>
        </p:nvSpPr>
        <p:spPr>
          <a:xfrm>
            <a:off x="3225217" y="3957041"/>
            <a:ext cx="1568754" cy="597625"/>
          </a:xfrm>
          <a:prstGeom prst="rect">
            <a:avLst/>
          </a:prstGeom>
        </p:spPr>
        <p:txBody>
          <a:bodyPr vert="horz" lIns="91426" tIns="45713" rIns="91426" bIns="45713" rtlCol="0" anchor="t" anchorCtr="0">
            <a:noAutofit/>
          </a:bodyPr>
          <a:lstStyle>
            <a:lvl1pPr algn="l" defTabSz="914261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accent2"/>
                </a:solidFill>
              </a:rPr>
              <a:t>Gossip…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9" name="Cross 18"/>
          <p:cNvSpPr/>
          <p:nvPr/>
        </p:nvSpPr>
        <p:spPr>
          <a:xfrm>
            <a:off x="2648189" y="3952485"/>
            <a:ext cx="587976" cy="547436"/>
          </a:xfrm>
          <a:prstGeom prst="plus">
            <a:avLst>
              <a:gd name="adj" fmla="val 40998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4630843" y="3689717"/>
            <a:ext cx="1030930" cy="105107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65198" y="2829551"/>
            <a:ext cx="3765981" cy="2934254"/>
            <a:chOff x="1434139" y="2791922"/>
            <a:chExt cx="3765981" cy="2934254"/>
          </a:xfrm>
        </p:grpSpPr>
        <p:sp>
          <p:nvSpPr>
            <p:cNvPr id="7" name="Explosion 1 6"/>
            <p:cNvSpPr/>
            <p:nvPr/>
          </p:nvSpPr>
          <p:spPr>
            <a:xfrm>
              <a:off x="1434139" y="2791922"/>
              <a:ext cx="3765981" cy="2934254"/>
            </a:xfrm>
            <a:prstGeom prst="irregularSeal1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2322870" y="3844468"/>
              <a:ext cx="2502039" cy="1116106"/>
            </a:xfrm>
            <a:prstGeom prst="rect">
              <a:avLst/>
            </a:prstGeom>
          </p:spPr>
          <p:txBody>
            <a:bodyPr vert="horz" lIns="91426" tIns="45713" rIns="91426" bIns="45713" rtlCol="0" anchor="t" anchorCtr="0">
              <a:noAutofit/>
            </a:bodyPr>
            <a:lstStyle>
              <a:lvl1pPr algn="l" defTabSz="914261" rtl="0" eaLnBrk="1" latinLnBrk="0" hangingPunct="1">
                <a:spcBef>
                  <a:spcPct val="0"/>
                </a:spcBef>
                <a:buNone/>
                <a:defRPr sz="3600" b="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 smtClean="0">
                  <a:solidFill>
                    <a:schemeClr val="bg1"/>
                  </a:solidFill>
                </a:rPr>
                <a:t>BOOM!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22" name="Picture 21"/>
          <p:cNvPicPr>
            <a:picLocks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76688" l="18200" r="44867">
                        <a14:foregroundMark x1="30933" y1="26375" x2="30933" y2="26375"/>
                        <a14:foregroundMark x1="23267" y1="27187" x2="23267" y2="27187"/>
                        <a14:foregroundMark x1="31333" y1="32438" x2="31333" y2="32438"/>
                        <a14:foregroundMark x1="28067" y1="66000" x2="28067" y2="66000"/>
                        <a14:foregroundMark x1="35733" y1="64875" x2="35733" y2="64875"/>
                        <a14:foregroundMark x1="34400" y1="31563" x2="34400" y2="31563"/>
                        <a14:foregroundMark x1="29600" y1="31563" x2="29600" y2="31563"/>
                        <a14:foregroundMark x1="34600" y1="30688" x2="34600" y2="30688"/>
                      </a14:backgroundRemoval>
                    </a14:imgEffect>
                    <a14:imgEffect>
                      <a14:brightnessContrast bright="-2000" contrast="100000"/>
                    </a14:imgEffect>
                  </a14:imgLayer>
                </a14:imgProps>
              </a:ext>
            </a:extLst>
          </a:blip>
          <a:srcRect l="17203" t="17418" r="54191" b="23369"/>
          <a:stretch/>
        </p:blipFill>
        <p:spPr>
          <a:xfrm flipH="1">
            <a:off x="7367592" y="2183224"/>
            <a:ext cx="786384" cy="1719072"/>
          </a:xfrm>
          <a:prstGeom prst="rect">
            <a:avLst/>
          </a:prstGeom>
        </p:spPr>
      </p:pic>
      <p:pic>
        <p:nvPicPr>
          <p:cNvPr id="23" name="Picture 22"/>
          <p:cNvPicPr>
            <a:picLocks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76688" l="18200" r="44867">
                        <a14:foregroundMark x1="30933" y1="26375" x2="30933" y2="26375"/>
                        <a14:foregroundMark x1="23267" y1="27187" x2="23267" y2="27187"/>
                        <a14:foregroundMark x1="31333" y1="32438" x2="31333" y2="32438"/>
                        <a14:foregroundMark x1="28067" y1="66000" x2="28067" y2="66000"/>
                        <a14:foregroundMark x1="35733" y1="64875" x2="35733" y2="64875"/>
                        <a14:foregroundMark x1="34400" y1="31563" x2="34400" y2="31563"/>
                        <a14:foregroundMark x1="29600" y1="31563" x2="29600" y2="31563"/>
                        <a14:foregroundMark x1="34600" y1="30688" x2="34600" y2="30688"/>
                      </a14:backgroundRemoval>
                    </a14:imgEffect>
                    <a14:imgEffect>
                      <a14:brightnessContrast bright="-2000" contrast="100000"/>
                    </a14:imgEffect>
                  </a14:imgLayer>
                </a14:imgProps>
              </a:ext>
            </a:extLst>
          </a:blip>
          <a:srcRect l="17203" t="17418" r="54191" b="23369"/>
          <a:stretch/>
        </p:blipFill>
        <p:spPr>
          <a:xfrm flipH="1">
            <a:off x="7367592" y="4296678"/>
            <a:ext cx="786384" cy="1719072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76688" l="18200" r="44867">
                        <a14:foregroundMark x1="30933" y1="26375" x2="30933" y2="26375"/>
                        <a14:foregroundMark x1="23267" y1="27187" x2="23267" y2="27187"/>
                        <a14:foregroundMark x1="31333" y1="32438" x2="31333" y2="32438"/>
                        <a14:foregroundMark x1="28067" y1="66000" x2="28067" y2="66000"/>
                        <a14:foregroundMark x1="35733" y1="64875" x2="35733" y2="64875"/>
                        <a14:foregroundMark x1="34400" y1="31563" x2="34400" y2="31563"/>
                        <a14:foregroundMark x1="29600" y1="31563" x2="29600" y2="31563"/>
                        <a14:foregroundMark x1="34600" y1="30688" x2="34600" y2="30688"/>
                      </a14:backgroundRemoval>
                    </a14:imgEffect>
                    <a14:imgEffect>
                      <a14:brightnessContrast bright="-2000" contrast="100000"/>
                    </a14:imgEffect>
                  </a14:imgLayer>
                </a14:imgProps>
              </a:ext>
            </a:extLst>
          </a:blip>
          <a:srcRect l="17203" t="17418" r="54191" b="23369"/>
          <a:stretch/>
        </p:blipFill>
        <p:spPr>
          <a:xfrm flipH="1">
            <a:off x="5843273" y="4296678"/>
            <a:ext cx="786384" cy="1719072"/>
          </a:xfrm>
          <a:prstGeom prst="rect">
            <a:avLst/>
          </a:prstGeom>
        </p:spPr>
      </p:pic>
      <p:pic>
        <p:nvPicPr>
          <p:cNvPr id="25" name="Picture 24"/>
          <p:cNvPicPr>
            <a:picLocks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76688" l="18200" r="44867">
                        <a14:foregroundMark x1="30933" y1="26375" x2="30933" y2="26375"/>
                        <a14:foregroundMark x1="23267" y1="27187" x2="23267" y2="27187"/>
                        <a14:foregroundMark x1="31333" y1="32438" x2="31333" y2="32438"/>
                        <a14:foregroundMark x1="28067" y1="66000" x2="28067" y2="66000"/>
                        <a14:foregroundMark x1="35733" y1="64875" x2="35733" y2="64875"/>
                        <a14:foregroundMark x1="34400" y1="31563" x2="34400" y2="31563"/>
                        <a14:foregroundMark x1="29600" y1="31563" x2="29600" y2="31563"/>
                        <a14:foregroundMark x1="34600" y1="30688" x2="34600" y2="30688"/>
                      </a14:backgroundRemoval>
                    </a14:imgEffect>
                    <a14:imgEffect>
                      <a14:brightnessContrast bright="-2000" contrast="100000"/>
                    </a14:imgEffect>
                  </a14:imgLayer>
                </a14:imgProps>
              </a:ext>
            </a:extLst>
          </a:blip>
          <a:srcRect l="17203" t="17418" r="54191" b="23369"/>
          <a:stretch/>
        </p:blipFill>
        <p:spPr>
          <a:xfrm flipH="1">
            <a:off x="5843273" y="2183224"/>
            <a:ext cx="786384" cy="1719072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5948301" y="3902296"/>
            <a:ext cx="2459466" cy="597625"/>
          </a:xfrm>
          <a:prstGeom prst="rect">
            <a:avLst/>
          </a:prstGeom>
        </p:spPr>
        <p:txBody>
          <a:bodyPr vert="horz" lIns="91426" tIns="45713" rIns="91426" bIns="45713" rtlCol="0" anchor="t" anchorCtr="0">
            <a:noAutofit/>
          </a:bodyPr>
          <a:lstStyle>
            <a:lvl1pPr algn="l" defTabSz="914261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accent2"/>
                </a:solidFill>
              </a:rPr>
              <a:t>+ Hurt Feelings</a:t>
            </a:r>
            <a:endParaRPr lang="en-US" sz="2400" dirty="0">
              <a:solidFill>
                <a:schemeClr val="accent2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98475" y="1058258"/>
            <a:ext cx="7556312" cy="1252396"/>
            <a:chOff x="498475" y="1058258"/>
            <a:chExt cx="7556312" cy="1252396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498475" y="1194548"/>
              <a:ext cx="7556312" cy="1116106"/>
            </a:xfrm>
            <a:prstGeom prst="rect">
              <a:avLst/>
            </a:prstGeom>
          </p:spPr>
          <p:txBody>
            <a:bodyPr vert="horz" lIns="91426" tIns="45713" rIns="91426" bIns="45713" rtlCol="0" anchor="t" anchorCtr="0">
              <a:noAutofit/>
            </a:bodyPr>
            <a:lstStyle>
              <a:lvl1pPr algn="l" defTabSz="914261" rtl="0" eaLnBrk="1" latinLnBrk="0" hangingPunct="1">
                <a:spcBef>
                  <a:spcPct val="0"/>
                </a:spcBef>
                <a:buNone/>
                <a:defRPr sz="3600" b="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dirty="0" err="1" smtClean="0">
                  <a:solidFill>
                    <a:schemeClr val="accent3"/>
                  </a:solidFill>
                </a:rPr>
                <a:t>C</a:t>
              </a:r>
              <a:r>
                <a:rPr lang="en-US" baseline="-25000" dirty="0" err="1" smtClean="0">
                  <a:solidFill>
                    <a:schemeClr val="accent3"/>
                  </a:solidFill>
                </a:rPr>
                <a:t>x</a:t>
              </a:r>
              <a:r>
                <a:rPr lang="en-US" dirty="0" err="1" smtClean="0">
                  <a:solidFill>
                    <a:schemeClr val="accent3"/>
                  </a:solidFill>
                </a:rPr>
                <a:t>H</a:t>
              </a:r>
              <a:r>
                <a:rPr lang="en-US" baseline="-25000" dirty="0" err="1">
                  <a:solidFill>
                    <a:schemeClr val="accent3"/>
                  </a:solidFill>
                </a:rPr>
                <a:t>y</a:t>
              </a:r>
              <a:r>
                <a:rPr lang="en-US" dirty="0" smtClean="0">
                  <a:solidFill>
                    <a:schemeClr val="accent3"/>
                  </a:solidFill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r>
                <a:rPr lang="en-US" dirty="0" smtClean="0">
                  <a:solidFill>
                    <a:schemeClr val="accent3"/>
                  </a:solidFill>
                </a:rPr>
                <a:t> </a:t>
              </a:r>
              <a:r>
                <a:rPr lang="en-US" dirty="0" smtClean="0">
                  <a:solidFill>
                    <a:schemeClr val="accent2"/>
                  </a:solidFill>
                </a:rPr>
                <a:t>O</a:t>
              </a:r>
              <a:r>
                <a:rPr lang="en-US" baseline="-25000" dirty="0" smtClean="0">
                  <a:solidFill>
                    <a:schemeClr val="accent2"/>
                  </a:solidFill>
                </a:rPr>
                <a:t>2</a:t>
              </a:r>
              <a:r>
                <a:rPr lang="en-US" dirty="0" smtClean="0">
                  <a:solidFill>
                    <a:schemeClr val="accent3"/>
                  </a:solidFill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sym typeface="Wingdings"/>
                </a:rPr>
                <a:t> </a:t>
              </a:r>
              <a:r>
                <a:rPr lang="en-US" dirty="0" smtClean="0">
                  <a:solidFill>
                    <a:schemeClr val="accent3"/>
                  </a:solidFill>
                  <a:sym typeface="Wingdings"/>
                </a:rPr>
                <a:t>CO</a:t>
              </a:r>
              <a:r>
                <a:rPr lang="en-US" baseline="-25000" dirty="0" smtClean="0">
                  <a:solidFill>
                    <a:schemeClr val="accent3"/>
                  </a:solidFill>
                  <a:sym typeface="Wingdings"/>
                </a:rPr>
                <a:t>2</a:t>
              </a:r>
              <a:r>
                <a:rPr lang="en-US" dirty="0" smtClean="0">
                  <a:solidFill>
                    <a:srgbClr val="000000"/>
                  </a:solidFill>
                  <a:sym typeface="Wingdings"/>
                </a:rPr>
                <a:t> + </a:t>
              </a:r>
              <a:r>
                <a:rPr lang="en-US" dirty="0" smtClean="0">
                  <a:solidFill>
                    <a:srgbClr val="732E9A"/>
                  </a:solidFill>
                  <a:sym typeface="Wingdings"/>
                </a:rPr>
                <a:t>H</a:t>
              </a:r>
              <a:r>
                <a:rPr lang="en-US" baseline="-25000" dirty="0" smtClean="0">
                  <a:solidFill>
                    <a:srgbClr val="732E9A"/>
                  </a:solidFill>
                  <a:sym typeface="Wingdings"/>
                </a:rPr>
                <a:t>2</a:t>
              </a:r>
              <a:r>
                <a:rPr lang="en-US" dirty="0" smtClean="0">
                  <a:solidFill>
                    <a:srgbClr val="732E9A"/>
                  </a:solidFill>
                  <a:sym typeface="Wingdings"/>
                </a:rPr>
                <a:t>O</a:t>
              </a:r>
              <a:r>
                <a:rPr lang="en-US" dirty="0" smtClean="0">
                  <a:solidFill>
                    <a:schemeClr val="accent3"/>
                  </a:solidFill>
                  <a:sym typeface="Wingdings"/>
                </a:rPr>
                <a:t> </a:t>
              </a:r>
              <a:endParaRPr lang="en-US" dirty="0">
                <a:solidFill>
                  <a:srgbClr val="732E9A"/>
                </a:solidFill>
              </a:endParaRPr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3941143" y="1058258"/>
              <a:ext cx="306534" cy="272580"/>
            </a:xfrm>
            <a:prstGeom prst="triangl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Isosceles Triangle 27"/>
          <p:cNvSpPr/>
          <p:nvPr/>
        </p:nvSpPr>
        <p:spPr>
          <a:xfrm>
            <a:off x="4531179" y="3352382"/>
            <a:ext cx="537520" cy="442100"/>
          </a:xfrm>
          <a:prstGeom prst="triangle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7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6" grpId="0"/>
      <p:bldP spid="2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Combustion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8475" y="3141765"/>
            <a:ext cx="8161093" cy="1391004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>
            <a:lvl1pPr marL="228565" indent="-228565" algn="l" defTabSz="914261" rtl="0" eaLnBrk="1" latinLnBrk="0" hangingPunct="1">
              <a:spcBef>
                <a:spcPts val="1999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31" indent="-228565" algn="l" defTabSz="914261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696" indent="-228565" algn="l" defTabSz="914261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261" indent="-228565" algn="l" defTabSz="914261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2826" indent="-228565" algn="l" defTabSz="914261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740" indent="-228565" algn="l" defTabSz="914261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131" indent="-228565" algn="l" defTabSz="914261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109" indent="-228565" algn="l" defTabSz="914261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087" indent="-228565" algn="l" defTabSz="914261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Combustion Reaction: </a:t>
            </a:r>
            <a:r>
              <a:rPr lang="en-US" sz="2800" dirty="0" smtClean="0"/>
              <a:t>The oxidation of a hydrocarbon, in which heat is released.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98475" y="1058258"/>
            <a:ext cx="7556312" cy="1252396"/>
            <a:chOff x="498475" y="1058258"/>
            <a:chExt cx="7556312" cy="1252396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498475" y="1194548"/>
              <a:ext cx="7556312" cy="1116106"/>
            </a:xfrm>
            <a:prstGeom prst="rect">
              <a:avLst/>
            </a:prstGeom>
          </p:spPr>
          <p:txBody>
            <a:bodyPr vert="horz" lIns="91426" tIns="45713" rIns="91426" bIns="45713" rtlCol="0" anchor="t" anchorCtr="0">
              <a:noAutofit/>
            </a:bodyPr>
            <a:lstStyle>
              <a:lvl1pPr algn="l" defTabSz="914261" rtl="0" eaLnBrk="1" latinLnBrk="0" hangingPunct="1">
                <a:spcBef>
                  <a:spcPct val="0"/>
                </a:spcBef>
                <a:buNone/>
                <a:defRPr sz="3600" b="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dirty="0" err="1" smtClean="0">
                  <a:solidFill>
                    <a:schemeClr val="accent3"/>
                  </a:solidFill>
                </a:rPr>
                <a:t>C</a:t>
              </a:r>
              <a:r>
                <a:rPr lang="en-US" baseline="-25000" dirty="0" err="1" smtClean="0">
                  <a:solidFill>
                    <a:schemeClr val="accent3"/>
                  </a:solidFill>
                </a:rPr>
                <a:t>x</a:t>
              </a:r>
              <a:r>
                <a:rPr lang="en-US" dirty="0" err="1" smtClean="0">
                  <a:solidFill>
                    <a:schemeClr val="accent3"/>
                  </a:solidFill>
                </a:rPr>
                <a:t>H</a:t>
              </a:r>
              <a:r>
                <a:rPr lang="en-US" baseline="-25000" dirty="0" err="1">
                  <a:solidFill>
                    <a:schemeClr val="accent3"/>
                  </a:solidFill>
                </a:rPr>
                <a:t>y</a:t>
              </a:r>
              <a:r>
                <a:rPr lang="en-US" dirty="0" smtClean="0">
                  <a:solidFill>
                    <a:schemeClr val="accent3"/>
                  </a:solidFill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r>
                <a:rPr lang="en-US" dirty="0" smtClean="0">
                  <a:solidFill>
                    <a:schemeClr val="accent3"/>
                  </a:solidFill>
                </a:rPr>
                <a:t> </a:t>
              </a:r>
              <a:r>
                <a:rPr lang="en-US" dirty="0" smtClean="0">
                  <a:solidFill>
                    <a:schemeClr val="accent2"/>
                  </a:solidFill>
                </a:rPr>
                <a:t>O</a:t>
              </a:r>
              <a:r>
                <a:rPr lang="en-US" baseline="-25000" dirty="0" smtClean="0">
                  <a:solidFill>
                    <a:schemeClr val="accent2"/>
                  </a:solidFill>
                </a:rPr>
                <a:t>2</a:t>
              </a:r>
              <a:r>
                <a:rPr lang="en-US" dirty="0" smtClean="0">
                  <a:solidFill>
                    <a:schemeClr val="accent3"/>
                  </a:solidFill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sym typeface="Wingdings"/>
                </a:rPr>
                <a:t> </a:t>
              </a:r>
              <a:r>
                <a:rPr lang="en-US" dirty="0" smtClean="0">
                  <a:solidFill>
                    <a:schemeClr val="accent3"/>
                  </a:solidFill>
                  <a:sym typeface="Wingdings"/>
                </a:rPr>
                <a:t>CO</a:t>
              </a:r>
              <a:r>
                <a:rPr lang="en-US" baseline="-25000" dirty="0" smtClean="0">
                  <a:solidFill>
                    <a:schemeClr val="accent3"/>
                  </a:solidFill>
                  <a:sym typeface="Wingdings"/>
                </a:rPr>
                <a:t>2</a:t>
              </a:r>
              <a:r>
                <a:rPr lang="en-US" dirty="0" smtClean="0">
                  <a:solidFill>
                    <a:srgbClr val="000000"/>
                  </a:solidFill>
                  <a:sym typeface="Wingdings"/>
                </a:rPr>
                <a:t> + </a:t>
              </a:r>
              <a:r>
                <a:rPr lang="en-US" dirty="0" smtClean="0">
                  <a:solidFill>
                    <a:srgbClr val="732E9A"/>
                  </a:solidFill>
                  <a:sym typeface="Wingdings"/>
                </a:rPr>
                <a:t>H</a:t>
              </a:r>
              <a:r>
                <a:rPr lang="en-US" baseline="-25000" dirty="0" smtClean="0">
                  <a:solidFill>
                    <a:srgbClr val="732E9A"/>
                  </a:solidFill>
                  <a:sym typeface="Wingdings"/>
                </a:rPr>
                <a:t>2</a:t>
              </a:r>
              <a:r>
                <a:rPr lang="en-US" dirty="0" smtClean="0">
                  <a:solidFill>
                    <a:srgbClr val="732E9A"/>
                  </a:solidFill>
                  <a:sym typeface="Wingdings"/>
                </a:rPr>
                <a:t>O</a:t>
              </a:r>
              <a:r>
                <a:rPr lang="en-US" dirty="0" smtClean="0">
                  <a:solidFill>
                    <a:schemeClr val="accent3"/>
                  </a:solidFill>
                  <a:sym typeface="Wingdings"/>
                </a:rPr>
                <a:t> </a:t>
              </a:r>
              <a:endParaRPr lang="en-US" dirty="0">
                <a:solidFill>
                  <a:srgbClr val="732E9A"/>
                </a:solidFill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3941143" y="1058258"/>
              <a:ext cx="306534" cy="272580"/>
            </a:xfrm>
            <a:prstGeom prst="triangl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131371" y="4191070"/>
            <a:ext cx="8922311" cy="2049684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>
            <a:lvl1pPr marL="228565" indent="-228565" algn="l" defTabSz="914261" rtl="0" eaLnBrk="1" latinLnBrk="0" hangingPunct="1">
              <a:spcBef>
                <a:spcPts val="1999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31" indent="-228565" algn="l" defTabSz="914261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696" indent="-228565" algn="l" defTabSz="914261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261" indent="-228565" algn="l" defTabSz="914261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2826" indent="-228565" algn="l" defTabSz="914261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740" indent="-228565" algn="l" defTabSz="914261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131" indent="-228565" algn="l" defTabSz="914261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109" indent="-228565" algn="l" defTabSz="914261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087" indent="-228565" algn="l" defTabSz="914261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Example:</a:t>
            </a:r>
          </a:p>
          <a:p>
            <a:pPr marL="0" indent="0" algn="ctr">
              <a:buNone/>
            </a:pPr>
            <a:r>
              <a:rPr lang="en-US" sz="4400" b="1" dirty="0" smtClean="0"/>
              <a:t>C</a:t>
            </a:r>
            <a:r>
              <a:rPr lang="en-US" sz="4400" b="1" baseline="-25000" dirty="0" smtClean="0"/>
              <a:t>2</a:t>
            </a:r>
            <a:r>
              <a:rPr lang="en-US" sz="4400" b="1" dirty="0" smtClean="0"/>
              <a:t>H</a:t>
            </a:r>
            <a:r>
              <a:rPr lang="en-US" sz="4400" b="1" baseline="-25000" dirty="0"/>
              <a:t>6</a:t>
            </a:r>
            <a:r>
              <a:rPr lang="en-US" sz="4400" b="1" dirty="0" smtClean="0"/>
              <a:t>O+ 3 O</a:t>
            </a:r>
            <a:r>
              <a:rPr lang="en-US" sz="4400" b="1" baseline="-25000" dirty="0" smtClean="0"/>
              <a:t>2</a:t>
            </a:r>
            <a:r>
              <a:rPr lang="en-US" sz="4400" b="1" dirty="0" smtClean="0"/>
              <a:t> </a:t>
            </a:r>
            <a:r>
              <a:rPr lang="en-US" sz="4400" b="1" dirty="0" smtClean="0">
                <a:sym typeface="Wingdings"/>
              </a:rPr>
              <a:t> 2 CO</a:t>
            </a:r>
            <a:r>
              <a:rPr lang="en-US" sz="4400" b="1" baseline="-25000" dirty="0" smtClean="0">
                <a:sym typeface="Wingdings"/>
              </a:rPr>
              <a:t>2</a:t>
            </a:r>
            <a:r>
              <a:rPr lang="en-US" sz="4400" b="1" dirty="0" smtClean="0">
                <a:sym typeface="Wingdings"/>
              </a:rPr>
              <a:t> + 3 H</a:t>
            </a:r>
            <a:r>
              <a:rPr lang="en-US" sz="4400" b="1" baseline="-25000" dirty="0" smtClean="0">
                <a:sym typeface="Wingdings"/>
              </a:rPr>
              <a:t>2</a:t>
            </a:r>
            <a:r>
              <a:rPr lang="en-US" sz="4400" b="1" dirty="0" smtClean="0">
                <a:sym typeface="Wingdings"/>
              </a:rPr>
              <a:t>O</a:t>
            </a:r>
            <a:endParaRPr lang="en-US" sz="4400" dirty="0" smtClean="0"/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69521" y="1914385"/>
            <a:ext cx="7556312" cy="1252396"/>
            <a:chOff x="498475" y="1058258"/>
            <a:chExt cx="7556312" cy="1252396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498475" y="1194548"/>
              <a:ext cx="7556312" cy="1116106"/>
            </a:xfrm>
            <a:prstGeom prst="rect">
              <a:avLst/>
            </a:prstGeom>
          </p:spPr>
          <p:txBody>
            <a:bodyPr vert="horz" lIns="91426" tIns="45713" rIns="91426" bIns="45713" rtlCol="0" anchor="t" anchorCtr="0">
              <a:noAutofit/>
            </a:bodyPr>
            <a:lstStyle>
              <a:lvl1pPr algn="l" defTabSz="914261" rtl="0" eaLnBrk="1" latinLnBrk="0" hangingPunct="1">
                <a:spcBef>
                  <a:spcPct val="0"/>
                </a:spcBef>
                <a:buNone/>
                <a:defRPr sz="3600" b="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dirty="0" err="1" smtClean="0">
                  <a:solidFill>
                    <a:schemeClr val="accent3"/>
                  </a:solidFill>
                </a:rPr>
                <a:t>C</a:t>
              </a:r>
              <a:r>
                <a:rPr lang="en-US" baseline="-25000" dirty="0" err="1" smtClean="0">
                  <a:solidFill>
                    <a:schemeClr val="accent3"/>
                  </a:solidFill>
                </a:rPr>
                <a:t>x</a:t>
              </a:r>
              <a:r>
                <a:rPr lang="en-US" dirty="0" err="1" smtClean="0">
                  <a:solidFill>
                    <a:schemeClr val="accent3"/>
                  </a:solidFill>
                </a:rPr>
                <a:t>H</a:t>
              </a:r>
              <a:r>
                <a:rPr lang="en-US" baseline="-25000" dirty="0" err="1" smtClean="0">
                  <a:solidFill>
                    <a:schemeClr val="accent3"/>
                  </a:solidFill>
                </a:rPr>
                <a:t>y</a:t>
              </a:r>
              <a:r>
                <a:rPr lang="en-US" dirty="0" err="1" smtClean="0">
                  <a:solidFill>
                    <a:schemeClr val="accent3"/>
                  </a:solidFill>
                </a:rPr>
                <a:t>O</a:t>
              </a:r>
              <a:r>
                <a:rPr lang="en-US" baseline="-25000" dirty="0" err="1">
                  <a:solidFill>
                    <a:schemeClr val="accent3"/>
                  </a:solidFill>
                </a:rPr>
                <a:t>z</a:t>
              </a:r>
              <a:r>
                <a:rPr lang="en-US" dirty="0" smtClean="0">
                  <a:solidFill>
                    <a:schemeClr val="accent3"/>
                  </a:solidFill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r>
                <a:rPr lang="en-US" dirty="0" smtClean="0">
                  <a:solidFill>
                    <a:schemeClr val="accent3"/>
                  </a:solidFill>
                </a:rPr>
                <a:t> </a:t>
              </a:r>
              <a:r>
                <a:rPr lang="en-US" dirty="0" smtClean="0">
                  <a:solidFill>
                    <a:schemeClr val="accent2"/>
                  </a:solidFill>
                </a:rPr>
                <a:t>O</a:t>
              </a:r>
              <a:r>
                <a:rPr lang="en-US" baseline="-25000" dirty="0" smtClean="0">
                  <a:solidFill>
                    <a:schemeClr val="accent2"/>
                  </a:solidFill>
                </a:rPr>
                <a:t>2</a:t>
              </a:r>
              <a:r>
                <a:rPr lang="en-US" dirty="0" smtClean="0">
                  <a:solidFill>
                    <a:schemeClr val="accent3"/>
                  </a:solidFill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sym typeface="Wingdings"/>
                </a:rPr>
                <a:t> </a:t>
              </a:r>
              <a:r>
                <a:rPr lang="en-US" dirty="0" smtClean="0">
                  <a:solidFill>
                    <a:schemeClr val="accent3"/>
                  </a:solidFill>
                  <a:sym typeface="Wingdings"/>
                </a:rPr>
                <a:t>CO</a:t>
              </a:r>
              <a:r>
                <a:rPr lang="en-US" baseline="-25000" dirty="0" smtClean="0">
                  <a:solidFill>
                    <a:schemeClr val="accent3"/>
                  </a:solidFill>
                  <a:sym typeface="Wingdings"/>
                </a:rPr>
                <a:t>2</a:t>
              </a:r>
              <a:r>
                <a:rPr lang="en-US" dirty="0" smtClean="0">
                  <a:solidFill>
                    <a:srgbClr val="000000"/>
                  </a:solidFill>
                  <a:sym typeface="Wingdings"/>
                </a:rPr>
                <a:t> + </a:t>
              </a:r>
              <a:r>
                <a:rPr lang="en-US" dirty="0" smtClean="0">
                  <a:solidFill>
                    <a:srgbClr val="732E9A"/>
                  </a:solidFill>
                  <a:sym typeface="Wingdings"/>
                </a:rPr>
                <a:t>H</a:t>
              </a:r>
              <a:r>
                <a:rPr lang="en-US" baseline="-25000" dirty="0" smtClean="0">
                  <a:solidFill>
                    <a:srgbClr val="732E9A"/>
                  </a:solidFill>
                  <a:sym typeface="Wingdings"/>
                </a:rPr>
                <a:t>2</a:t>
              </a:r>
              <a:r>
                <a:rPr lang="en-US" dirty="0" smtClean="0">
                  <a:solidFill>
                    <a:srgbClr val="732E9A"/>
                  </a:solidFill>
                  <a:sym typeface="Wingdings"/>
                </a:rPr>
                <a:t>O</a:t>
              </a:r>
              <a:r>
                <a:rPr lang="en-US" dirty="0" smtClean="0">
                  <a:solidFill>
                    <a:schemeClr val="accent3"/>
                  </a:solidFill>
                  <a:sym typeface="Wingdings"/>
                </a:rPr>
                <a:t> </a:t>
              </a:r>
              <a:endParaRPr lang="en-US" dirty="0">
                <a:solidFill>
                  <a:srgbClr val="732E9A"/>
                </a:solidFill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4178104" y="1058258"/>
              <a:ext cx="306534" cy="272580"/>
            </a:xfrm>
            <a:prstGeom prst="triangl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987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444446"/>
            <a:ext cx="7556312" cy="4681718"/>
          </a:xfrm>
        </p:spPr>
        <p:txBody>
          <a:bodyPr/>
          <a:lstStyle/>
          <a:p>
            <a:r>
              <a:rPr lang="en-US" dirty="0" smtClean="0"/>
              <a:t>Introduce project…</a:t>
            </a:r>
          </a:p>
          <a:p>
            <a:r>
              <a:rPr lang="en-US" dirty="0" smtClean="0"/>
              <a:t>By Wednesday, you need to have a plan.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0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311151"/>
            <a:ext cx="2683857" cy="603250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March 8, 2016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914401"/>
            <a:ext cx="3255264" cy="1320800"/>
          </a:xfrm>
        </p:spPr>
        <p:txBody>
          <a:bodyPr>
            <a:normAutofit/>
          </a:bodyPr>
          <a:lstStyle/>
          <a:p>
            <a:r>
              <a:rPr lang="en-US" sz="1800" u="sng" dirty="0"/>
              <a:t>Fun Fact of the Day:</a:t>
            </a:r>
          </a:p>
          <a:p>
            <a:r>
              <a:rPr lang="en-US" sz="1600" dirty="0" smtClean="0"/>
              <a:t>The </a:t>
            </a:r>
            <a:r>
              <a:rPr lang="en-US" sz="1600" dirty="0"/>
              <a:t>only letter that doesn’t appear on the Periodic Table of Elements is J.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81092" y="2074564"/>
            <a:ext cx="3348586" cy="2284441"/>
          </a:xfrm>
          <a:prstGeom prst="rect">
            <a:avLst/>
          </a:prstGeom>
        </p:spPr>
        <p:txBody>
          <a:bodyPr vert="horz" lIns="91426" tIns="45713" rIns="91426" bIns="45713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/>
              </a:buClr>
            </a:pPr>
            <a:r>
              <a:rPr lang="en-US" sz="2000" u="sng" dirty="0"/>
              <a:t>What are We </a:t>
            </a:r>
            <a:r>
              <a:rPr lang="en-US" sz="2000" u="sng" dirty="0" err="1"/>
              <a:t>Doin</a:t>
            </a:r>
            <a:r>
              <a:rPr lang="en-US" sz="2000" u="sng" dirty="0"/>
              <a:t>’ Today?</a:t>
            </a:r>
          </a:p>
          <a:p>
            <a:pPr marL="342848" indent="-342848">
              <a:buClr>
                <a:schemeClr val="accent5"/>
              </a:buClr>
              <a:buFont typeface="+mj-lt"/>
              <a:buAutoNum type="arabicPeriod"/>
            </a:pPr>
            <a:r>
              <a:rPr lang="en-US" sz="2000" dirty="0" smtClean="0"/>
              <a:t>Warm up</a:t>
            </a:r>
            <a:endParaRPr lang="en-US" sz="2000" dirty="0"/>
          </a:p>
          <a:p>
            <a:pPr marL="342848" indent="-342848">
              <a:buClr>
                <a:schemeClr val="accent5"/>
              </a:buClr>
              <a:buFont typeface="+mj-lt"/>
              <a:buAutoNum type="arabicPeriod"/>
            </a:pPr>
            <a:r>
              <a:rPr lang="en-US" sz="2000" dirty="0" smtClean="0"/>
              <a:t>Single Replacement and Double Replacement Labs</a:t>
            </a:r>
            <a:endParaRPr lang="en-US" sz="200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86019" y="4402801"/>
            <a:ext cx="3443659" cy="21648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26" tIns="45713" rIns="91426" bIns="45713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 dirty="0"/>
              <a:t>Announcements/Reminders:</a:t>
            </a:r>
          </a:p>
          <a:p>
            <a:pPr marL="285707" indent="-285707">
              <a:buFont typeface="Arial"/>
              <a:buChar char="•"/>
            </a:pPr>
            <a:r>
              <a:rPr lang="en-US" sz="1800" dirty="0" smtClean="0"/>
              <a:t>Test on Friday!</a:t>
            </a:r>
          </a:p>
          <a:p>
            <a:pPr marL="285707" indent="-285707">
              <a:buFont typeface="Arial"/>
              <a:buChar char="•"/>
            </a:pPr>
            <a:endParaRPr lang="en-US" sz="1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912729" y="311149"/>
            <a:ext cx="4998634" cy="6256511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>
            <a:lvl1pPr marL="228565" indent="-228565" algn="l" defTabSz="914261" rtl="0" eaLnBrk="1" latinLnBrk="0" hangingPunct="1">
              <a:spcBef>
                <a:spcPts val="1999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31" indent="-228565" algn="l" defTabSz="914261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696" indent="-228565" algn="l" defTabSz="914261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261" indent="-228565" algn="l" defTabSz="914261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2826" indent="-228565" algn="l" defTabSz="914261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740" indent="-228565" algn="l" defTabSz="914261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131" indent="-228565" algn="l" defTabSz="914261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109" indent="-228565" algn="l" defTabSz="914261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087" indent="-228565" algn="l" defTabSz="914261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3600" u="sng" dirty="0" smtClean="0"/>
              <a:t>Warm Up</a:t>
            </a:r>
            <a:endParaRPr lang="en-US" sz="2800" dirty="0" smtClean="0"/>
          </a:p>
          <a:p>
            <a:pPr marL="0" indent="0" algn="ctr">
              <a:buFont typeface="Wingdings" pitchFamily="2" charset="2"/>
              <a:buNone/>
            </a:pPr>
            <a:r>
              <a:rPr lang="en-US" sz="2800" dirty="0" smtClean="0"/>
              <a:t>Balance and Classify: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ym typeface="Wingdings"/>
              </a:rPr>
              <a:t>N</a:t>
            </a:r>
            <a:r>
              <a:rPr lang="en-US" sz="2800" baseline="-25000" dirty="0" smtClean="0">
                <a:sym typeface="Wingdings"/>
              </a:rPr>
              <a:t>2</a:t>
            </a:r>
            <a:r>
              <a:rPr lang="en-US" sz="2800" dirty="0" smtClean="0">
                <a:sym typeface="Wingdings"/>
              </a:rPr>
              <a:t> + H</a:t>
            </a:r>
            <a:r>
              <a:rPr lang="en-US" sz="2800" baseline="-25000" dirty="0" smtClean="0">
                <a:sym typeface="Wingdings"/>
              </a:rPr>
              <a:t>2</a:t>
            </a:r>
            <a:r>
              <a:rPr lang="en-US" sz="2800" dirty="0" smtClean="0">
                <a:sym typeface="Wingdings"/>
              </a:rPr>
              <a:t>  NH</a:t>
            </a:r>
            <a:r>
              <a:rPr lang="en-US" sz="2800" baseline="-25000" dirty="0">
                <a:sym typeface="Wingdings"/>
              </a:rPr>
              <a:t>3</a:t>
            </a:r>
            <a:endParaRPr lang="en-US" sz="2800" dirty="0" smtClean="0">
              <a:sym typeface="Wingdings"/>
            </a:endParaRPr>
          </a:p>
          <a:p>
            <a:pPr marL="0" indent="0" algn="ctr">
              <a:buFont typeface="Wingdings" pitchFamily="2" charset="2"/>
              <a:buNone/>
            </a:pPr>
            <a:endParaRPr lang="en-US" sz="2800" dirty="0" smtClean="0">
              <a:sym typeface="Wingdings"/>
            </a:endParaRPr>
          </a:p>
          <a:p>
            <a:pPr marL="0" indent="0" algn="ctr">
              <a:buFont typeface="Wingdings" pitchFamily="2" charset="2"/>
              <a:buNone/>
            </a:pPr>
            <a:endParaRPr lang="en-US" sz="2800" dirty="0">
              <a:sym typeface="Wingdings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ym typeface="Wingdings"/>
              </a:rPr>
              <a:t>Fe</a:t>
            </a:r>
            <a:r>
              <a:rPr lang="en-US" sz="2800" baseline="-25000" dirty="0" smtClean="0">
                <a:sym typeface="Wingdings"/>
              </a:rPr>
              <a:t>2</a:t>
            </a:r>
            <a:r>
              <a:rPr lang="en-US" sz="2800" dirty="0" smtClean="0">
                <a:sym typeface="Wingdings"/>
              </a:rPr>
              <a:t>O</a:t>
            </a:r>
            <a:r>
              <a:rPr lang="en-US" sz="2800" baseline="-25000" dirty="0" smtClean="0">
                <a:sym typeface="Wingdings"/>
              </a:rPr>
              <a:t>3</a:t>
            </a:r>
            <a:r>
              <a:rPr lang="en-US" sz="2800" dirty="0" smtClean="0">
                <a:sym typeface="Wingdings"/>
              </a:rPr>
              <a:t> + H</a:t>
            </a:r>
            <a:r>
              <a:rPr lang="en-US" sz="2800" baseline="-25000" dirty="0" smtClean="0">
                <a:sym typeface="Wingdings"/>
              </a:rPr>
              <a:t>2</a:t>
            </a:r>
            <a:r>
              <a:rPr lang="en-US" sz="2800" dirty="0" smtClean="0">
                <a:sym typeface="Wingdings"/>
              </a:rPr>
              <a:t>  Fe + H</a:t>
            </a:r>
            <a:r>
              <a:rPr lang="en-US" sz="2800" baseline="-25000" dirty="0" smtClean="0">
                <a:sym typeface="Wingdings"/>
              </a:rPr>
              <a:t>2</a:t>
            </a:r>
            <a:r>
              <a:rPr lang="en-US" sz="2800" dirty="0" smtClean="0">
                <a:sym typeface="Wingdings"/>
              </a:rPr>
              <a:t>O</a:t>
            </a:r>
            <a:endParaRPr lang="en-US" sz="2800" dirty="0">
              <a:sym typeface="Wingdings"/>
            </a:endParaRPr>
          </a:p>
          <a:p>
            <a:pPr marL="0" indent="0" algn="ctr">
              <a:buFont typeface="Wingdings" pitchFamily="2" charset="2"/>
              <a:buNone/>
            </a:pPr>
            <a:endParaRPr lang="en-US" sz="2800" dirty="0" smtClean="0"/>
          </a:p>
          <a:p>
            <a:pPr marL="0" indent="0">
              <a:buFont typeface="Wingdings" pitchFamily="2" charset="2"/>
              <a:buNone/>
            </a:pPr>
            <a:endParaRPr lang="en-US" sz="1500" dirty="0" smtClean="0"/>
          </a:p>
          <a:p>
            <a:pPr marL="0" indent="0">
              <a:buFont typeface="Wingdings" pitchFamily="2" charset="2"/>
              <a:buNone/>
            </a:pPr>
            <a:endParaRPr lang="en-US" sz="1500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40028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311151"/>
            <a:ext cx="2683857" cy="603250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March 8, 2016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914401"/>
            <a:ext cx="3255264" cy="1320800"/>
          </a:xfrm>
        </p:spPr>
        <p:txBody>
          <a:bodyPr>
            <a:normAutofit/>
          </a:bodyPr>
          <a:lstStyle/>
          <a:p>
            <a:r>
              <a:rPr lang="en-US" sz="1800" u="sng" dirty="0"/>
              <a:t>Fun Fact of the Day:</a:t>
            </a:r>
          </a:p>
          <a:p>
            <a:r>
              <a:rPr lang="en-US" sz="1600" dirty="0" smtClean="0"/>
              <a:t>The </a:t>
            </a:r>
            <a:r>
              <a:rPr lang="en-US" sz="1600" dirty="0"/>
              <a:t>only letter that doesn’t appear on the Periodic Table of Elements is J.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81092" y="2074564"/>
            <a:ext cx="3348586" cy="2284441"/>
          </a:xfrm>
          <a:prstGeom prst="rect">
            <a:avLst/>
          </a:prstGeom>
        </p:spPr>
        <p:txBody>
          <a:bodyPr vert="horz" lIns="91426" tIns="45713" rIns="91426" bIns="45713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/>
              </a:buClr>
            </a:pPr>
            <a:r>
              <a:rPr lang="en-US" sz="2000" u="sng" dirty="0"/>
              <a:t>What are We </a:t>
            </a:r>
            <a:r>
              <a:rPr lang="en-US" sz="2000" u="sng" dirty="0" err="1"/>
              <a:t>Doin</a:t>
            </a:r>
            <a:r>
              <a:rPr lang="en-US" sz="2000" u="sng" dirty="0"/>
              <a:t>’ Today?</a:t>
            </a:r>
          </a:p>
          <a:p>
            <a:pPr marL="342848" indent="-342848">
              <a:buClr>
                <a:schemeClr val="accent5"/>
              </a:buClr>
              <a:buFont typeface="+mj-lt"/>
              <a:buAutoNum type="arabicPeriod"/>
            </a:pPr>
            <a:r>
              <a:rPr lang="en-US" sz="2000" dirty="0" smtClean="0"/>
              <a:t>Warm up</a:t>
            </a:r>
            <a:endParaRPr lang="en-US" sz="2000" dirty="0"/>
          </a:p>
          <a:p>
            <a:pPr marL="342848" indent="-342848">
              <a:buClr>
                <a:schemeClr val="accent5"/>
              </a:buClr>
              <a:buFont typeface="+mj-lt"/>
              <a:buAutoNum type="arabicPeriod"/>
            </a:pPr>
            <a:r>
              <a:rPr lang="en-US" sz="2000" dirty="0" smtClean="0"/>
              <a:t>Single Replacement and Double Replacement Labs</a:t>
            </a:r>
            <a:endParaRPr lang="en-US" sz="200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86019" y="4402801"/>
            <a:ext cx="3443659" cy="21648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26" tIns="45713" rIns="91426" bIns="45713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 dirty="0"/>
              <a:t>Announcements/Reminders:</a:t>
            </a:r>
          </a:p>
          <a:p>
            <a:pPr marL="285707" indent="-285707">
              <a:buFont typeface="Arial"/>
              <a:buChar char="•"/>
            </a:pPr>
            <a:r>
              <a:rPr lang="en-US" sz="1800" dirty="0" smtClean="0"/>
              <a:t>Test on Friday!</a:t>
            </a:r>
          </a:p>
          <a:p>
            <a:pPr marL="285707" indent="-285707">
              <a:buFont typeface="Arial"/>
              <a:buChar char="•"/>
            </a:pPr>
            <a:endParaRPr lang="en-US" sz="1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912729" y="311149"/>
            <a:ext cx="4998634" cy="6256511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>
            <a:lvl1pPr marL="228565" indent="-228565" algn="l" defTabSz="914261" rtl="0" eaLnBrk="1" latinLnBrk="0" hangingPunct="1">
              <a:spcBef>
                <a:spcPts val="1999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31" indent="-228565" algn="l" defTabSz="914261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696" indent="-228565" algn="l" defTabSz="914261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261" indent="-228565" algn="l" defTabSz="914261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2826" indent="-228565" algn="l" defTabSz="914261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740" indent="-228565" algn="l" defTabSz="914261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131" indent="-228565" algn="l" defTabSz="914261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109" indent="-228565" algn="l" defTabSz="914261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087" indent="-228565" algn="l" defTabSz="914261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3600" u="sng" dirty="0" smtClean="0"/>
              <a:t>Warm Up</a:t>
            </a:r>
            <a:endParaRPr lang="en-US" sz="2800" dirty="0" smtClean="0"/>
          </a:p>
          <a:p>
            <a:pPr marL="0" indent="0" algn="ctr">
              <a:buFont typeface="Wingdings" pitchFamily="2" charset="2"/>
              <a:buNone/>
            </a:pPr>
            <a:r>
              <a:rPr lang="en-US" sz="2800" dirty="0" smtClean="0"/>
              <a:t>Balance and Classify: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ym typeface="Wingdings"/>
              </a:rPr>
              <a:t>N</a:t>
            </a:r>
            <a:r>
              <a:rPr lang="en-US" sz="2800" baseline="-25000" dirty="0" smtClean="0">
                <a:sym typeface="Wingdings"/>
              </a:rPr>
              <a:t>2</a:t>
            </a:r>
            <a:r>
              <a:rPr lang="en-US" sz="2800" dirty="0" smtClean="0">
                <a:sym typeface="Wingdings"/>
              </a:rPr>
              <a:t> + </a:t>
            </a:r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3</a:t>
            </a:r>
            <a:r>
              <a:rPr lang="en-US" sz="2800" dirty="0" smtClean="0">
                <a:sym typeface="Wingdings"/>
              </a:rPr>
              <a:t> H</a:t>
            </a:r>
            <a:r>
              <a:rPr lang="en-US" sz="2800" baseline="-25000" dirty="0" smtClean="0">
                <a:sym typeface="Wingdings"/>
              </a:rPr>
              <a:t>2</a:t>
            </a:r>
            <a:r>
              <a:rPr lang="en-US" sz="2800" dirty="0" smtClean="0">
                <a:sym typeface="Wingdings"/>
              </a:rPr>
              <a:t>  </a:t>
            </a:r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2</a:t>
            </a:r>
            <a:r>
              <a:rPr lang="en-US" sz="2800" dirty="0" smtClean="0">
                <a:sym typeface="Wingdings"/>
              </a:rPr>
              <a:t> NH</a:t>
            </a:r>
            <a:r>
              <a:rPr lang="en-US" sz="2800" baseline="-25000" dirty="0" smtClean="0">
                <a:sym typeface="Wingdings"/>
              </a:rPr>
              <a:t>3</a:t>
            </a:r>
            <a:endParaRPr lang="en-US" sz="2800" dirty="0" smtClean="0">
              <a:sym typeface="Wingdings"/>
            </a:endParaRPr>
          </a:p>
          <a:p>
            <a:pPr marL="0" indent="0" algn="ctr">
              <a:buFont typeface="Wingdings" pitchFamily="2" charset="2"/>
              <a:buNone/>
            </a:pPr>
            <a:endParaRPr lang="en-US" sz="2800" dirty="0" smtClean="0">
              <a:sym typeface="Wingdings"/>
            </a:endParaRPr>
          </a:p>
          <a:p>
            <a:pPr marL="0" indent="0" algn="ctr">
              <a:buFont typeface="Wingdings" pitchFamily="2" charset="2"/>
              <a:buNone/>
            </a:pPr>
            <a:endParaRPr lang="en-US" sz="2800" dirty="0">
              <a:sym typeface="Wingdings"/>
            </a:endParaRPr>
          </a:p>
          <a:p>
            <a:pPr marL="0" indent="0" algn="ctr">
              <a:buNone/>
            </a:pPr>
            <a:r>
              <a:rPr lang="en-US" sz="2800" dirty="0" smtClean="0">
                <a:sym typeface="Wingdings"/>
              </a:rPr>
              <a:t>Fe</a:t>
            </a:r>
            <a:r>
              <a:rPr lang="en-US" sz="2800" baseline="-25000" dirty="0" smtClean="0">
                <a:sym typeface="Wingdings"/>
              </a:rPr>
              <a:t>2</a:t>
            </a:r>
            <a:r>
              <a:rPr lang="en-US" sz="2800" dirty="0" smtClean="0">
                <a:sym typeface="Wingdings"/>
              </a:rPr>
              <a:t>O</a:t>
            </a:r>
            <a:r>
              <a:rPr lang="en-US" sz="2800" baseline="-25000" dirty="0" smtClean="0">
                <a:sym typeface="Wingdings"/>
              </a:rPr>
              <a:t>3</a:t>
            </a:r>
            <a:r>
              <a:rPr lang="en-US" sz="2800" dirty="0" smtClean="0">
                <a:sym typeface="Wingdings"/>
              </a:rPr>
              <a:t> + </a:t>
            </a:r>
            <a:r>
              <a:rPr lang="en-US" sz="2800" dirty="0">
                <a:solidFill>
                  <a:srgbClr val="FF0000"/>
                </a:solidFill>
                <a:sym typeface="Wingdings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800" dirty="0" smtClean="0">
                <a:sym typeface="Wingdings"/>
              </a:rPr>
              <a:t>H</a:t>
            </a:r>
            <a:r>
              <a:rPr lang="en-US" sz="2800" baseline="-25000" dirty="0" smtClean="0">
                <a:sym typeface="Wingdings"/>
              </a:rPr>
              <a:t>2</a:t>
            </a:r>
            <a:r>
              <a:rPr lang="en-US" sz="2800" dirty="0" smtClean="0">
                <a:sym typeface="Wingdings"/>
              </a:rPr>
              <a:t>  </a:t>
            </a:r>
            <a:r>
              <a:rPr lang="en-US" sz="2800" dirty="0">
                <a:solidFill>
                  <a:srgbClr val="FF0000"/>
                </a:solidFill>
                <a:sym typeface="Wingdings"/>
              </a:rPr>
              <a:t>2</a:t>
            </a:r>
            <a:r>
              <a:rPr lang="en-US" sz="2800" dirty="0" smtClean="0">
                <a:sym typeface="Wingdings"/>
              </a:rPr>
              <a:t> Fe + </a:t>
            </a:r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3</a:t>
            </a:r>
            <a:r>
              <a:rPr lang="en-US" sz="2800" dirty="0" smtClean="0">
                <a:sym typeface="Wingdings"/>
              </a:rPr>
              <a:t> H</a:t>
            </a:r>
            <a:r>
              <a:rPr lang="en-US" sz="2800" baseline="-25000" dirty="0" smtClean="0">
                <a:sym typeface="Wingdings"/>
              </a:rPr>
              <a:t>2</a:t>
            </a:r>
            <a:r>
              <a:rPr lang="en-US" sz="2800" dirty="0" smtClean="0">
                <a:sym typeface="Wingdings"/>
              </a:rPr>
              <a:t>O</a:t>
            </a:r>
            <a:endParaRPr lang="en-US" sz="2800" dirty="0">
              <a:sym typeface="Wingdings"/>
            </a:endParaRPr>
          </a:p>
          <a:p>
            <a:pPr marL="0" indent="0" algn="ctr">
              <a:buFont typeface="Wingdings" pitchFamily="2" charset="2"/>
              <a:buNone/>
            </a:pPr>
            <a:endParaRPr lang="en-US" sz="2800" dirty="0" smtClean="0"/>
          </a:p>
          <a:p>
            <a:pPr marL="0" indent="0">
              <a:buFont typeface="Wingdings" pitchFamily="2" charset="2"/>
              <a:buNone/>
            </a:pPr>
            <a:endParaRPr lang="en-US" sz="1500" dirty="0" smtClean="0"/>
          </a:p>
          <a:p>
            <a:pPr marL="0" indent="0">
              <a:buFont typeface="Wingdings" pitchFamily="2" charset="2"/>
              <a:buNone/>
            </a:pPr>
            <a:endParaRPr lang="en-US" sz="1500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58002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information to present for the lab?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17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311151"/>
            <a:ext cx="2683857" cy="603250"/>
          </a:xfrm>
        </p:spPr>
        <p:txBody>
          <a:bodyPr anchor="ctr"/>
          <a:lstStyle/>
          <a:p>
            <a:r>
              <a:rPr lang="en-US" dirty="0" smtClean="0"/>
              <a:t>March 9,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9678" y="311149"/>
            <a:ext cx="5414321" cy="63594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u="sng" dirty="0"/>
              <a:t>Warm </a:t>
            </a:r>
            <a:r>
              <a:rPr lang="en-US" sz="3600" u="sng" dirty="0" smtClean="0"/>
              <a:t>Up</a:t>
            </a:r>
          </a:p>
          <a:p>
            <a:pPr marL="0" indent="0" algn="ctr">
              <a:buNone/>
            </a:pPr>
            <a:r>
              <a:rPr lang="en-US" sz="2800" dirty="0" smtClean="0"/>
              <a:t>Fill out “Project Plan” cards.</a:t>
            </a:r>
            <a:endParaRPr lang="en-US" sz="24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914401"/>
            <a:ext cx="3255264" cy="1320800"/>
          </a:xfrm>
        </p:spPr>
        <p:txBody>
          <a:bodyPr>
            <a:normAutofit/>
          </a:bodyPr>
          <a:lstStyle/>
          <a:p>
            <a:r>
              <a:rPr lang="en-US" sz="1800" u="sng" dirty="0"/>
              <a:t>Fun Fact of the Day:</a:t>
            </a:r>
          </a:p>
          <a:p>
            <a:r>
              <a:rPr lang="en-US" sz="1600" dirty="0"/>
              <a:t>The human body contains enough carbon to produce graphite for about 9,000 pencils.</a:t>
            </a:r>
            <a:endParaRPr lang="en-US" sz="15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81092" y="2074564"/>
            <a:ext cx="3348586" cy="2284441"/>
          </a:xfrm>
          <a:prstGeom prst="rect">
            <a:avLst/>
          </a:prstGeom>
        </p:spPr>
        <p:txBody>
          <a:bodyPr vert="horz" lIns="91426" tIns="45713" rIns="91426" bIns="45713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/>
              </a:buClr>
            </a:pPr>
            <a:r>
              <a:rPr lang="en-US" sz="2000" u="sng" dirty="0"/>
              <a:t>What are We </a:t>
            </a:r>
            <a:r>
              <a:rPr lang="en-US" sz="2000" u="sng" dirty="0" err="1"/>
              <a:t>Doin</a:t>
            </a:r>
            <a:r>
              <a:rPr lang="en-US" sz="2000" u="sng" dirty="0"/>
              <a:t>’ Today?</a:t>
            </a:r>
          </a:p>
          <a:p>
            <a:pPr marL="342848" indent="-342848">
              <a:buClr>
                <a:schemeClr val="accent5"/>
              </a:buClr>
              <a:buFont typeface="+mj-lt"/>
              <a:buAutoNum type="arabicPeriod"/>
            </a:pPr>
            <a:r>
              <a:rPr lang="en-US" sz="2000" dirty="0" smtClean="0"/>
              <a:t>Warm up</a:t>
            </a:r>
          </a:p>
          <a:p>
            <a:pPr marL="342848" indent="-342848">
              <a:buClr>
                <a:schemeClr val="accent5"/>
              </a:buClr>
              <a:buFont typeface="+mj-lt"/>
              <a:buAutoNum type="arabicPeriod"/>
            </a:pPr>
            <a:r>
              <a:rPr lang="en-US" sz="2000" dirty="0" smtClean="0"/>
              <a:t>Review</a:t>
            </a:r>
          </a:p>
          <a:p>
            <a:pPr marL="342848" indent="-342848">
              <a:buClr>
                <a:schemeClr val="accent5"/>
              </a:buClr>
              <a:buFont typeface="+mj-lt"/>
              <a:buAutoNum type="arabicPeriod"/>
            </a:pPr>
            <a:r>
              <a:rPr lang="en-US" sz="2000" dirty="0" smtClean="0"/>
              <a:t>Project Workday</a:t>
            </a:r>
            <a:endParaRPr lang="en-US" sz="2000" dirty="0"/>
          </a:p>
          <a:p>
            <a:pPr marL="342848" indent="-342848">
              <a:buClr>
                <a:schemeClr val="accent5"/>
              </a:buClr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86019" y="4402801"/>
            <a:ext cx="3443659" cy="21648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26" tIns="45713" rIns="91426" bIns="45713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 dirty="0"/>
              <a:t>Announcements/Reminders:</a:t>
            </a:r>
          </a:p>
          <a:p>
            <a:pPr marL="285707" indent="-285707">
              <a:buFont typeface="Arial"/>
              <a:buChar char="•"/>
            </a:pPr>
            <a:r>
              <a:rPr lang="en-US" sz="1800" dirty="0" smtClean="0"/>
              <a:t>Test on Friday!</a:t>
            </a:r>
          </a:p>
          <a:p>
            <a:pPr marL="285707" indent="-285707">
              <a:buFont typeface="Arial"/>
              <a:buChar char="•"/>
            </a:pPr>
            <a:r>
              <a:rPr lang="en-US" sz="1800" dirty="0" smtClean="0"/>
              <a:t>Almost There Tomorrow!</a:t>
            </a:r>
          </a:p>
          <a:p>
            <a:pPr marL="285707" indent="-285707">
              <a:buFont typeface="Arial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0983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Chemical Equations</a:t>
            </a:r>
            <a:endParaRPr lang="en-US" b="1" dirty="0">
              <a:solidFill>
                <a:srgbClr val="B50B1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2189742"/>
            <a:ext cx="7556312" cy="39364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accent6"/>
                </a:solidFill>
              </a:rPr>
              <a:t>Reactants: 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substances that </a:t>
            </a:r>
            <a:r>
              <a:rPr lang="en-US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react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a chemical reaction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the </a:t>
            </a:r>
            <a:r>
              <a:rPr lang="en-US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left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side of the equation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2"/>
                </a:solidFill>
              </a:rPr>
              <a:t>Products: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substances </a:t>
            </a:r>
            <a:r>
              <a:rPr lang="en-US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produced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by a chemical reaction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the </a:t>
            </a:r>
            <a:r>
              <a:rPr lang="en-US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right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side of the equation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8475" y="1194548"/>
            <a:ext cx="7556312" cy="1116106"/>
          </a:xfrm>
          <a:prstGeom prst="rect">
            <a:avLst/>
          </a:prstGeom>
        </p:spPr>
        <p:txBody>
          <a:bodyPr vert="horz" lIns="91426" tIns="45713" rIns="91426" bIns="45713" rtlCol="0" anchor="t" anchorCtr="0">
            <a:noAutofit/>
          </a:bodyPr>
          <a:lstStyle>
            <a:lvl1pPr algn="l" defTabSz="914261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2C9C89"/>
                </a:solidFill>
                <a:latin typeface="Arial"/>
                <a:cs typeface="Arial"/>
              </a:rPr>
              <a:t>C</a:t>
            </a:r>
            <a:r>
              <a:rPr lang="en-US" baseline="-25000" dirty="0">
                <a:solidFill>
                  <a:srgbClr val="2C9C89"/>
                </a:solidFill>
                <a:latin typeface="Arial"/>
                <a:cs typeface="Arial"/>
              </a:rPr>
              <a:t>7</a:t>
            </a:r>
            <a:r>
              <a:rPr lang="en-US" dirty="0">
                <a:solidFill>
                  <a:srgbClr val="2C9C89"/>
                </a:solidFill>
                <a:latin typeface="Arial"/>
                <a:cs typeface="Arial"/>
              </a:rPr>
              <a:t>H</a:t>
            </a:r>
            <a:r>
              <a:rPr lang="en-US" baseline="-25000" dirty="0">
                <a:solidFill>
                  <a:srgbClr val="2C9C89"/>
                </a:solidFill>
                <a:latin typeface="Arial"/>
                <a:cs typeface="Arial"/>
              </a:rPr>
              <a:t>6</a:t>
            </a:r>
            <a:r>
              <a:rPr lang="en-US" dirty="0">
                <a:solidFill>
                  <a:srgbClr val="2C9C89"/>
                </a:solidFill>
                <a:latin typeface="Arial"/>
                <a:cs typeface="Arial"/>
              </a:rPr>
              <a:t>O</a:t>
            </a:r>
            <a:r>
              <a:rPr lang="en-US" baseline="-25000" dirty="0">
                <a:solidFill>
                  <a:srgbClr val="2C9C89"/>
                </a:solidFill>
                <a:latin typeface="Arial"/>
                <a:cs typeface="Arial"/>
              </a:rPr>
              <a:t>3</a:t>
            </a:r>
            <a:r>
              <a:rPr lang="en-US" dirty="0">
                <a:solidFill>
                  <a:srgbClr val="2C9C89"/>
                </a:solidFill>
                <a:latin typeface="Arial"/>
                <a:cs typeface="Arial"/>
              </a:rPr>
              <a:t> + 7 O</a:t>
            </a:r>
            <a:r>
              <a:rPr lang="en-US" baseline="-25000" dirty="0">
                <a:solidFill>
                  <a:srgbClr val="2C9C89"/>
                </a:solidFill>
                <a:latin typeface="Arial"/>
                <a:cs typeface="Arial"/>
              </a:rPr>
              <a:t>2</a:t>
            </a:r>
            <a:r>
              <a:rPr lang="en-US" dirty="0">
                <a:solidFill>
                  <a:srgbClr val="2C9C89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  <a:sym typeface="Wingdings"/>
              </a:rPr>
              <a:t>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  <a:sym typeface="Wingdings"/>
              </a:rPr>
              <a:t> 7 CO</a:t>
            </a:r>
            <a:r>
              <a:rPr lang="en-US" baseline="-25000" dirty="0">
                <a:solidFill>
                  <a:schemeClr val="accent2"/>
                </a:solidFill>
                <a:latin typeface="Arial"/>
                <a:cs typeface="Arial"/>
                <a:sym typeface="Wingdings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  <a:sym typeface="Wingdings"/>
              </a:rPr>
              <a:t> + 3 H</a:t>
            </a:r>
            <a:r>
              <a:rPr lang="en-US" baseline="-25000" dirty="0">
                <a:solidFill>
                  <a:schemeClr val="accent2"/>
                </a:solidFill>
                <a:latin typeface="Arial"/>
                <a:cs typeface="Arial"/>
                <a:sym typeface="Wingdings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  <a:sym typeface="Wingdings"/>
              </a:rPr>
              <a:t>O</a:t>
            </a:r>
            <a:endParaRPr lang="en-US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17470" y="3195082"/>
            <a:ext cx="2152151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Label the reactants on your example equation.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17470" y="4976242"/>
            <a:ext cx="2152151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Label the products on your example equation.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29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311151"/>
            <a:ext cx="2683857" cy="603250"/>
          </a:xfrm>
        </p:spPr>
        <p:txBody>
          <a:bodyPr anchor="ctr"/>
          <a:lstStyle/>
          <a:p>
            <a:r>
              <a:rPr lang="en-US" dirty="0" smtClean="0"/>
              <a:t>March 10,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9678" y="311149"/>
            <a:ext cx="5414321" cy="63594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u="sng" dirty="0"/>
              <a:t>Warm </a:t>
            </a:r>
            <a:r>
              <a:rPr lang="en-US" sz="3600" u="sng" dirty="0" smtClean="0"/>
              <a:t>Up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914401"/>
            <a:ext cx="3255264" cy="1320800"/>
          </a:xfrm>
        </p:spPr>
        <p:txBody>
          <a:bodyPr>
            <a:normAutofit/>
          </a:bodyPr>
          <a:lstStyle/>
          <a:p>
            <a:r>
              <a:rPr lang="en-US" sz="1800" u="sng" dirty="0"/>
              <a:t>Fun Fact of the Day:</a:t>
            </a:r>
          </a:p>
          <a:p>
            <a:r>
              <a:rPr lang="en-US" sz="1600" dirty="0"/>
              <a:t>Bee stings are acidic while wasp stings are alkaline.</a:t>
            </a:r>
            <a:endParaRPr lang="en-US" sz="15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81092" y="2262356"/>
            <a:ext cx="3348586" cy="2284441"/>
          </a:xfrm>
          <a:prstGeom prst="rect">
            <a:avLst/>
          </a:prstGeom>
        </p:spPr>
        <p:txBody>
          <a:bodyPr vert="horz" lIns="91426" tIns="45713" rIns="91426" bIns="45713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/>
              </a:buClr>
            </a:pPr>
            <a:r>
              <a:rPr lang="en-US" sz="2000" u="sng" dirty="0"/>
              <a:t>What are We </a:t>
            </a:r>
            <a:r>
              <a:rPr lang="en-US" sz="2000" u="sng" dirty="0" err="1"/>
              <a:t>Doin</a:t>
            </a:r>
            <a:r>
              <a:rPr lang="en-US" sz="2000" u="sng" dirty="0"/>
              <a:t>’ Today?</a:t>
            </a:r>
          </a:p>
          <a:p>
            <a:pPr marL="342848" indent="-342848">
              <a:buClr>
                <a:schemeClr val="accent5"/>
              </a:buClr>
              <a:buFont typeface="+mj-lt"/>
              <a:buAutoNum type="arabicPeriod"/>
            </a:pPr>
            <a:r>
              <a:rPr lang="en-US" sz="2000" dirty="0" smtClean="0"/>
              <a:t>Warm up</a:t>
            </a:r>
            <a:endParaRPr lang="en-US" sz="2000" dirty="0"/>
          </a:p>
          <a:p>
            <a:pPr marL="342848" indent="-342848">
              <a:buClr>
                <a:schemeClr val="accent5"/>
              </a:buClr>
              <a:buFont typeface="+mj-lt"/>
              <a:buAutoNum type="arabicPeriod"/>
            </a:pPr>
            <a:r>
              <a:rPr lang="en-US" sz="2000" dirty="0" smtClean="0"/>
              <a:t>Questions?</a:t>
            </a:r>
          </a:p>
          <a:p>
            <a:pPr marL="342848" indent="-342848">
              <a:buClr>
                <a:schemeClr val="accent5"/>
              </a:buClr>
              <a:buFont typeface="+mj-lt"/>
              <a:buAutoNum type="arabicPeriod"/>
            </a:pPr>
            <a:r>
              <a:rPr lang="en-US" sz="2000" dirty="0" smtClean="0"/>
              <a:t>Almost There</a:t>
            </a:r>
            <a:endParaRPr lang="en-US" sz="2000" dirty="0"/>
          </a:p>
          <a:p>
            <a:pPr marL="342848" indent="-342848">
              <a:buClr>
                <a:schemeClr val="accent5"/>
              </a:buClr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86019" y="4402801"/>
            <a:ext cx="3443659" cy="21648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26" tIns="45713" rIns="91426" bIns="45713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 dirty="0"/>
              <a:t>Announcements/Reminders:</a:t>
            </a:r>
          </a:p>
          <a:p>
            <a:pPr marL="285707" indent="-285707">
              <a:buFont typeface="Arial"/>
              <a:buChar char="•"/>
            </a:pPr>
            <a:r>
              <a:rPr lang="en-US" sz="1800" dirty="0" smtClean="0"/>
              <a:t>Test tomorrow!</a:t>
            </a:r>
          </a:p>
          <a:p>
            <a:pPr marL="285707" indent="-285707">
              <a:buFont typeface="Arial"/>
              <a:buChar char="•"/>
            </a:pPr>
            <a:r>
              <a:rPr lang="en-US" sz="1800" dirty="0" smtClean="0"/>
              <a:t>All classwork due tomorrow.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445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What’s Due??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34131" y="3557475"/>
            <a:ext cx="1275555" cy="998583"/>
          </a:xfrm>
          <a:prstGeom prst="rect">
            <a:avLst/>
          </a:prstGeom>
        </p:spPr>
        <p:txBody>
          <a:bodyPr vert="horz" lIns="91426" tIns="45713" rIns="91426" bIns="45713" rtlCol="0">
            <a:no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900" b="1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007843" y="1328788"/>
            <a:ext cx="4853446" cy="5815014"/>
          </a:xfrm>
        </p:spPr>
        <p:txBody>
          <a:bodyPr>
            <a:normAutofit/>
          </a:bodyPr>
          <a:lstStyle/>
          <a:p>
            <a:pPr marL="342848" indent="-342848" algn="ctr">
              <a:buFont typeface="+mj-lt"/>
              <a:buAutoNum type="arabicPeriod"/>
            </a:pPr>
            <a:r>
              <a:rPr lang="en-US" sz="2800" b="1" dirty="0" err="1" smtClean="0">
                <a:sym typeface="Wingdings"/>
              </a:rPr>
              <a:t>fds</a:t>
            </a:r>
            <a:endParaRPr lang="en-US" sz="3600" b="1" dirty="0">
              <a:sym typeface="Wingdings"/>
            </a:endParaRP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500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09592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311151"/>
            <a:ext cx="2683857" cy="603250"/>
          </a:xfrm>
        </p:spPr>
        <p:txBody>
          <a:bodyPr anchor="ctr"/>
          <a:lstStyle/>
          <a:p>
            <a:r>
              <a:rPr lang="en-US" dirty="0" smtClean="0"/>
              <a:t>March 11,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2729" y="311150"/>
            <a:ext cx="4853446" cy="58150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ym typeface="Wingdings"/>
              </a:rPr>
              <a:t>TURN IN: </a:t>
            </a:r>
          </a:p>
          <a:p>
            <a:pPr marL="0" indent="0" algn="ctr">
              <a:buNone/>
            </a:pPr>
            <a:r>
              <a:rPr lang="en-US" sz="2800" b="1" dirty="0">
                <a:sym typeface="Wingdings"/>
              </a:rPr>
              <a:t>In this order…</a:t>
            </a:r>
          </a:p>
          <a:p>
            <a:pPr marL="342848" indent="-342848" algn="ctr">
              <a:buFont typeface="+mj-lt"/>
              <a:buAutoNum type="arabicPeriod"/>
            </a:pPr>
            <a:r>
              <a:rPr lang="en-US" sz="2800" b="1" dirty="0" smtClean="0">
                <a:sym typeface="Wingdings"/>
              </a:rPr>
              <a:t>…</a:t>
            </a:r>
            <a:endParaRPr lang="en-US" sz="15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914400"/>
            <a:ext cx="3255264" cy="2621153"/>
          </a:xfrm>
        </p:spPr>
        <p:txBody>
          <a:bodyPr>
            <a:normAutofit/>
          </a:bodyPr>
          <a:lstStyle/>
          <a:p>
            <a:r>
              <a:rPr lang="en-US" sz="1800" u="sng" dirty="0"/>
              <a:t>Fun Fact of the Day:</a:t>
            </a:r>
          </a:p>
          <a:p>
            <a:r>
              <a:rPr lang="en-US" sz="1600" dirty="0"/>
              <a:t>Mosquitoes like the scent of estrogen, thus women get bitten more often than men do.</a:t>
            </a:r>
            <a:endParaRPr lang="en-US" sz="15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81092" y="2726229"/>
            <a:ext cx="3255264" cy="1676573"/>
          </a:xfrm>
          <a:prstGeom prst="rect">
            <a:avLst/>
          </a:prstGeom>
        </p:spPr>
        <p:txBody>
          <a:bodyPr vert="horz" lIns="91426" tIns="45713" rIns="91426" bIns="45713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/>
              </a:buClr>
            </a:pPr>
            <a:r>
              <a:rPr lang="en-US" sz="2000" u="sng" dirty="0"/>
              <a:t>What are We </a:t>
            </a:r>
            <a:r>
              <a:rPr lang="en-US" sz="2000" u="sng" dirty="0" err="1"/>
              <a:t>Doin</a:t>
            </a:r>
            <a:r>
              <a:rPr lang="en-US" sz="2000" u="sng" dirty="0"/>
              <a:t>’ Today?</a:t>
            </a:r>
          </a:p>
          <a:p>
            <a:pPr marL="342848" indent="-342848">
              <a:buClr>
                <a:schemeClr val="accent5"/>
              </a:buClr>
              <a:buFont typeface="+mj-lt"/>
              <a:buAutoNum type="arabicPeriod"/>
            </a:pPr>
            <a:r>
              <a:rPr lang="en-US" sz="2000" dirty="0"/>
              <a:t>Test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86019" y="4402801"/>
            <a:ext cx="3443659" cy="21648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26" tIns="45713" rIns="91426" bIns="45713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 dirty="0"/>
              <a:t>Announcements/Reminders:</a:t>
            </a:r>
          </a:p>
          <a:p>
            <a:pPr marL="285707" indent="-285707">
              <a:buFont typeface="Arial"/>
              <a:buChar char="•"/>
            </a:pPr>
            <a:r>
              <a:rPr lang="en-US" sz="1800" dirty="0" smtClean="0"/>
              <a:t>Project Due Monday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8772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5328828" y="2071653"/>
            <a:ext cx="27259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Products reform original reactants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Condition Symbols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2278903"/>
              </p:ext>
            </p:extLst>
          </p:nvPr>
        </p:nvGraphicFramePr>
        <p:xfrm>
          <a:off x="498475" y="1455738"/>
          <a:ext cx="7449498" cy="493831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23892"/>
                <a:gridCol w="5725606"/>
              </a:tblGrid>
              <a:tr h="6172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“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Yields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” or “Produces”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72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Reversible reaction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72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Heat is required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728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"/>
                          <a:cs typeface="Times"/>
                        </a:rPr>
                        <a:t>Chemical</a:t>
                      </a:r>
                      <a:endParaRPr lang="en-US" sz="1200" dirty="0">
                        <a:latin typeface="Times"/>
                        <a:cs typeface="Time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Catalyst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needed;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72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(s)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Solid state;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Precipitate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72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(l)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Liquid state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72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(g)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Gaseous state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72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aq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)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Aqueous solution;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886759" y="1751794"/>
            <a:ext cx="87581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86759" y="2342143"/>
            <a:ext cx="87581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884745" y="2484474"/>
            <a:ext cx="87782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84745" y="3119502"/>
            <a:ext cx="87581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Isosceles Triangle 10"/>
          <p:cNvSpPr/>
          <p:nvPr/>
        </p:nvSpPr>
        <p:spPr>
          <a:xfrm>
            <a:off x="1204245" y="2813819"/>
            <a:ext cx="262743" cy="218974"/>
          </a:xfrm>
          <a:prstGeom prst="triangle">
            <a:avLst/>
          </a:prstGeom>
          <a:solidFill>
            <a:srgbClr val="FFFFFF"/>
          </a:solidFill>
          <a:ln w="38100" cmpd="sng">
            <a:solidFill>
              <a:schemeClr val="tx1"/>
            </a:solidFill>
          </a:ln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86759" y="3764594"/>
            <a:ext cx="87581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38848" y="3339356"/>
            <a:ext cx="295585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Speeds up a reaction without permanently changing itself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178224" y="5809274"/>
            <a:ext cx="22004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Compound dissolved in water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251795" y="5809274"/>
            <a:ext cx="7926077" cy="7380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51795" y="5178742"/>
            <a:ext cx="7926077" cy="13685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51795" y="4554665"/>
            <a:ext cx="7926077" cy="19926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51795" y="3924132"/>
            <a:ext cx="7926077" cy="26231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51795" y="3339356"/>
            <a:ext cx="7926077" cy="32079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51795" y="2682435"/>
            <a:ext cx="7926077" cy="38648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51795" y="2080256"/>
            <a:ext cx="7926077" cy="44670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1795" y="1357640"/>
            <a:ext cx="7926077" cy="51896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0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Review: </a:t>
            </a:r>
            <a:br>
              <a:rPr lang="en-US" dirty="0" smtClean="0"/>
            </a:br>
            <a:r>
              <a:rPr lang="en-US" dirty="0" smtClean="0"/>
              <a:t>Evidence of Chemical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7556312" cy="4555182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Precipitate</a:t>
            </a:r>
            <a:r>
              <a:rPr lang="en-US" sz="3200" u="sng" dirty="0" smtClean="0"/>
              <a:t>: </a:t>
            </a:r>
          </a:p>
          <a:p>
            <a:pPr lvl="1"/>
            <a:r>
              <a:rPr lang="en-US" sz="3000" dirty="0" smtClean="0"/>
              <a:t>A solid that is produced as a result of a chemical reaction</a:t>
            </a:r>
          </a:p>
          <a:p>
            <a:r>
              <a:rPr lang="en-US" sz="3200" dirty="0" smtClean="0"/>
              <a:t>Color Change</a:t>
            </a:r>
          </a:p>
          <a:p>
            <a:r>
              <a:rPr lang="en-US" sz="3200" dirty="0" smtClean="0"/>
              <a:t>Bubbles</a:t>
            </a:r>
          </a:p>
          <a:p>
            <a:r>
              <a:rPr lang="en-US" sz="3200" dirty="0" smtClean="0"/>
              <a:t>Heat Change</a:t>
            </a:r>
          </a:p>
          <a:p>
            <a:r>
              <a:rPr lang="en-US" sz="3200" dirty="0" smtClean="0"/>
              <a:t>Odor Change</a:t>
            </a:r>
          </a:p>
        </p:txBody>
      </p:sp>
    </p:spTree>
    <p:extLst>
      <p:ext uri="{BB962C8B-B14F-4D97-AF65-F5344CB8AC3E}">
        <p14:creationId xmlns:p14="http://schemas.microsoft.com/office/powerpoint/2010/main" val="177013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for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379538"/>
            <a:ext cx="7556312" cy="4746625"/>
          </a:xfrm>
        </p:spPr>
        <p:txBody>
          <a:bodyPr/>
          <a:lstStyle/>
          <a:p>
            <a:pPr marL="0" lvl="1" indent="0">
              <a:spcBef>
                <a:spcPts val="1999"/>
              </a:spcBef>
              <a:buClr>
                <a:schemeClr val="accent1"/>
              </a:buClr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://www.youtube.com/watch?v=</a:t>
            </a:r>
            <a:r>
              <a:rPr lang="en-US" dirty="0" smtClean="0">
                <a:hlinkClick r:id="rId2"/>
              </a:rPr>
              <a:t>66kuhJkQCVM</a:t>
            </a:r>
            <a:r>
              <a:rPr lang="en-US" dirty="0" smtClean="0"/>
              <a:t> </a:t>
            </a:r>
          </a:p>
          <a:p>
            <a:pPr marL="0" lvl="1" indent="0">
              <a:spcBef>
                <a:spcPts val="1999"/>
              </a:spcBef>
              <a:buClr>
                <a:schemeClr val="accent1"/>
              </a:buClr>
              <a:buNone/>
            </a:pPr>
            <a:endParaRPr lang="en-US" dirty="0" smtClean="0"/>
          </a:p>
          <a:p>
            <a:pPr marL="0" lvl="1" indent="0">
              <a:spcBef>
                <a:spcPts val="1999"/>
              </a:spcBef>
              <a:buClr>
                <a:schemeClr val="accent1"/>
              </a:buClr>
              <a:buNone/>
            </a:pPr>
            <a:r>
              <a:rPr lang="en-US" dirty="0" smtClean="0"/>
              <a:t>With a partner:</a:t>
            </a:r>
            <a:endParaRPr lang="en-US" dirty="0"/>
          </a:p>
          <a:p>
            <a:pPr marL="285750" lvl="1" indent="-285750">
              <a:spcBef>
                <a:spcPts val="1999"/>
              </a:spcBef>
              <a:buClr>
                <a:schemeClr val="accent1"/>
              </a:buClr>
            </a:pPr>
            <a:r>
              <a:rPr lang="en-US" sz="2400" dirty="0" smtClean="0"/>
              <a:t>Identify the symbol is used to show energy is needed for a reaction.</a:t>
            </a:r>
          </a:p>
          <a:p>
            <a:pPr marL="285750" lvl="1" indent="-285750">
              <a:spcBef>
                <a:spcPts val="1999"/>
              </a:spcBef>
              <a:buClr>
                <a:schemeClr val="accent1"/>
              </a:buClr>
            </a:pPr>
            <a:r>
              <a:rPr lang="en-US" sz="2400" dirty="0" smtClean="0"/>
              <a:t>Compare and contrast the two experiments using iron.</a:t>
            </a:r>
          </a:p>
          <a:p>
            <a:pPr marL="285750" lvl="1" indent="-285750">
              <a:spcBef>
                <a:spcPts val="1999"/>
              </a:spcBef>
              <a:buClr>
                <a:schemeClr val="accent1"/>
              </a:buClr>
            </a:pPr>
            <a:r>
              <a:rPr lang="en-US" sz="2400" dirty="0" smtClean="0"/>
              <a:t>Predict why energy is released in the reaction of hydrogen gas and oxygen gas.</a:t>
            </a:r>
          </a:p>
          <a:p>
            <a:pPr marL="285750" lvl="1" indent="-285750">
              <a:spcBef>
                <a:spcPts val="1999"/>
              </a:spcBef>
              <a:buClr>
                <a:schemeClr val="accent1"/>
              </a:buClr>
            </a:pPr>
            <a:endParaRPr lang="en-US" sz="2400" dirty="0" smtClean="0"/>
          </a:p>
          <a:p>
            <a:pPr marL="285750" lvl="1" indent="-285750">
              <a:spcBef>
                <a:spcPts val="1999"/>
              </a:spcBef>
              <a:buClr>
                <a:schemeClr val="accent1"/>
              </a:buClr>
            </a:pP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217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Conservation of Mass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33" b="5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22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3490</TotalTime>
  <Words>1858</Words>
  <Application>Microsoft Office PowerPoint</Application>
  <PresentationFormat>On-screen Show (4:3)</PresentationFormat>
  <Paragraphs>350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Calibri</vt:lpstr>
      <vt:lpstr>Rockwell</vt:lpstr>
      <vt:lpstr>Times</vt:lpstr>
      <vt:lpstr>Times New Roman</vt:lpstr>
      <vt:lpstr>Wingdings</vt:lpstr>
      <vt:lpstr>Advantage</vt:lpstr>
      <vt:lpstr>PowerPoint Presentation</vt:lpstr>
      <vt:lpstr>March 3, 2016</vt:lpstr>
      <vt:lpstr>Intro Video</vt:lpstr>
      <vt:lpstr>Review: Chemical Formulas</vt:lpstr>
      <vt:lpstr>Chemical Equations</vt:lpstr>
      <vt:lpstr>Reaction Condition Symbols</vt:lpstr>
      <vt:lpstr>Review:  Evidence of Chemical Change</vt:lpstr>
      <vt:lpstr>Energy for Reactions</vt:lpstr>
      <vt:lpstr>Law of Conservation of Mass</vt:lpstr>
      <vt:lpstr>Law of Conservation of Mass</vt:lpstr>
      <vt:lpstr>History!!</vt:lpstr>
      <vt:lpstr>Demo: Law of Conservation of Mass</vt:lpstr>
      <vt:lpstr>Star Stuff Law of Conservation of Mass</vt:lpstr>
      <vt:lpstr>Balancing Chemical Equations</vt:lpstr>
      <vt:lpstr>Balancing Chemical Equations</vt:lpstr>
      <vt:lpstr>PowerPoint Presentation</vt:lpstr>
      <vt:lpstr>Balancing Chemical Equations</vt:lpstr>
      <vt:lpstr>Balancing Chemical Equations</vt:lpstr>
      <vt:lpstr>Balancing Chemical Equations</vt:lpstr>
      <vt:lpstr>What if it’s harder?</vt:lpstr>
      <vt:lpstr>What if it’s harder?</vt:lpstr>
      <vt:lpstr>PowerPoint Presentation</vt:lpstr>
      <vt:lpstr>Practice:</vt:lpstr>
      <vt:lpstr>Practice:</vt:lpstr>
      <vt:lpstr>Practice:</vt:lpstr>
      <vt:lpstr>Practice:</vt:lpstr>
      <vt:lpstr>PowerPoint Presentation</vt:lpstr>
      <vt:lpstr>March 4, 2016</vt:lpstr>
      <vt:lpstr>Computer Lab</vt:lpstr>
      <vt:lpstr>March 7, 2016</vt:lpstr>
      <vt:lpstr>Classifying Chemical Reactions</vt:lpstr>
      <vt:lpstr>Synthesis</vt:lpstr>
      <vt:lpstr>Synthesis</vt:lpstr>
      <vt:lpstr>Synthesis</vt:lpstr>
      <vt:lpstr>Decomposition</vt:lpstr>
      <vt:lpstr>Decomposition</vt:lpstr>
      <vt:lpstr>Decomposition</vt:lpstr>
      <vt:lpstr>Mercury (II) thiocyanate decomposition</vt:lpstr>
      <vt:lpstr>Single Replacement</vt:lpstr>
      <vt:lpstr>Single Replacement</vt:lpstr>
      <vt:lpstr>Double Replacement</vt:lpstr>
      <vt:lpstr>Double Replacement</vt:lpstr>
      <vt:lpstr>Combustion</vt:lpstr>
      <vt:lpstr>Combustion</vt:lpstr>
      <vt:lpstr>Project</vt:lpstr>
      <vt:lpstr>March 8, 2016</vt:lpstr>
      <vt:lpstr>March 8, 2016</vt:lpstr>
      <vt:lpstr>Lab</vt:lpstr>
      <vt:lpstr>March 9, 2016</vt:lpstr>
      <vt:lpstr>March 10, 2016</vt:lpstr>
      <vt:lpstr>What’s Due??</vt:lpstr>
      <vt:lpstr>March 11, 2016</vt:lpstr>
    </vt:vector>
  </TitlesOfParts>
  <Company>Mercer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 28, 2016</dc:title>
  <dc:creator>Ali Lambright</dc:creator>
  <cp:lastModifiedBy>Molly Jones</cp:lastModifiedBy>
  <cp:revision>142</cp:revision>
  <dcterms:created xsi:type="dcterms:W3CDTF">2016-01-28T02:51:02Z</dcterms:created>
  <dcterms:modified xsi:type="dcterms:W3CDTF">2016-03-02T19:44:13Z</dcterms:modified>
</cp:coreProperties>
</file>