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60" r:id="rId6"/>
    <p:sldId id="261" r:id="rId7"/>
    <p:sldId id="262" r:id="rId8"/>
    <p:sldId id="289" r:id="rId9"/>
    <p:sldId id="266" r:id="rId10"/>
    <p:sldId id="267" r:id="rId11"/>
    <p:sldId id="268" r:id="rId12"/>
    <p:sldId id="269" r:id="rId13"/>
    <p:sldId id="270" r:id="rId14"/>
    <p:sldId id="272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0" r:id="rId23"/>
    <p:sldId id="288" r:id="rId24"/>
    <p:sldId id="263" r:id="rId25"/>
    <p:sldId id="26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C6C72-DD72-4D4F-869E-3F892079F85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BACBAAC-5823-4C72-85E9-260C112C9276}">
      <dgm:prSet/>
      <dgm:spPr/>
      <dgm:t>
        <a:bodyPr/>
        <a:lstStyle/>
        <a:p>
          <a:r>
            <a:rPr lang="en-US"/>
            <a:t>You will receive your e-ticket </a:t>
          </a:r>
          <a:r>
            <a:rPr lang="en-US" b="1"/>
            <a:t>two days </a:t>
          </a:r>
          <a:r>
            <a:rPr lang="en-US"/>
            <a:t>before each exam</a:t>
          </a:r>
        </a:p>
      </dgm:t>
    </dgm:pt>
    <dgm:pt modelId="{20566046-97EC-4217-A397-70A4B85666D3}" type="parTrans" cxnId="{EE497494-5390-49BC-9298-68A76BCC646F}">
      <dgm:prSet/>
      <dgm:spPr/>
      <dgm:t>
        <a:bodyPr/>
        <a:lstStyle/>
        <a:p>
          <a:endParaRPr lang="en-US"/>
        </a:p>
      </dgm:t>
    </dgm:pt>
    <dgm:pt modelId="{7D114C70-79EA-4F1E-A8FB-62593058376F}" type="sibTrans" cxnId="{EE497494-5390-49BC-9298-68A76BCC646F}">
      <dgm:prSet/>
      <dgm:spPr/>
      <dgm:t>
        <a:bodyPr/>
        <a:lstStyle/>
        <a:p>
          <a:endParaRPr lang="en-US"/>
        </a:p>
      </dgm:t>
    </dgm:pt>
    <dgm:pt modelId="{4C251DDB-40B6-4C2E-87D0-FA41B34FA87D}">
      <dgm:prSet/>
      <dgm:spPr/>
      <dgm:t>
        <a:bodyPr/>
        <a:lstStyle/>
        <a:p>
          <a:r>
            <a:rPr lang="en-US"/>
            <a:t>You will receive an e-ticket for </a:t>
          </a:r>
          <a:r>
            <a:rPr lang="en-US" b="1"/>
            <a:t>each exam </a:t>
          </a:r>
          <a:r>
            <a:rPr lang="en-US"/>
            <a:t>you are taking.</a:t>
          </a:r>
        </a:p>
      </dgm:t>
    </dgm:pt>
    <dgm:pt modelId="{31104D73-2E6F-49A7-AD3D-46050AA57B37}" type="parTrans" cxnId="{830193AD-2AD0-4EFF-AA08-219A51B51AA6}">
      <dgm:prSet/>
      <dgm:spPr/>
      <dgm:t>
        <a:bodyPr/>
        <a:lstStyle/>
        <a:p>
          <a:endParaRPr lang="en-US"/>
        </a:p>
      </dgm:t>
    </dgm:pt>
    <dgm:pt modelId="{69593C8C-ACE8-4816-A1E4-D2090FB909AB}" type="sibTrans" cxnId="{830193AD-2AD0-4EFF-AA08-219A51B51AA6}">
      <dgm:prSet/>
      <dgm:spPr/>
      <dgm:t>
        <a:bodyPr/>
        <a:lstStyle/>
        <a:p>
          <a:endParaRPr lang="en-US"/>
        </a:p>
      </dgm:t>
    </dgm:pt>
    <dgm:pt modelId="{00713C72-3053-44DA-8FA5-045514E57AF9}">
      <dgm:prSet/>
      <dgm:spPr/>
      <dgm:t>
        <a:bodyPr/>
        <a:lstStyle/>
        <a:p>
          <a:r>
            <a:rPr lang="en-US"/>
            <a:t>Access your e-ticket in your student account on My AP: myap.collegeboard.org if you do not receive it through email.</a:t>
          </a:r>
        </a:p>
      </dgm:t>
    </dgm:pt>
    <dgm:pt modelId="{B979F148-50ED-4024-A5D9-DEDA4A863445}" type="parTrans" cxnId="{434C4549-0F3A-4336-A5FD-E506BD09F5CC}">
      <dgm:prSet/>
      <dgm:spPr/>
      <dgm:t>
        <a:bodyPr/>
        <a:lstStyle/>
        <a:p>
          <a:endParaRPr lang="en-US"/>
        </a:p>
      </dgm:t>
    </dgm:pt>
    <dgm:pt modelId="{898F4589-AE09-4AD9-9674-E2910F6F58B5}" type="sibTrans" cxnId="{434C4549-0F3A-4336-A5FD-E506BD09F5CC}">
      <dgm:prSet/>
      <dgm:spPr/>
      <dgm:t>
        <a:bodyPr/>
        <a:lstStyle/>
        <a:p>
          <a:endParaRPr lang="en-US"/>
        </a:p>
      </dgm:t>
    </dgm:pt>
    <dgm:pt modelId="{2B73745F-BECF-4F60-9477-66DB8EE7AB08}">
      <dgm:prSet/>
      <dgm:spPr/>
      <dgm:t>
        <a:bodyPr/>
        <a:lstStyle/>
        <a:p>
          <a:r>
            <a:rPr lang="en-US"/>
            <a:t>If you share your ticket, you may lose your chance to test</a:t>
          </a:r>
        </a:p>
      </dgm:t>
    </dgm:pt>
    <dgm:pt modelId="{C8BC07F5-3190-4BCB-98EB-742469F52968}" type="parTrans" cxnId="{8C6DA255-8FC0-4FB7-B9D1-520C06DD9A91}">
      <dgm:prSet/>
      <dgm:spPr/>
      <dgm:t>
        <a:bodyPr/>
        <a:lstStyle/>
        <a:p>
          <a:endParaRPr lang="en-US"/>
        </a:p>
      </dgm:t>
    </dgm:pt>
    <dgm:pt modelId="{E6ECD8A6-563C-4EDA-B859-A56EB02C2081}" type="sibTrans" cxnId="{8C6DA255-8FC0-4FB7-B9D1-520C06DD9A91}">
      <dgm:prSet/>
      <dgm:spPr/>
      <dgm:t>
        <a:bodyPr/>
        <a:lstStyle/>
        <a:p>
          <a:endParaRPr lang="en-US"/>
        </a:p>
      </dgm:t>
    </dgm:pt>
    <dgm:pt modelId="{6D522F65-5E3E-46A2-8F9A-0B3E8E9632B3}">
      <dgm:prSet/>
      <dgm:spPr/>
      <dgm:t>
        <a:bodyPr/>
        <a:lstStyle/>
        <a:p>
          <a:r>
            <a:rPr lang="en-US"/>
            <a:t>Save your e-ticket email, you may need it to request a June make-up</a:t>
          </a:r>
        </a:p>
      </dgm:t>
    </dgm:pt>
    <dgm:pt modelId="{B1C8566D-6039-43FE-8FD4-BD2874652E50}" type="parTrans" cxnId="{4F3F0D8A-9144-4B2F-BB61-A4471112CB15}">
      <dgm:prSet/>
      <dgm:spPr/>
      <dgm:t>
        <a:bodyPr/>
        <a:lstStyle/>
        <a:p>
          <a:endParaRPr lang="en-US"/>
        </a:p>
      </dgm:t>
    </dgm:pt>
    <dgm:pt modelId="{9DC3615D-5C34-47AD-8193-7D7E634C21F9}" type="sibTrans" cxnId="{4F3F0D8A-9144-4B2F-BB61-A4471112CB15}">
      <dgm:prSet/>
      <dgm:spPr/>
      <dgm:t>
        <a:bodyPr/>
        <a:lstStyle/>
        <a:p>
          <a:endParaRPr lang="en-US"/>
        </a:p>
      </dgm:t>
    </dgm:pt>
    <dgm:pt modelId="{9291D37F-307D-4A5D-9C60-975C5D6678D8}">
      <dgm:prSet/>
      <dgm:spPr/>
      <dgm:t>
        <a:bodyPr/>
        <a:lstStyle/>
        <a:p>
          <a:r>
            <a:rPr lang="en-US"/>
            <a:t>If you do not want to test, or you are testing later, </a:t>
          </a:r>
          <a:r>
            <a:rPr lang="en-US" b="1"/>
            <a:t>DO NOT USE THE TICKET</a:t>
          </a:r>
          <a:endParaRPr lang="en-US"/>
        </a:p>
      </dgm:t>
    </dgm:pt>
    <dgm:pt modelId="{5DC5A6CD-7B62-4C25-9F4E-97B1B49CD02E}" type="parTrans" cxnId="{A12F67D6-1A4D-4395-A39D-C54DD9ABDDAF}">
      <dgm:prSet/>
      <dgm:spPr/>
      <dgm:t>
        <a:bodyPr/>
        <a:lstStyle/>
        <a:p>
          <a:endParaRPr lang="en-US"/>
        </a:p>
      </dgm:t>
    </dgm:pt>
    <dgm:pt modelId="{0C5487C9-1D68-4E11-89DF-CA66F523F74D}" type="sibTrans" cxnId="{A12F67D6-1A4D-4395-A39D-C54DD9ABDDAF}">
      <dgm:prSet/>
      <dgm:spPr/>
      <dgm:t>
        <a:bodyPr/>
        <a:lstStyle/>
        <a:p>
          <a:endParaRPr lang="en-US"/>
        </a:p>
      </dgm:t>
    </dgm:pt>
    <dgm:pt modelId="{8BE50E51-C871-4969-8FF1-DDFF7EC5B003}" type="pres">
      <dgm:prSet presAssocID="{7B2C6C72-DD72-4D4F-869E-3F892079F853}" presName="linear" presStyleCnt="0">
        <dgm:presLayoutVars>
          <dgm:animLvl val="lvl"/>
          <dgm:resizeHandles val="exact"/>
        </dgm:presLayoutVars>
      </dgm:prSet>
      <dgm:spPr/>
    </dgm:pt>
    <dgm:pt modelId="{7E35BC2B-9565-416B-B056-4364FE38588D}" type="pres">
      <dgm:prSet presAssocID="{0BACBAAC-5823-4C72-85E9-260C112C927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7A77D5E-B575-4C46-A586-1D701BFC6C63}" type="pres">
      <dgm:prSet presAssocID="{7D114C70-79EA-4F1E-A8FB-62593058376F}" presName="spacer" presStyleCnt="0"/>
      <dgm:spPr/>
    </dgm:pt>
    <dgm:pt modelId="{116FC8D6-DF0E-464C-BF57-4CB05DA7705A}" type="pres">
      <dgm:prSet presAssocID="{4C251DDB-40B6-4C2E-87D0-FA41B34FA87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E424EAE-FD28-4224-8404-D8B5BB32272D}" type="pres">
      <dgm:prSet presAssocID="{69593C8C-ACE8-4816-A1E4-D2090FB909AB}" presName="spacer" presStyleCnt="0"/>
      <dgm:spPr/>
    </dgm:pt>
    <dgm:pt modelId="{D4DF6FF1-12B9-475C-B955-DFFC07EC9064}" type="pres">
      <dgm:prSet presAssocID="{00713C72-3053-44DA-8FA5-045514E57AF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8B3552E-7677-4C39-B85A-552EDD3BDC6D}" type="pres">
      <dgm:prSet presAssocID="{898F4589-AE09-4AD9-9674-E2910F6F58B5}" presName="spacer" presStyleCnt="0"/>
      <dgm:spPr/>
    </dgm:pt>
    <dgm:pt modelId="{7BFADF42-301F-4163-A7DC-A242DAEAB01A}" type="pres">
      <dgm:prSet presAssocID="{2B73745F-BECF-4F60-9477-66DB8EE7AB0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9BC199C-07CA-4F87-9BC8-5C59D859B446}" type="pres">
      <dgm:prSet presAssocID="{E6ECD8A6-563C-4EDA-B859-A56EB02C2081}" presName="spacer" presStyleCnt="0"/>
      <dgm:spPr/>
    </dgm:pt>
    <dgm:pt modelId="{553E8114-2B0B-4350-8CBF-600DE7AE1750}" type="pres">
      <dgm:prSet presAssocID="{6D522F65-5E3E-46A2-8F9A-0B3E8E9632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1D868E4-4B7E-4E58-859D-88666A7FF78B}" type="pres">
      <dgm:prSet presAssocID="{9DC3615D-5C34-47AD-8193-7D7E634C21F9}" presName="spacer" presStyleCnt="0"/>
      <dgm:spPr/>
    </dgm:pt>
    <dgm:pt modelId="{B34AC0BA-824E-4B1E-93A7-647C282A22FE}" type="pres">
      <dgm:prSet presAssocID="{9291D37F-307D-4A5D-9C60-975C5D6678D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DDE5D1F-6D7A-444A-B7DA-8CD3F07D5547}" type="presOf" srcId="{00713C72-3053-44DA-8FA5-045514E57AF9}" destId="{D4DF6FF1-12B9-475C-B955-DFFC07EC9064}" srcOrd="0" destOrd="0" presId="urn:microsoft.com/office/officeart/2005/8/layout/vList2"/>
    <dgm:cxn modelId="{DB0E9C3C-0095-459E-9D34-326FCA16180A}" type="presOf" srcId="{2B73745F-BECF-4F60-9477-66DB8EE7AB08}" destId="{7BFADF42-301F-4163-A7DC-A242DAEAB01A}" srcOrd="0" destOrd="0" presId="urn:microsoft.com/office/officeart/2005/8/layout/vList2"/>
    <dgm:cxn modelId="{434C4549-0F3A-4336-A5FD-E506BD09F5CC}" srcId="{7B2C6C72-DD72-4D4F-869E-3F892079F853}" destId="{00713C72-3053-44DA-8FA5-045514E57AF9}" srcOrd="2" destOrd="0" parTransId="{B979F148-50ED-4024-A5D9-DEDA4A863445}" sibTransId="{898F4589-AE09-4AD9-9674-E2910F6F58B5}"/>
    <dgm:cxn modelId="{21D0C96A-0E6C-4031-9409-308D2D3B7B47}" type="presOf" srcId="{9291D37F-307D-4A5D-9C60-975C5D6678D8}" destId="{B34AC0BA-824E-4B1E-93A7-647C282A22FE}" srcOrd="0" destOrd="0" presId="urn:microsoft.com/office/officeart/2005/8/layout/vList2"/>
    <dgm:cxn modelId="{3C86EE54-E044-4914-BAC9-0628CAAD2A53}" type="presOf" srcId="{7B2C6C72-DD72-4D4F-869E-3F892079F853}" destId="{8BE50E51-C871-4969-8FF1-DDFF7EC5B003}" srcOrd="0" destOrd="0" presId="urn:microsoft.com/office/officeart/2005/8/layout/vList2"/>
    <dgm:cxn modelId="{8C6DA255-8FC0-4FB7-B9D1-520C06DD9A91}" srcId="{7B2C6C72-DD72-4D4F-869E-3F892079F853}" destId="{2B73745F-BECF-4F60-9477-66DB8EE7AB08}" srcOrd="3" destOrd="0" parTransId="{C8BC07F5-3190-4BCB-98EB-742469F52968}" sibTransId="{E6ECD8A6-563C-4EDA-B859-A56EB02C2081}"/>
    <dgm:cxn modelId="{37C60D56-5094-4301-A115-B044B844C075}" type="presOf" srcId="{0BACBAAC-5823-4C72-85E9-260C112C9276}" destId="{7E35BC2B-9565-416B-B056-4364FE38588D}" srcOrd="0" destOrd="0" presId="urn:microsoft.com/office/officeart/2005/8/layout/vList2"/>
    <dgm:cxn modelId="{4F3F0D8A-9144-4B2F-BB61-A4471112CB15}" srcId="{7B2C6C72-DD72-4D4F-869E-3F892079F853}" destId="{6D522F65-5E3E-46A2-8F9A-0B3E8E9632B3}" srcOrd="4" destOrd="0" parTransId="{B1C8566D-6039-43FE-8FD4-BD2874652E50}" sibTransId="{9DC3615D-5C34-47AD-8193-7D7E634C21F9}"/>
    <dgm:cxn modelId="{EE497494-5390-49BC-9298-68A76BCC646F}" srcId="{7B2C6C72-DD72-4D4F-869E-3F892079F853}" destId="{0BACBAAC-5823-4C72-85E9-260C112C9276}" srcOrd="0" destOrd="0" parTransId="{20566046-97EC-4217-A397-70A4B85666D3}" sibTransId="{7D114C70-79EA-4F1E-A8FB-62593058376F}"/>
    <dgm:cxn modelId="{B820B0AC-497A-409B-AFC8-200A54D6B5A1}" type="presOf" srcId="{6D522F65-5E3E-46A2-8F9A-0B3E8E9632B3}" destId="{553E8114-2B0B-4350-8CBF-600DE7AE1750}" srcOrd="0" destOrd="0" presId="urn:microsoft.com/office/officeart/2005/8/layout/vList2"/>
    <dgm:cxn modelId="{830193AD-2AD0-4EFF-AA08-219A51B51AA6}" srcId="{7B2C6C72-DD72-4D4F-869E-3F892079F853}" destId="{4C251DDB-40B6-4C2E-87D0-FA41B34FA87D}" srcOrd="1" destOrd="0" parTransId="{31104D73-2E6F-49A7-AD3D-46050AA57B37}" sibTransId="{69593C8C-ACE8-4816-A1E4-D2090FB909AB}"/>
    <dgm:cxn modelId="{A12F67D6-1A4D-4395-A39D-C54DD9ABDDAF}" srcId="{7B2C6C72-DD72-4D4F-869E-3F892079F853}" destId="{9291D37F-307D-4A5D-9C60-975C5D6678D8}" srcOrd="5" destOrd="0" parTransId="{5DC5A6CD-7B62-4C25-9F4E-97B1B49CD02E}" sibTransId="{0C5487C9-1D68-4E11-89DF-CA66F523F74D}"/>
    <dgm:cxn modelId="{0BC180EC-13B2-40D6-86BC-B2A0C47239ED}" type="presOf" srcId="{4C251DDB-40B6-4C2E-87D0-FA41B34FA87D}" destId="{116FC8D6-DF0E-464C-BF57-4CB05DA7705A}" srcOrd="0" destOrd="0" presId="urn:microsoft.com/office/officeart/2005/8/layout/vList2"/>
    <dgm:cxn modelId="{AFF07D78-88A3-479A-8B2F-E6E0B3D5CA86}" type="presParOf" srcId="{8BE50E51-C871-4969-8FF1-DDFF7EC5B003}" destId="{7E35BC2B-9565-416B-B056-4364FE38588D}" srcOrd="0" destOrd="0" presId="urn:microsoft.com/office/officeart/2005/8/layout/vList2"/>
    <dgm:cxn modelId="{C0203AB4-CF27-45F4-9C74-CB389D71FF7E}" type="presParOf" srcId="{8BE50E51-C871-4969-8FF1-DDFF7EC5B003}" destId="{47A77D5E-B575-4C46-A586-1D701BFC6C63}" srcOrd="1" destOrd="0" presId="urn:microsoft.com/office/officeart/2005/8/layout/vList2"/>
    <dgm:cxn modelId="{8C11E0F1-D1B1-4450-86C9-69DD3930DD23}" type="presParOf" srcId="{8BE50E51-C871-4969-8FF1-DDFF7EC5B003}" destId="{116FC8D6-DF0E-464C-BF57-4CB05DA7705A}" srcOrd="2" destOrd="0" presId="urn:microsoft.com/office/officeart/2005/8/layout/vList2"/>
    <dgm:cxn modelId="{7001CC97-4205-461B-8E2D-838F8CDA031E}" type="presParOf" srcId="{8BE50E51-C871-4969-8FF1-DDFF7EC5B003}" destId="{DE424EAE-FD28-4224-8404-D8B5BB32272D}" srcOrd="3" destOrd="0" presId="urn:microsoft.com/office/officeart/2005/8/layout/vList2"/>
    <dgm:cxn modelId="{0AB6314F-9352-4975-9780-40B4DD1E2346}" type="presParOf" srcId="{8BE50E51-C871-4969-8FF1-DDFF7EC5B003}" destId="{D4DF6FF1-12B9-475C-B955-DFFC07EC9064}" srcOrd="4" destOrd="0" presId="urn:microsoft.com/office/officeart/2005/8/layout/vList2"/>
    <dgm:cxn modelId="{C99F3FB6-94C2-4CBC-8DBA-3536CB7AE8C2}" type="presParOf" srcId="{8BE50E51-C871-4969-8FF1-DDFF7EC5B003}" destId="{E8B3552E-7677-4C39-B85A-552EDD3BDC6D}" srcOrd="5" destOrd="0" presId="urn:microsoft.com/office/officeart/2005/8/layout/vList2"/>
    <dgm:cxn modelId="{8777641E-E11F-43F4-ACF0-713815CA87B4}" type="presParOf" srcId="{8BE50E51-C871-4969-8FF1-DDFF7EC5B003}" destId="{7BFADF42-301F-4163-A7DC-A242DAEAB01A}" srcOrd="6" destOrd="0" presId="urn:microsoft.com/office/officeart/2005/8/layout/vList2"/>
    <dgm:cxn modelId="{6ED97559-25BA-4160-AC5C-08121CF21B86}" type="presParOf" srcId="{8BE50E51-C871-4969-8FF1-DDFF7EC5B003}" destId="{99BC199C-07CA-4F87-9BC8-5C59D859B446}" srcOrd="7" destOrd="0" presId="urn:microsoft.com/office/officeart/2005/8/layout/vList2"/>
    <dgm:cxn modelId="{55F2024D-D920-47AB-AF4C-548C0CBDD8D5}" type="presParOf" srcId="{8BE50E51-C871-4969-8FF1-DDFF7EC5B003}" destId="{553E8114-2B0B-4350-8CBF-600DE7AE1750}" srcOrd="8" destOrd="0" presId="urn:microsoft.com/office/officeart/2005/8/layout/vList2"/>
    <dgm:cxn modelId="{42E1E8FD-D404-4786-8973-43E719EAFA8B}" type="presParOf" srcId="{8BE50E51-C871-4969-8FF1-DDFF7EC5B003}" destId="{61D868E4-4B7E-4E58-859D-88666A7FF78B}" srcOrd="9" destOrd="0" presId="urn:microsoft.com/office/officeart/2005/8/layout/vList2"/>
    <dgm:cxn modelId="{3BC4350F-21EE-4143-B11D-5ED29D20B302}" type="presParOf" srcId="{8BE50E51-C871-4969-8FF1-DDFF7EC5B003}" destId="{B34AC0BA-824E-4B1E-93A7-647C282A22F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5BC2B-9565-416B-B056-4364FE38588D}">
      <dsp:nvSpPr>
        <dsp:cNvPr id="0" name=""/>
        <dsp:cNvSpPr/>
      </dsp:nvSpPr>
      <dsp:spPr>
        <a:xfrm>
          <a:off x="0" y="420862"/>
          <a:ext cx="6588691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will receive your e-ticket </a:t>
          </a:r>
          <a:r>
            <a:rPr lang="en-US" sz="2000" b="1" kern="1200"/>
            <a:t>two days </a:t>
          </a:r>
          <a:r>
            <a:rPr lang="en-US" sz="2000" kern="1200"/>
            <a:t>before each exam</a:t>
          </a:r>
        </a:p>
      </dsp:txBody>
      <dsp:txXfrm>
        <a:off x="38784" y="459646"/>
        <a:ext cx="6511123" cy="716935"/>
      </dsp:txXfrm>
    </dsp:sp>
    <dsp:sp modelId="{116FC8D6-DF0E-464C-BF57-4CB05DA7705A}">
      <dsp:nvSpPr>
        <dsp:cNvPr id="0" name=""/>
        <dsp:cNvSpPr/>
      </dsp:nvSpPr>
      <dsp:spPr>
        <a:xfrm>
          <a:off x="0" y="1272965"/>
          <a:ext cx="6588691" cy="794503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will receive an e-ticket for </a:t>
          </a:r>
          <a:r>
            <a:rPr lang="en-US" sz="2000" b="1" kern="1200"/>
            <a:t>each exam </a:t>
          </a:r>
          <a:r>
            <a:rPr lang="en-US" sz="2000" kern="1200"/>
            <a:t>you are taking.</a:t>
          </a:r>
        </a:p>
      </dsp:txBody>
      <dsp:txXfrm>
        <a:off x="38784" y="1311749"/>
        <a:ext cx="6511123" cy="716935"/>
      </dsp:txXfrm>
    </dsp:sp>
    <dsp:sp modelId="{D4DF6FF1-12B9-475C-B955-DFFC07EC9064}">
      <dsp:nvSpPr>
        <dsp:cNvPr id="0" name=""/>
        <dsp:cNvSpPr/>
      </dsp:nvSpPr>
      <dsp:spPr>
        <a:xfrm>
          <a:off x="0" y="2125068"/>
          <a:ext cx="6588691" cy="794503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Access your e-ticket in your student account on My AP: myap.collegeboard.org if you do not receive it through email.</a:t>
          </a:r>
        </a:p>
      </dsp:txBody>
      <dsp:txXfrm>
        <a:off x="38784" y="2163852"/>
        <a:ext cx="6511123" cy="716935"/>
      </dsp:txXfrm>
    </dsp:sp>
    <dsp:sp modelId="{7BFADF42-301F-4163-A7DC-A242DAEAB01A}">
      <dsp:nvSpPr>
        <dsp:cNvPr id="0" name=""/>
        <dsp:cNvSpPr/>
      </dsp:nvSpPr>
      <dsp:spPr>
        <a:xfrm>
          <a:off x="0" y="2977171"/>
          <a:ext cx="6588691" cy="794503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you share your ticket, you may lose your chance to test</a:t>
          </a:r>
        </a:p>
      </dsp:txBody>
      <dsp:txXfrm>
        <a:off x="38784" y="3015955"/>
        <a:ext cx="6511123" cy="716935"/>
      </dsp:txXfrm>
    </dsp:sp>
    <dsp:sp modelId="{553E8114-2B0B-4350-8CBF-600DE7AE1750}">
      <dsp:nvSpPr>
        <dsp:cNvPr id="0" name=""/>
        <dsp:cNvSpPr/>
      </dsp:nvSpPr>
      <dsp:spPr>
        <a:xfrm>
          <a:off x="0" y="3829274"/>
          <a:ext cx="6588691" cy="794503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Save your e-ticket email, you may need it to request a June make-up</a:t>
          </a:r>
        </a:p>
      </dsp:txBody>
      <dsp:txXfrm>
        <a:off x="38784" y="3868058"/>
        <a:ext cx="6511123" cy="716935"/>
      </dsp:txXfrm>
    </dsp:sp>
    <dsp:sp modelId="{B34AC0BA-824E-4B1E-93A7-647C282A22FE}">
      <dsp:nvSpPr>
        <dsp:cNvPr id="0" name=""/>
        <dsp:cNvSpPr/>
      </dsp:nvSpPr>
      <dsp:spPr>
        <a:xfrm>
          <a:off x="0" y="4681377"/>
          <a:ext cx="6588691" cy="7945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you do not want to test, or you are testing later, </a:t>
          </a:r>
          <a:r>
            <a:rPr lang="en-US" sz="2000" b="1" kern="1200"/>
            <a:t>DO NOT USE THE TICKET</a:t>
          </a:r>
          <a:endParaRPr lang="en-US" sz="2000" kern="1200"/>
        </a:p>
      </dsp:txBody>
      <dsp:txXfrm>
        <a:off x="38784" y="4720161"/>
        <a:ext cx="6511123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DA38-D925-4310-9455-6B3AE4F95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35871-9E49-44AD-AA08-272424E7A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9BF9F-3420-41AA-A7B7-DFF9EC0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F28A-3E14-45EB-850F-6280BDC3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06675-3938-4BCC-84D6-A9D4E15F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717D-AF19-4F94-84C9-274C5549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A6FE9-E29B-4591-B3A5-30FB4E7CC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6EDE-049F-4380-8E1A-57B1C3CC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DAE5-9C14-4D46-93C3-957DA8CB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DE0F4-AA6A-4564-B79A-46B9A7B1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6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BF56E-CE36-40AD-A80F-53E303898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AA048-AB42-446B-8A95-D510FD476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D2BC0-9346-4747-B576-ECC343B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CDE1E-9F30-4949-9E9E-8B0B85CB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BC882-0A01-4594-9B80-FBB3AD5D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8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7C38-E618-4F3A-B4C0-1D3483B3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80759-B244-40F2-918A-0A9D687E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88CB-1402-4321-AF45-6976C526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FB864-F33D-4565-AABE-B6702B03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C5BFA-0B28-469F-926E-8653951F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5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2453-C190-469B-8C80-38EFA4AA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C9F02-78CA-4D46-A04C-618A39AE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6D383-CFA4-4291-AF4D-1C2C8C2D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7D82-1692-42AE-897E-9496A58C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0AC9-5B10-4FC0-B62C-44475361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AC70-B746-40CB-B334-AA9343D1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ED9DA-ECFE-4A9F-92A2-86EEAA16C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5964C-FCD9-41F4-87C2-32A312C47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2399A-1C54-4084-A087-91E2C07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2B4A0-D15C-4D65-A8D3-CA105377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919AC-8CBC-49BB-9569-6686712D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1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CC98-3732-43D8-969F-72AE4513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8981-3458-482A-8407-13AAAB05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9F50D-6FD7-464F-B3A6-6FCA94B4A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17F27-3458-4523-A59A-6CDFEA2D0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5A027-BD96-41CB-B336-948BB38A1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F0ECC-C23F-4F6F-80F3-4CAD2DB0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753F1-071E-4362-9B35-BE00EB3D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EBA09-2C8B-45FA-BB14-809E77B2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CE6E-1427-4292-AE4C-A5C9E332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5645D-5C9F-49AD-BC4B-A26682BE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477D0-1BB1-442A-9B1A-B851BFB4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7D777-2C98-49E2-85E9-48A1C9E5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48598-4BF6-47A8-A1A8-1E8603CA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B2E3A-D08C-43BF-8EA3-43CF00E5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17BB2-C809-411F-A1D7-EDE60F1E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4C8D-4F4A-444A-B4AB-9F023078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AFFC-EC58-451A-9BA8-F44FCAA6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6D14F-F4A9-4009-A60D-6389A6E0A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30039-0293-439B-B450-3EF9B856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66A03-FA9E-4442-89F5-05497B9B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5231B-FFB5-4A46-BB00-646F2E2B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E9BC-E2C9-451F-B5A7-1B1669FD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699AE-9FFD-4840-808F-E66C3151B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B122C-2A5B-48E7-878F-CD06AE8C6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4822-3F57-4BFC-A9DC-F0893A44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85F4B-4FBC-4CFD-9A97-D0549CA6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2AD20-ABDD-4E30-8A50-3DFEECF5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562A7-0563-401F-AC22-1ECC3562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BD221-2635-4FD4-BFC3-9896F541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E771-53B3-4CD4-80E9-652E8369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83A7-A744-4BB6-B829-4BA89EC66B3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FA8B5-6BCB-4946-BA23-D919E5B2B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EEB26-C877-430A-9AF7-DB6745277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1478E-996B-4DA0-9578-70B16B08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llegeboard@e.collegeboard.org" TargetMode="Externa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423DA-9FD5-41AA-95EF-E23697B8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AP Testing Guide Highlights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0A55E-9E01-4C12-A3A1-31AF8FE46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Sprayberry HS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May 2020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conomowoc Area School District: Advanced Placement (AP®)">
            <a:extLst>
              <a:ext uri="{FF2B5EF4-FFF2-40B4-BE49-F238E27FC236}">
                <a16:creationId xmlns:a16="http://schemas.microsoft.com/office/drawing/2014/main" id="{88310574-FDE4-4ED8-8138-D583E84A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1287691"/>
            <a:ext cx="4047843" cy="29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2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C7310-5024-433C-B45B-6D80FB98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Check your Tech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1534-5A5F-46B3-83BD-280D7B224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Check that you have the appropriate device for your exam and how you’re planning to create your response</a:t>
            </a:r>
          </a:p>
          <a:p>
            <a:r>
              <a:rPr lang="en-US" sz="2000">
                <a:solidFill>
                  <a:schemeClr val="bg1"/>
                </a:solidFill>
              </a:rPr>
              <a:t>You won’t need the lockdown browser</a:t>
            </a:r>
          </a:p>
          <a:p>
            <a:r>
              <a:rPr lang="en-US" sz="2000">
                <a:solidFill>
                  <a:schemeClr val="bg1"/>
                </a:solidFill>
              </a:rPr>
              <a:t>If you have Grammarly plug-in on your computer, you’ll need to remove it to 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A8ED6-1670-4602-940C-7E277EA1B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289" y="484632"/>
            <a:ext cx="6115505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DF20-A548-4776-95E5-49AE564E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/>
              <a:t>Prepare Your Document or Paper</a:t>
            </a:r>
            <a:endParaRPr lang="en-US" dirty="0"/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AFBADCC-6ADA-4AE0-962B-BB0C6949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74" y="286808"/>
            <a:ext cx="3734408" cy="48185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68A72-0A7C-443E-8FF8-5CAF6C119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Before test day, prepare your docs by typing your AP ID and initials at the top </a:t>
            </a:r>
          </a:p>
          <a:p>
            <a:r>
              <a:rPr lang="en-US" sz="1800"/>
              <a:t>Before test day, prepare your paper (name, AP ID, initials, page number) </a:t>
            </a:r>
          </a:p>
          <a:p>
            <a:r>
              <a:rPr lang="en-US" sz="1800" dirty="0"/>
              <a:t>Remember, some exams require two responses. Those responses have to be on separate documents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8348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68AB-252E-445A-96C9-D27D0A08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 the AP 2020 Exam Demo – May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cb.org/</a:t>
            </a:r>
            <a:r>
              <a:rPr lang="en-US" dirty="0" err="1">
                <a:highlight>
                  <a:srgbClr val="FFFF00"/>
                </a:highlight>
              </a:rPr>
              <a:t>apdemo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F013-45C6-4D2A-AA31-CDAE027F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F5542-4B9F-4469-A293-694CB507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603291"/>
            <a:ext cx="9867900" cy="49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BC1F-7A93-4B79-B527-70EED282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8DAF8-F73E-46EE-B131-F3CF24B61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34C45-CD58-4539-9BD3-9BC863F26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8" y="-337981"/>
            <a:ext cx="11483083" cy="3766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F6B7C-8CB1-404F-93F9-6531A2C5D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48"/>
          <a:stretch/>
        </p:blipFill>
        <p:spPr>
          <a:xfrm>
            <a:off x="699497" y="3391475"/>
            <a:ext cx="10793003" cy="34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0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0EC0-18CA-4E3F-81CE-F31A3A8C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CFC8D-09CD-41AB-B603-B4BE98CC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D473C-E859-4567-8D02-4BA516FA6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88"/>
          <a:stretch/>
        </p:blipFill>
        <p:spPr>
          <a:xfrm>
            <a:off x="957545" y="48196"/>
            <a:ext cx="10477592" cy="3554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14285-7B8F-4D99-A214-FD813B3F2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64" b="19131"/>
          <a:stretch/>
        </p:blipFill>
        <p:spPr>
          <a:xfrm>
            <a:off x="761900" y="3621680"/>
            <a:ext cx="11046346" cy="26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E29A-4444-43EF-B8F8-799C2503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Complete your AP Exam Day  Checklist for each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F5CBB-4622-4480-9252-41FA7242D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Download the checklist at cb.org/</a:t>
            </a:r>
            <a:r>
              <a:rPr lang="en-US" sz="2000" dirty="0" err="1"/>
              <a:t>apchecklist</a:t>
            </a:r>
            <a:r>
              <a:rPr lang="en-US" sz="2000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333AA-D155-4F36-AC19-2BE8AAC5B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" r="533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206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CA451-44D2-488C-9FC3-B7A3AE05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 Day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AD99B-2CE5-42EF-8E2D-937C9B8BF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 dirty="0">
                <a:solidFill>
                  <a:srgbClr val="F5C07B"/>
                </a:solidFill>
                <a:latin typeface="+mn-lt"/>
                <a:ea typeface="+mn-ea"/>
                <a:cs typeface="+mn-cs"/>
              </a:rPr>
              <a:t>Testing Environment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76286F-18ED-4C74-A7FE-B3FC0A2B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31" y="2427541"/>
            <a:ext cx="888363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9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6B3D-D1C8-496A-B2BC-974FC135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F035-5B39-4457-90C6-281956B16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B5D9E-8D2A-4F87-9DD8-108C6B09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319"/>
            <a:ext cx="12192000" cy="58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8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4ECA-736E-4330-8727-CE14186D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EF21-D271-45EC-8AB9-C4CAA3195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A64E0-4592-4BCD-BA48-146027DA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245"/>
            <a:ext cx="12192000" cy="64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6134-D2F7-461F-A5EA-62114436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03455-2852-4853-ABEB-67C173F0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AC36A-B808-40BD-9BBA-097FCE820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82"/>
            <a:ext cx="12192000" cy="63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6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D4E16-FECF-4E12-A877-680FA8D2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 E-Ticket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98F50-DA5F-4925-819D-5E06AFB9D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3972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6559-DA62-41E2-9BD8-C829442C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8AB0-7A36-4C14-8893-7982270A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C464D-364B-427C-BA2E-AC9D8662C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480"/>
            <a:ext cx="12192000" cy="58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F761-C59D-4652-BD67-DA1DC02A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799ED-2CCA-4086-AC99-9F5BB19F2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9BC37-F42C-44AF-BE5A-83FED919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33"/>
            <a:ext cx="12192000" cy="64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5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0CC71-752C-4B96-B418-13A17A901D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Important 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C232C-0A83-405F-BB88-13824C73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08" y="307731"/>
            <a:ext cx="4830981" cy="399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A9AAE-1752-42DF-AB83-0314BF3B7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023" y="307731"/>
            <a:ext cx="5365956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546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5C8A94-E698-4356-9F20-5773888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99899"/>
            <a:ext cx="1430104" cy="54181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DC287-841D-40B2-8139-1BD1D4B9D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E6413-51A3-4BED-A999-E88D7C1C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743" y="576263"/>
            <a:ext cx="5820768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2DC63-8FED-4F63-B396-C55AD2F12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0743" y="3764975"/>
            <a:ext cx="5820768" cy="21926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 Language Exams, Testing Accommodations, Requesting a Make-Up Exam, and Scores  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B639D24F-9845-4B12-BACE-6C8855D1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30" y="1783516"/>
            <a:ext cx="4334474" cy="433447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22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866F-E7A8-4589-9516-EC774EB9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15BB6-7086-4486-820F-61B97179A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1E655-1B23-4046-8A50-FD52FCF8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590"/>
            <a:ext cx="12192000" cy="63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0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E6BD-FC3E-4F82-9863-60FA823A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Additional Links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29525-0924-40FB-B90E-7BAE198C6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/>
              <a:t>Testing with Accommodations: cb.org/ap2020accommodations </a:t>
            </a:r>
          </a:p>
          <a:p>
            <a:r>
              <a:rPr lang="en-US" sz="2200"/>
              <a:t>Requesting a Makeup Exam: cb.org/requestmakeup</a:t>
            </a:r>
          </a:p>
        </p:txBody>
      </p:sp>
    </p:spTree>
    <p:extLst>
      <p:ext uri="{BB962C8B-B14F-4D97-AF65-F5344CB8AC3E}">
        <p14:creationId xmlns:p14="http://schemas.microsoft.com/office/powerpoint/2010/main" val="872123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E89875-DE84-4351-B850-212A3C8BB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54954-C9EC-4040-9AB2-5752B52A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319" y="576263"/>
            <a:ext cx="5054196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dirty="0"/>
              <a:t>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AB34-068A-4411-A9F1-57EA96A1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319" y="3764975"/>
            <a:ext cx="5054196" cy="21926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Expect score releases around </a:t>
            </a:r>
            <a:r>
              <a:rPr lang="en-US" sz="2200" dirty="0">
                <a:highlight>
                  <a:srgbClr val="FFFF00"/>
                </a:highlight>
              </a:rPr>
              <a:t>July 15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2588" y="0"/>
            <a:ext cx="324851" cy="68579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B239F2-6DE7-41E3-A552-60C7A4CE2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" r="2155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4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11F6D-3B46-475F-9354-9D462A83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What you need to know: 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F49B307-3750-4831-963B-0FC3A8A4C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14937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9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768975-AB10-45A2-9542-E2459518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Submitting Your Answer/s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E37382-939A-4643-BC55-189CFBC0A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2" r="1" b="1502"/>
          <a:stretch/>
        </p:blipFill>
        <p:spPr>
          <a:xfrm>
            <a:off x="1233665" y="2427541"/>
            <a:ext cx="966957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1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D585E-6863-412E-8832-0AA84963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Option One: Copy-and-Paste a Typed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AEDC-C9DB-420F-A4FF-B5606A0EA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Type your response in Google Docs, Microsoft Word, Notes, or similar app. Do not include images and save your work often</a:t>
            </a:r>
          </a:p>
          <a:p>
            <a:r>
              <a:rPr lang="en-US" sz="2000" dirty="0"/>
              <a:t>Type your AP ID and initials at the top of the response </a:t>
            </a:r>
          </a:p>
          <a:p>
            <a:r>
              <a:rPr lang="en-US" sz="2000" dirty="0"/>
              <a:t>When the timer has 5 minutes remaining, copy-and-paste your response into the space indicated, and click Submit.</a:t>
            </a: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85DD3-A1FA-4D25-8CD3-1B053941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957770"/>
            <a:ext cx="6250769" cy="27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23D43-48A8-4181-9715-EC1123A5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Option Two: Attach a Document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16912-99A6-42A1-92CD-2E11EACA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352782"/>
            <a:ext cx="3363974" cy="4366517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Type your response in Google Docs, Microsoft Word, Notes, or similar app. Don’t include images, and save your work often.</a:t>
            </a:r>
          </a:p>
          <a:p>
            <a:r>
              <a:rPr lang="en-US" sz="1400" dirty="0"/>
              <a:t>Save your document in one of these accepted file formats: </a:t>
            </a:r>
          </a:p>
          <a:p>
            <a:pPr lvl="1"/>
            <a:r>
              <a:rPr lang="en-US" sz="1400" dirty="0"/>
              <a:t>.doc</a:t>
            </a:r>
          </a:p>
          <a:p>
            <a:pPr lvl="1"/>
            <a:r>
              <a:rPr lang="en-US" sz="1400" dirty="0"/>
              <a:t>.docx</a:t>
            </a:r>
          </a:p>
          <a:p>
            <a:pPr lvl="1"/>
            <a:r>
              <a:rPr lang="en-US" sz="1400" dirty="0"/>
              <a:t>.pdf</a:t>
            </a:r>
          </a:p>
          <a:p>
            <a:pPr lvl="1"/>
            <a:r>
              <a:rPr lang="en-US" sz="1400" dirty="0"/>
              <a:t>.txt</a:t>
            </a:r>
          </a:p>
          <a:p>
            <a:pPr lvl="1"/>
            <a:r>
              <a:rPr lang="en-US" sz="1400" dirty="0" err="1"/>
              <a:t>odt</a:t>
            </a:r>
            <a:endParaRPr lang="en-US" sz="1400" dirty="0"/>
          </a:p>
          <a:p>
            <a:r>
              <a:rPr lang="en-US" sz="1400" dirty="0"/>
              <a:t>Type your AP ID and initials at the top of the response</a:t>
            </a:r>
          </a:p>
          <a:p>
            <a:r>
              <a:rPr lang="en-US" sz="1400" dirty="0"/>
              <a:t>When the timer has 5 minutes remaining, attach your response and click Submit </a:t>
            </a:r>
          </a:p>
          <a:p>
            <a:r>
              <a:rPr lang="en-US" sz="1400" dirty="0"/>
              <a:t>If your exam has two questions, you must create, save, attach, and submit two separate documents, one for each question.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D6042-2297-457D-811D-39783ACF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2239055"/>
            <a:ext cx="6250769" cy="22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53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C1801-4587-4EB3-835C-70C14ECB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600"/>
              <a:t>Option Three: Attach Photos of Handwritten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1CB07-BCF1-4661-87F7-F4B1940B2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371725"/>
            <a:ext cx="3363974" cy="4486275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Write your AP ID, initials, and page number at the top of EACH page of the response </a:t>
            </a:r>
          </a:p>
          <a:p>
            <a:r>
              <a:rPr lang="en-US" sz="1400" dirty="0"/>
              <a:t>Write your response clearly with dark pen or pencil </a:t>
            </a:r>
          </a:p>
          <a:p>
            <a:r>
              <a:rPr lang="en-US" sz="1400" dirty="0"/>
              <a:t>When the timer has 5 minutes remaining, take a photo of your response in vertical orientation (not landscape) </a:t>
            </a:r>
          </a:p>
          <a:p>
            <a:r>
              <a:rPr lang="en-US" sz="1400" dirty="0"/>
              <a:t>One page per photo, If your response is longer than one page, </a:t>
            </a:r>
            <a:r>
              <a:rPr lang="en-US" sz="1400" dirty="0" err="1"/>
              <a:t>you’ss</a:t>
            </a:r>
            <a:r>
              <a:rPr lang="en-US" sz="1400" dirty="0"/>
              <a:t> need to attach multiple photos (max of 5 photos per test) before clicking submit </a:t>
            </a:r>
          </a:p>
          <a:p>
            <a:r>
              <a:rPr lang="en-US" sz="1400" dirty="0"/>
              <a:t>Make sure to attach all of your pages before you click Submit </a:t>
            </a:r>
          </a:p>
          <a:p>
            <a:r>
              <a:rPr lang="en-US" sz="1400" dirty="0"/>
              <a:t>Acceptable file formats: </a:t>
            </a:r>
          </a:p>
          <a:p>
            <a:pPr lvl="1"/>
            <a:r>
              <a:rPr lang="en-US" sz="1400" dirty="0"/>
              <a:t>.</a:t>
            </a:r>
            <a:r>
              <a:rPr lang="en-US" sz="1400" dirty="0" err="1"/>
              <a:t>png</a:t>
            </a:r>
            <a:endParaRPr lang="en-US" sz="1400" dirty="0"/>
          </a:p>
          <a:p>
            <a:pPr lvl="1"/>
            <a:r>
              <a:rPr lang="en-US" sz="1400" dirty="0"/>
              <a:t>.jpg</a:t>
            </a:r>
          </a:p>
          <a:p>
            <a:pPr lvl="1"/>
            <a:r>
              <a:rPr lang="en-US" sz="1400" dirty="0"/>
              <a:t>.jpeg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A61AA-A241-46F1-8DCB-0F1C2070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2473459"/>
            <a:ext cx="6250769" cy="17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85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D9CE1-BAA1-4F23-B7E0-6620C7E0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Preparing for Test Day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3C780-F63F-41B2-914B-B61B5A5A8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Important Steps to Take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7F8C7A2-4F7D-4A6E-A74B-E7E3D969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614947"/>
            <a:ext cx="6553545" cy="56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7A9FB-5BC5-4FED-9048-CB239CD9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Review Your Contact Information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hishing">
            <a:extLst>
              <a:ext uri="{FF2B5EF4-FFF2-40B4-BE49-F238E27FC236}">
                <a16:creationId xmlns:a16="http://schemas.microsoft.com/office/drawing/2014/main" id="{C60795CF-D8F7-438C-8279-A301FE7D6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F1460-6F17-4525-B767-A81E5A8E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rgbClr val="000000"/>
                </a:solidFill>
              </a:rPr>
              <a:t>Sign into My AP: myap.collegeboard.org</a:t>
            </a:r>
          </a:p>
          <a:p>
            <a:r>
              <a:rPr lang="en-US" sz="1900" dirty="0">
                <a:solidFill>
                  <a:srgbClr val="000000"/>
                </a:solidFill>
              </a:rPr>
              <a:t>Confirm your email address: 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In Subscriptions, confirm that you’ve checked the box to receive updates from College Board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Then, create a new contact with the email address </a:t>
            </a:r>
            <a:r>
              <a:rPr lang="en-US" sz="1900" dirty="0">
                <a:solidFill>
                  <a:srgbClr val="000000"/>
                </a:solidFill>
                <a:hlinkClick r:id="rId5"/>
              </a:rPr>
              <a:t>collegeboard@e.collegeboard.org</a:t>
            </a:r>
            <a:r>
              <a:rPr lang="en-US" sz="1900" dirty="0">
                <a:solidFill>
                  <a:srgbClr val="000000"/>
                </a:solidFill>
              </a:rPr>
              <a:t> in your address book or safe sender list </a:t>
            </a:r>
          </a:p>
          <a:p>
            <a:r>
              <a:rPr lang="en-US" sz="1900" b="1" i="1" dirty="0">
                <a:solidFill>
                  <a:srgbClr val="000000"/>
                </a:solidFill>
              </a:rPr>
              <a:t>Don’t worry – if you still can’t get emails from AP, your e-ticket will also be posted in your My AP account </a:t>
            </a:r>
          </a:p>
        </p:txBody>
      </p:sp>
    </p:spTree>
    <p:extLst>
      <p:ext uri="{BB962C8B-B14F-4D97-AF65-F5344CB8AC3E}">
        <p14:creationId xmlns:p14="http://schemas.microsoft.com/office/powerpoint/2010/main" val="118298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663</Words>
  <Application>Microsoft Office PowerPoint</Application>
  <PresentationFormat>Widescreen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Helvetica Neue Medium</vt:lpstr>
      <vt:lpstr>Office Theme</vt:lpstr>
      <vt:lpstr>AP Testing Guide Highlights</vt:lpstr>
      <vt:lpstr>Exam E-Ticket</vt:lpstr>
      <vt:lpstr>What you need to know: </vt:lpstr>
      <vt:lpstr>Submitting Your Answer/s</vt:lpstr>
      <vt:lpstr>Option One: Copy-and-Paste a Typed Response</vt:lpstr>
      <vt:lpstr>Option Two: Attach a Document </vt:lpstr>
      <vt:lpstr>Option Three: Attach Photos of Handwritten Response</vt:lpstr>
      <vt:lpstr>Preparing for Test Day </vt:lpstr>
      <vt:lpstr>Review Your Contact Information </vt:lpstr>
      <vt:lpstr>Check your Tech</vt:lpstr>
      <vt:lpstr>Prepare Your Document or Paper</vt:lpstr>
      <vt:lpstr>Use the AP 2020 Exam Demo – May 4th cb.org/apdemo</vt:lpstr>
      <vt:lpstr>PowerPoint Presentation</vt:lpstr>
      <vt:lpstr>PowerPoint Presentation</vt:lpstr>
      <vt:lpstr>Complete your AP Exam Day  Checklist for each exam</vt:lpstr>
      <vt:lpstr>Exam 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Information </vt:lpstr>
      <vt:lpstr>Additional Information</vt:lpstr>
      <vt:lpstr>PowerPoint Presentation</vt:lpstr>
      <vt:lpstr>Additional Links</vt:lpstr>
      <vt:lpstr>Scores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Testing Guide Highlights</dc:title>
  <dc:creator>Natasha Beemon</dc:creator>
  <cp:lastModifiedBy>Molly Jirasakhiran</cp:lastModifiedBy>
  <cp:revision>2</cp:revision>
  <dcterms:created xsi:type="dcterms:W3CDTF">2020-04-30T17:26:43Z</dcterms:created>
  <dcterms:modified xsi:type="dcterms:W3CDTF">2020-05-12T16:57:09Z</dcterms:modified>
</cp:coreProperties>
</file>