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1" r:id="rId21"/>
    <p:sldId id="282" r:id="rId22"/>
    <p:sldId id="275" r:id="rId23"/>
    <p:sldId id="276" r:id="rId24"/>
    <p:sldId id="277" r:id="rId25"/>
    <p:sldId id="278" r:id="rId26"/>
    <p:sldId id="279" r:id="rId27"/>
    <p:sldId id="280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5071" autoAdjust="0"/>
  </p:normalViewPr>
  <p:slideViewPr>
    <p:cSldViewPr snapToGrid="0">
      <p:cViewPr varScale="1">
        <p:scale>
          <a:sx n="51" d="100"/>
          <a:sy n="51" d="100"/>
        </p:scale>
        <p:origin x="77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Casts and impressions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217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Foot length and shoe size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44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Tire Treads and Impression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Tread  pattern and measurements to identify the type of tire and perhaps the make and model of a car.</a:t>
            </a:r>
          </a:p>
          <a:p>
            <a:r>
              <a:rPr lang="en-US" sz="3200" dirty="0" smtClean="0"/>
              <a:t>Nature of the impression to determine how the vehicle was driven.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27662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anatomy of a tire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Tire tread surface is divided into ridges (elevated regions) and grooves (indentations)</a:t>
            </a:r>
          </a:p>
          <a:p>
            <a:r>
              <a:rPr lang="en-US" sz="2800" dirty="0" smtClean="0"/>
              <a:t>The purpose of grooves is to channel water away and provide traction as the surface area makes contact with the road.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70201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ttp://www.uniforcetire.com/attached/20120314/20120314162907_8750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969" y="269631"/>
            <a:ext cx="6658707" cy="65883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374518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 vehicle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Every make and model of a vehicle has its own track width and wheelbase measurements.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88346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Identifying a vehicle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upload.wikimedia.org/wikipedia/commons/5/52/Wheelbase_and_Tr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742" y="2065867"/>
            <a:ext cx="8359827" cy="442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837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width and Wheelbase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Track width= measured from the center of each tire to the center of the opposite tire. Note that the front and rear track width measurements may differ.</a:t>
            </a:r>
          </a:p>
          <a:p>
            <a:endParaRPr lang="en-US" sz="2400" dirty="0"/>
          </a:p>
          <a:p>
            <a:r>
              <a:rPr lang="en-US" sz="2400" dirty="0" smtClean="0"/>
              <a:t>Wheelbase= the distance between the center of the front axle and the center of the rear axle. Measurements should be taken to the nearest millimeter.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7393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Turning Diameter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2" y="2142067"/>
            <a:ext cx="3452444" cy="364913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Turning Diameter= the measure of how tight a circle can be driven by a vehicle.</a:t>
            </a:r>
            <a:endParaRPr lang="en-US" sz="2800" dirty="0"/>
          </a:p>
        </p:txBody>
      </p:sp>
      <p:pic>
        <p:nvPicPr>
          <p:cNvPr id="2050" name="Picture 2" descr="http://www.pickuptrucks.com/IMAGES/2002/gmc/denali/comparis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292" y="1003714"/>
            <a:ext cx="7399857" cy="5842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937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Establishing Car Movements from Tire 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Vegetation disturbed as a vehicle entered or left a road</a:t>
            </a:r>
          </a:p>
          <a:p>
            <a:r>
              <a:rPr lang="en-US" sz="2800" dirty="0" smtClean="0"/>
              <a:t>Debris patterns cast off by a moving vehicle</a:t>
            </a:r>
          </a:p>
          <a:p>
            <a:r>
              <a:rPr lang="en-US" sz="2800" dirty="0" smtClean="0"/>
              <a:t>Splash patterns created as a vehicle moved through a puddle of water or some other substance or from a wet to dry pavement.</a:t>
            </a:r>
          </a:p>
          <a:p>
            <a:r>
              <a:rPr lang="en-US" sz="2800" dirty="0" smtClean="0"/>
              <a:t>Substance transfer, such as oil leakage from vehicle to pavement or soil. (The drips would be farther apart as the vehicle accelerates).</a:t>
            </a:r>
          </a:p>
          <a:p>
            <a:r>
              <a:rPr lang="en-US" sz="2800" dirty="0" smtClean="0"/>
              <a:t>Tire marks on the pavement or ground.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10758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382" y="0"/>
            <a:ext cx="10131425" cy="1456267"/>
          </a:xfrm>
        </p:spPr>
        <p:txBody>
          <a:bodyPr/>
          <a:lstStyle/>
          <a:p>
            <a:r>
              <a:rPr lang="en-US" dirty="0" smtClean="0"/>
              <a:t>Accident Reconstruction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93" y="1319632"/>
            <a:ext cx="10651891" cy="4715933"/>
          </a:xfrm>
        </p:spPr>
        <p:txBody>
          <a:bodyPr>
            <a:noAutofit/>
          </a:bodyPr>
          <a:lstStyle/>
          <a:p>
            <a:r>
              <a:rPr lang="en-US" sz="4400" dirty="0" smtClean="0"/>
              <a:t>Skid Marks</a:t>
            </a:r>
          </a:p>
          <a:p>
            <a:pPr lvl="1"/>
            <a:r>
              <a:rPr lang="en-US" sz="4000" dirty="0" smtClean="0"/>
              <a:t>When someone breaks suddenly and locks the wheels</a:t>
            </a:r>
          </a:p>
          <a:p>
            <a:pPr lvl="1"/>
            <a:r>
              <a:rPr lang="en-US" sz="4000" dirty="0" smtClean="0"/>
              <a:t>Provides Evidence of the Distance Breaks were Applied</a:t>
            </a:r>
          </a:p>
          <a:p>
            <a:pPr lvl="1"/>
            <a:r>
              <a:rPr lang="en-US" sz="4000" dirty="0" smtClean="0"/>
              <a:t>Calculation of velocity can be made from skid marks</a:t>
            </a:r>
          </a:p>
        </p:txBody>
      </p:sp>
    </p:spTree>
    <p:extLst>
      <p:ext uri="{BB962C8B-B14F-4D97-AF65-F5344CB8AC3E}">
        <p14:creationId xmlns:p14="http://schemas.microsoft.com/office/powerpoint/2010/main" val="45156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5533"/>
            <a:ext cx="10131425" cy="1456267"/>
          </a:xfrm>
        </p:spPr>
        <p:txBody>
          <a:bodyPr/>
          <a:lstStyle/>
          <a:p>
            <a:r>
              <a:rPr lang="en-US" dirty="0" smtClean="0"/>
              <a:t>Types of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3948182"/>
          </a:xfrm>
        </p:spPr>
        <p:txBody>
          <a:bodyPr>
            <a:noAutofit/>
          </a:bodyPr>
          <a:lstStyle/>
          <a:p>
            <a:r>
              <a:rPr lang="en-US" sz="2800" dirty="0" smtClean="0"/>
              <a:t>Patent Impressions- Visible, two dimensional impressions produced as an object moves through soil, dust, paint, blood, or other fine particles</a:t>
            </a:r>
          </a:p>
          <a:p>
            <a:endParaRPr lang="en-US" sz="2800" dirty="0"/>
          </a:p>
          <a:p>
            <a:r>
              <a:rPr lang="en-US" sz="2800" dirty="0" smtClean="0"/>
              <a:t>Latent impressions- hidden to the eye, but can be visualized through the use of special dusting and electrostatic techniques or chemical developers.</a:t>
            </a:r>
          </a:p>
          <a:p>
            <a:endParaRPr lang="en-US" sz="2800" dirty="0"/>
          </a:p>
          <a:p>
            <a:r>
              <a:rPr lang="en-US" sz="2800" dirty="0" smtClean="0"/>
              <a:t>Plastic impressions- Three dimensional imprints. Can be left in soft materials such as snow, mud, soil, or soap.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420855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884421"/>
            <a:ext cx="10131425" cy="5456418"/>
          </a:xfrm>
        </p:spPr>
        <p:txBody>
          <a:bodyPr>
            <a:normAutofit/>
          </a:bodyPr>
          <a:lstStyle/>
          <a:p>
            <a:r>
              <a:rPr lang="en-US" sz="4400" dirty="0"/>
              <a:t>Yaw Marks</a:t>
            </a:r>
          </a:p>
          <a:p>
            <a:pPr lvl="1"/>
            <a:r>
              <a:rPr lang="en-US" sz="4000" dirty="0"/>
              <a:t>Produced when a vehicle travels in a curved path faster than the vehicle can handle skids sideways.</a:t>
            </a:r>
          </a:p>
          <a:p>
            <a:pPr lvl="1"/>
            <a:r>
              <a:rPr lang="en-US" sz="4000" dirty="0"/>
              <a:t>Tires and road surface melt from extreme temperatures.</a:t>
            </a:r>
          </a:p>
          <a:p>
            <a:pPr lvl="1"/>
            <a:r>
              <a:rPr lang="en-US" sz="4000" dirty="0"/>
              <a:t>Audible squeal and often smoke occurs.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377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609601"/>
            <a:ext cx="10131425" cy="5181600"/>
          </a:xfrm>
        </p:spPr>
        <p:txBody>
          <a:bodyPr>
            <a:normAutofit/>
          </a:bodyPr>
          <a:lstStyle/>
          <a:p>
            <a:r>
              <a:rPr lang="en-US" sz="4400" dirty="0"/>
              <a:t>Tire Scrubs</a:t>
            </a:r>
          </a:p>
          <a:p>
            <a:pPr lvl="1"/>
            <a:r>
              <a:rPr lang="en-US" sz="4000" dirty="0"/>
              <a:t>Produced by Damage or overloaded tire or tires during or immediately after impact.</a:t>
            </a:r>
          </a:p>
          <a:p>
            <a:pPr lvl="1"/>
            <a:r>
              <a:rPr lang="en-US" sz="4000" dirty="0"/>
              <a:t>Usually curved, irregular in width</a:t>
            </a:r>
          </a:p>
          <a:p>
            <a:pPr lvl="1"/>
            <a:r>
              <a:rPr lang="en-US" sz="4000" dirty="0"/>
              <a:t>May have striations that look like stripes</a:t>
            </a:r>
          </a:p>
          <a:p>
            <a:pPr lvl="1"/>
            <a:r>
              <a:rPr lang="en-US" sz="4000" dirty="0"/>
              <a:t>Determine an area of impact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5917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Dental Impressions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Bite marks left behind at times</a:t>
            </a:r>
          </a:p>
          <a:p>
            <a:r>
              <a:rPr lang="en-US" sz="3600" dirty="0" smtClean="0"/>
              <a:t>Individual Evidence due to:</a:t>
            </a:r>
          </a:p>
          <a:p>
            <a:pPr lvl="1"/>
            <a:r>
              <a:rPr lang="en-US" sz="3200" dirty="0" smtClean="0"/>
              <a:t>Number, size, coloration, alignment, unique fillings, crowns, caps, the distance between teeth, and overall condition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103709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986" y="590533"/>
            <a:ext cx="10131425" cy="1456267"/>
          </a:xfrm>
        </p:spPr>
        <p:txBody>
          <a:bodyPr/>
          <a:lstStyle/>
          <a:p>
            <a:r>
              <a:rPr lang="en-US" dirty="0" smtClean="0"/>
              <a:t>Structure of Teeth</a:t>
            </a:r>
            <a:endParaRPr lang="en-US" dirty="0"/>
          </a:p>
        </p:txBody>
      </p:sp>
      <p:pic>
        <p:nvPicPr>
          <p:cNvPr id="1026" name="Picture 2" descr="http://www.mydr.com.au/files/images/categories/dental/tooth_anatomy_vs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292" y="-748403"/>
            <a:ext cx="7097488" cy="8091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3341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development of Teeth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64241"/>
          </a:xfrm>
        </p:spPr>
        <p:txBody>
          <a:bodyPr>
            <a:normAutofit/>
          </a:bodyPr>
          <a:lstStyle/>
          <a:p>
            <a:r>
              <a:rPr lang="en-US" sz="3200" dirty="0" smtClean="0"/>
              <a:t>20 primary baby teeth follows predictable pattern beginning in the first 7-12 months.</a:t>
            </a:r>
          </a:p>
          <a:p>
            <a:r>
              <a:rPr lang="en-US" sz="3200" dirty="0" smtClean="0"/>
              <a:t>Primary teeth are replaced by 32 permanent adult teeth.</a:t>
            </a:r>
          </a:p>
          <a:p>
            <a:r>
              <a:rPr lang="en-US" sz="3200" dirty="0" smtClean="0"/>
              <a:t>Wisdom teeth are the last to develop (ages 17-21)</a:t>
            </a:r>
          </a:p>
          <a:p>
            <a:r>
              <a:rPr lang="en-US" sz="3200" dirty="0" smtClean="0"/>
              <a:t>The complete adult set includes 32 teeth including wisdom teeth. </a:t>
            </a:r>
            <a:endParaRPr lang="en-US" sz="3200" dirty="0"/>
          </a:p>
          <a:p>
            <a:r>
              <a:rPr lang="en-US" sz="3200" dirty="0" smtClean="0"/>
              <a:t>Can help to estimate 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0527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Types of </a:t>
            </a:r>
            <a:r>
              <a:rPr lang="en-US" sz="4800" dirty="0" err="1" smtClean="0"/>
              <a:t>TeeTh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39941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Incisors- 8 total in the very front. They cut food.</a:t>
            </a:r>
          </a:p>
          <a:p>
            <a:r>
              <a:rPr lang="en-US" sz="3200" dirty="0" smtClean="0"/>
              <a:t>Canines- 4 total next to incisors. They cut and tear.</a:t>
            </a:r>
          </a:p>
          <a:p>
            <a:r>
              <a:rPr lang="en-US" sz="3200" dirty="0" smtClean="0"/>
              <a:t>Premolars- 8 total next to canines.</a:t>
            </a:r>
          </a:p>
          <a:p>
            <a:r>
              <a:rPr lang="en-US" sz="3200" dirty="0" smtClean="0"/>
              <a:t>Molars- 12 total. Used for grinding and chewing.</a:t>
            </a:r>
          </a:p>
          <a:p>
            <a:endParaRPr lang="en-US" sz="3200" dirty="0"/>
          </a:p>
          <a:p>
            <a:r>
              <a:rPr lang="en-US" sz="3200" dirty="0" smtClean="0"/>
              <a:t>Dentition Pattern- The shape of a set of teeth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94975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mouthhealthy.org/~/media/MouthHealthy/Images/A-Z/MH_eruption_primary.ash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328" y="0"/>
            <a:ext cx="10204723" cy="677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62928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study of Teeth Called?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err="1" smtClean="0"/>
              <a:t>Ondontology</a:t>
            </a:r>
            <a:r>
              <a:rPr lang="en-US" sz="4400" dirty="0" smtClean="0"/>
              <a:t>!!!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25319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Can obtain information about the persons involved at a crime scene using shoe and tire impressions.</a:t>
            </a:r>
          </a:p>
          <a:p>
            <a:r>
              <a:rPr lang="en-US" sz="2800" dirty="0" smtClean="0"/>
              <a:t>Size- size of person’s food</a:t>
            </a:r>
          </a:p>
          <a:p>
            <a:r>
              <a:rPr lang="en-US" sz="2800" dirty="0" smtClean="0"/>
              <a:t>Depth- weight of person</a:t>
            </a:r>
          </a:p>
          <a:p>
            <a:r>
              <a:rPr lang="en-US" sz="2800" dirty="0" smtClean="0"/>
              <a:t>Type- Job or personality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505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Databases contain the names of specific manufacturers and tread patterns used to identify different types of shoes.</a:t>
            </a:r>
          </a:p>
          <a:p>
            <a:endParaRPr lang="en-US" sz="2800" dirty="0"/>
          </a:p>
          <a:p>
            <a:r>
              <a:rPr lang="en-US" sz="2800" dirty="0" smtClean="0"/>
              <a:t>The number of manufacturers that use the same generic sole patterns complicates shoe pattern identification.</a:t>
            </a:r>
          </a:p>
          <a:p>
            <a:endParaRPr lang="en-US" sz="2800" dirty="0"/>
          </a:p>
          <a:p>
            <a:r>
              <a:rPr lang="en-US" sz="2800" dirty="0" smtClean="0"/>
              <a:t>Recall that merely matching footwear is CLASS EVIDENCE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51422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Shoe Wear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Although two different people may purchase the same type of shoes, the wear pattern on the shoes will appear different.</a:t>
            </a:r>
          </a:p>
          <a:p>
            <a:pPr lvl="1"/>
            <a:r>
              <a:rPr lang="en-US" sz="2400" dirty="0" smtClean="0"/>
              <a:t>Toe or heel walking</a:t>
            </a:r>
          </a:p>
          <a:p>
            <a:pPr lvl="1"/>
            <a:r>
              <a:rPr lang="en-US" sz="2400" dirty="0" smtClean="0"/>
              <a:t>Body weight</a:t>
            </a:r>
          </a:p>
          <a:p>
            <a:pPr lvl="1"/>
            <a:r>
              <a:rPr lang="en-US" sz="2400" dirty="0" smtClean="0"/>
              <a:t>If the person walks straight ahead or tends to walk with toes pointed inward or outward.</a:t>
            </a:r>
          </a:p>
          <a:p>
            <a:pPr lvl="1"/>
            <a:r>
              <a:rPr lang="en-US" sz="2400" dirty="0" smtClean="0"/>
              <a:t>The shape of the foot and the wearers activities</a:t>
            </a:r>
          </a:p>
          <a:p>
            <a:pPr lvl="1"/>
            <a:r>
              <a:rPr lang="en-US" sz="2400" dirty="0" smtClean="0"/>
              <a:t>The surface in which they usually walk</a:t>
            </a:r>
          </a:p>
          <a:p>
            <a:pPr lvl="1"/>
            <a:r>
              <a:rPr lang="en-US" sz="2400" dirty="0" smtClean="0"/>
              <a:t>Unique holes, cuts, or debris that may become embedded in the shoe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33988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Gait and tracks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lvl="1"/>
            <a:r>
              <a:rPr lang="en-US" sz="2400" dirty="0" smtClean="0"/>
              <a:t>Gait= walking habits.</a:t>
            </a:r>
            <a:r>
              <a:rPr lang="en-US" sz="2400" dirty="0"/>
              <a:t> </a:t>
            </a:r>
            <a:r>
              <a:rPr lang="en-US" sz="2400" dirty="0" smtClean="0"/>
              <a:t>In an asymmetrical gait, </a:t>
            </a:r>
            <a:r>
              <a:rPr lang="en-US" sz="2400" dirty="0"/>
              <a:t>o</a:t>
            </a:r>
            <a:r>
              <a:rPr lang="en-US" sz="2400" dirty="0" smtClean="0"/>
              <a:t>ne </a:t>
            </a:r>
            <a:r>
              <a:rPr lang="en-US" sz="2400" dirty="0"/>
              <a:t>foot may be angled differently or one may make a deeper impression than another.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Limp or injury</a:t>
            </a:r>
          </a:p>
          <a:p>
            <a:pPr lvl="1"/>
            <a:r>
              <a:rPr lang="en-US" sz="2400" dirty="0" smtClean="0"/>
              <a:t>Carrying Heavy Objects</a:t>
            </a:r>
          </a:p>
          <a:p>
            <a:pPr lvl="1"/>
            <a:r>
              <a:rPr lang="en-US" sz="2400" dirty="0" smtClean="0"/>
              <a:t>Walking or Running</a:t>
            </a:r>
          </a:p>
          <a:p>
            <a:pPr lvl="1"/>
            <a:r>
              <a:rPr lang="en-US" sz="2400" dirty="0" smtClean="0"/>
              <a:t>Number of People at a Crime Scene</a:t>
            </a:r>
          </a:p>
          <a:p>
            <a:pPr lvl="1"/>
            <a:r>
              <a:rPr lang="en-US" sz="2400" dirty="0" smtClean="0"/>
              <a:t>Entrance and Exit to a Crime Scene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74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0"/>
            <a:ext cx="10131425" cy="1456267"/>
          </a:xfrm>
        </p:spPr>
        <p:txBody>
          <a:bodyPr/>
          <a:lstStyle/>
          <a:p>
            <a:r>
              <a:rPr lang="en-US" dirty="0" smtClean="0"/>
              <a:t>Collection of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456267"/>
            <a:ext cx="10131425" cy="4701396"/>
          </a:xfrm>
        </p:spPr>
        <p:txBody>
          <a:bodyPr>
            <a:noAutofit/>
          </a:bodyPr>
          <a:lstStyle/>
          <a:p>
            <a:r>
              <a:rPr lang="en-US" sz="2400" dirty="0" smtClean="0"/>
              <a:t>Take photographs before they are touched or altered.</a:t>
            </a:r>
          </a:p>
          <a:p>
            <a:r>
              <a:rPr lang="en-US" sz="2400" dirty="0" smtClean="0"/>
              <a:t>Fill the camera’s viewfinder with the impression</a:t>
            </a:r>
          </a:p>
          <a:p>
            <a:r>
              <a:rPr lang="en-US" sz="2400" dirty="0" smtClean="0"/>
              <a:t>Take photographs with the lens perpendicular to the impression to reduce distortion</a:t>
            </a:r>
          </a:p>
          <a:p>
            <a:r>
              <a:rPr lang="en-US" sz="2400" dirty="0" smtClean="0"/>
              <a:t>Take multiple photographs</a:t>
            </a:r>
          </a:p>
          <a:p>
            <a:r>
              <a:rPr lang="en-US" sz="2400" dirty="0" smtClean="0"/>
              <a:t>If using a digital camera, check your photographs for clarity and retake when necessary.</a:t>
            </a:r>
          </a:p>
          <a:p>
            <a:r>
              <a:rPr lang="en-US" sz="2400" dirty="0" smtClean="0"/>
              <a:t>Place an identifying label and a rule in position with the impression being sure to focus on impression and not ruler.</a:t>
            </a:r>
          </a:p>
          <a:p>
            <a:r>
              <a:rPr lang="en-US" sz="2400" dirty="0" smtClean="0"/>
              <a:t>Use oblique lighting when possible. Sunlight can produce glare.</a:t>
            </a:r>
          </a:p>
          <a:p>
            <a:r>
              <a:rPr lang="en-US" sz="2400" dirty="0" smtClean="0"/>
              <a:t>If flash is needed keep it 3-4 feet away from print.</a:t>
            </a:r>
          </a:p>
          <a:p>
            <a:r>
              <a:rPr lang="en-US" sz="2400" dirty="0" smtClean="0"/>
              <a:t>If impression is faint, spray it with a light coat of color contrasting solution.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5156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Lifting latent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Luminol</a:t>
            </a:r>
            <a:r>
              <a:rPr lang="en-US" sz="2800" dirty="0" smtClean="0"/>
              <a:t> used on bloody footprints</a:t>
            </a:r>
          </a:p>
          <a:p>
            <a:r>
              <a:rPr lang="en-US" sz="2800" dirty="0" smtClean="0"/>
              <a:t>Dusting of the latent print, similar to dusting for fingerprints</a:t>
            </a:r>
            <a:endParaRPr lang="en-US" sz="2800" dirty="0"/>
          </a:p>
          <a:p>
            <a:r>
              <a:rPr lang="en-US" sz="2800" dirty="0" smtClean="0"/>
              <a:t>Electrostatic Dusting and Lifting works by applying an electrostatic charge on a piece of lifting film.</a:t>
            </a:r>
          </a:p>
          <a:p>
            <a:r>
              <a:rPr lang="en-US" sz="2800" dirty="0" smtClean="0"/>
              <a:t>Gel Lifting is a layer of thick gel sandwiched between paper backing and plastic cover sheet. Not sticky, so can be used on paper.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5346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Casting Plastic impressions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three dimensional impression, such as a shoeprint in mud or snow is called a cast.</a:t>
            </a:r>
          </a:p>
          <a:p>
            <a:r>
              <a:rPr lang="en-US" sz="3200" dirty="0" smtClean="0"/>
              <a:t>If in sand or dirt, Plaster of Paris is used.</a:t>
            </a:r>
          </a:p>
          <a:p>
            <a:r>
              <a:rPr lang="en-US" sz="3200" dirty="0" smtClean="0"/>
              <a:t>If in snow, dental stone because it doesn’t heat up and hardens faster.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81314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417</TotalTime>
  <Words>1031</Words>
  <Application>Microsoft Office PowerPoint</Application>
  <PresentationFormat>Widescreen</PresentationFormat>
  <Paragraphs>109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Calibri</vt:lpstr>
      <vt:lpstr>Calibri Light</vt:lpstr>
      <vt:lpstr>Celestial</vt:lpstr>
      <vt:lpstr>Casts and impressions</vt:lpstr>
      <vt:lpstr>Types of impressions</vt:lpstr>
      <vt:lpstr>Shoe impressions</vt:lpstr>
      <vt:lpstr>Databases</vt:lpstr>
      <vt:lpstr>Shoe Wear Patterns</vt:lpstr>
      <vt:lpstr>Gait and tracks</vt:lpstr>
      <vt:lpstr>Collection of Impressions</vt:lpstr>
      <vt:lpstr>Lifting latent impressions</vt:lpstr>
      <vt:lpstr>Casting Plastic impressions</vt:lpstr>
      <vt:lpstr>Foot length and shoe size</vt:lpstr>
      <vt:lpstr>Tire Treads and Impression</vt:lpstr>
      <vt:lpstr>The anatomy of a tire</vt:lpstr>
      <vt:lpstr>PowerPoint Presentation</vt:lpstr>
      <vt:lpstr>Identifying a vehicle</vt:lpstr>
      <vt:lpstr>Identifying a vehicle</vt:lpstr>
      <vt:lpstr>Track width and Wheelbase</vt:lpstr>
      <vt:lpstr>Turning Diameter</vt:lpstr>
      <vt:lpstr>Establishing Car Movements from Tire Marks</vt:lpstr>
      <vt:lpstr>Accident Reconstruction</vt:lpstr>
      <vt:lpstr>PowerPoint Presentation</vt:lpstr>
      <vt:lpstr>PowerPoint Presentation</vt:lpstr>
      <vt:lpstr>Dental Impressions</vt:lpstr>
      <vt:lpstr>Structure of Teeth</vt:lpstr>
      <vt:lpstr>The development of Teeth</vt:lpstr>
      <vt:lpstr>Types of TeeTh</vt:lpstr>
      <vt:lpstr>PowerPoint Presentation</vt:lpstr>
      <vt:lpstr>What is the study of Teeth Called?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Casts and impressions</dc:title>
  <dc:creator>Molly Jones</dc:creator>
  <cp:lastModifiedBy>Molly Jones</cp:lastModifiedBy>
  <cp:revision>26</cp:revision>
  <dcterms:created xsi:type="dcterms:W3CDTF">2015-11-16T13:50:16Z</dcterms:created>
  <dcterms:modified xsi:type="dcterms:W3CDTF">2015-11-18T18:52:21Z</dcterms:modified>
</cp:coreProperties>
</file>