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300"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5" r:id="rId40"/>
    <p:sldId id="296" r:id="rId41"/>
    <p:sldId id="297" r:id="rId42"/>
    <p:sldId id="298" r:id="rId43"/>
    <p:sldId id="29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8" d="100"/>
          <a:sy n="48" d="100"/>
        </p:scale>
        <p:origin x="67" y="9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75F10-CA85-46E5-9754-19560E6CF807}" type="datetimeFigureOut">
              <a:rPr lang="en-US" smtClean="0"/>
              <a:t>9/9/2015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D3E3F-07BB-4771-BEC4-79A938660CB2}" type="slidenum">
              <a:rPr lang="en-US" smtClean="0"/>
              <a:t>‹#›</a:t>
            </a:fld>
            <a:endParaRPr lang="en-US"/>
          </a:p>
        </p:txBody>
      </p:sp>
    </p:spTree>
    <p:extLst>
      <p:ext uri="{BB962C8B-B14F-4D97-AF65-F5344CB8AC3E}">
        <p14:creationId xmlns:p14="http://schemas.microsoft.com/office/powerpoint/2010/main" val="101427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93700" y="692150"/>
            <a:ext cx="6070600" cy="3416300"/>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fragments from the restriction digests can be separated by gel electrophoresis.  Because the fragments are different lengths, they will run to different locations on a gel.  This creates the unique RFLP pattern, or DNA fingerprint, for each individual.</a:t>
            </a:r>
          </a:p>
        </p:txBody>
      </p:sp>
    </p:spTree>
    <p:extLst>
      <p:ext uri="{BB962C8B-B14F-4D97-AF65-F5344CB8AC3E}">
        <p14:creationId xmlns:p14="http://schemas.microsoft.com/office/powerpoint/2010/main" val="3726357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93700" y="692150"/>
            <a:ext cx="6070600" cy="341630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VNTR regions usually occur in introns.  Do you remember what those are?  Yes, the are noncoding regions of DNA that are cut out before the mature mRNA leaves the nucleus to make protein.  That means the number of repeats in the VNTR region will have no effect on protein expression and therefore no effect on phenotypic traits.  Because of this, VNTR loci are not under the same evolutionary selective pressure and are therefore highly variable.  </a:t>
            </a:r>
          </a:p>
        </p:txBody>
      </p:sp>
    </p:spTree>
    <p:extLst>
      <p:ext uri="{BB962C8B-B14F-4D97-AF65-F5344CB8AC3E}">
        <p14:creationId xmlns:p14="http://schemas.microsoft.com/office/powerpoint/2010/main" val="1551112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93700" y="692150"/>
            <a:ext cx="6070600" cy="34163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You can visualize the VNTR regions by amplifying them with a technique called polymerase chain reaction, or PCR.  The PCR reactions can be run on a gel such as the one pictured here.  This gel shows the amplification of a common VNTR locus called the DS180 repeat found in chromosome 16.  The DS180 repeat can be used to trace the ancestry of an individual within a species.  More on genealogy later, but now let’s learn how to do a PCR reaction.</a:t>
            </a:r>
          </a:p>
        </p:txBody>
      </p:sp>
    </p:spTree>
    <p:extLst>
      <p:ext uri="{BB962C8B-B14F-4D97-AF65-F5344CB8AC3E}">
        <p14:creationId xmlns:p14="http://schemas.microsoft.com/office/powerpoint/2010/main" val="1911229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93700" y="692150"/>
            <a:ext cx="6070600" cy="341630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PCR was developed in the mid 1980’s by Kerry Mullis and it is really just DNA replication in a tube.  So the requirements for a PCR reaction are the same as the requirements for DNA replication.  You must add the template DNA, which can often be total genomic DNA.  The target is the region on the template that you wish to amplify.  You need to add primers, which are short single stranded molecules of DNA that flank the target region.  Just like in replication, the primers allow DNA polymerase to attach and begin replication.  A special DNA polymerase is added, called Taq DNA polymerase.  This polymerase acts just like any other DNA polymerase in that it attaches nucleotides to the newly growing strand of DNA by matching the complementary nucleotide on the template strand.  Taq DNA polymerase is special because it was discovered in a bacteria that grows in a hot spring.  That means that it can withstand extremely high temperatures.  We’ll explain why that is important in just a minute.  If Taq DNA polymerase is going to extend the growing strand of DNA, there must be deoxynucleotides in the reaction mix.  These are the G’s, A’s, T’s and C’s that polymerase incorporates into the new strand.  </a:t>
            </a:r>
          </a:p>
        </p:txBody>
      </p:sp>
    </p:spTree>
    <p:extLst>
      <p:ext uri="{BB962C8B-B14F-4D97-AF65-F5344CB8AC3E}">
        <p14:creationId xmlns:p14="http://schemas.microsoft.com/office/powerpoint/2010/main" val="192117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393700" y="692150"/>
            <a:ext cx="6070600" cy="341630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Once all of the components have been added to the reaction tube, the reactions are placed in a machine called a thermal cycler.  The thermal cycler is an instrument that is capable of rapidly changing temperature over very short time intervals.  The machine repeatedly cycles through three different temperatures during a PCR reaction.  Let’s learn about these temperature cycles.</a:t>
            </a:r>
          </a:p>
        </p:txBody>
      </p:sp>
    </p:spTree>
    <p:extLst>
      <p:ext uri="{BB962C8B-B14F-4D97-AF65-F5344CB8AC3E}">
        <p14:creationId xmlns:p14="http://schemas.microsoft.com/office/powerpoint/2010/main" val="1092774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93700" y="692150"/>
            <a:ext cx="6070600" cy="341630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first temperature is 94 degrees celsius.  This is called the denaturation step because the hydrogen bonds between the double stranded DNA are broken, or denatured, making all of the DNA single stranded.</a:t>
            </a:r>
          </a:p>
        </p:txBody>
      </p:sp>
    </p:spTree>
    <p:extLst>
      <p:ext uri="{BB962C8B-B14F-4D97-AF65-F5344CB8AC3E}">
        <p14:creationId xmlns:p14="http://schemas.microsoft.com/office/powerpoint/2010/main" val="772248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393700" y="692150"/>
            <a:ext cx="6070600" cy="3416300"/>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temperature is then dropped to around 55 degrees celsius.  This is called the annealing step because it allows the single stranded primers to find and attach to their complement on the template DNA.  Remember that the primers were created to specifically flank the target region you desired to amplify.</a:t>
            </a:r>
          </a:p>
        </p:txBody>
      </p:sp>
    </p:spTree>
    <p:extLst>
      <p:ext uri="{BB962C8B-B14F-4D97-AF65-F5344CB8AC3E}">
        <p14:creationId xmlns:p14="http://schemas.microsoft.com/office/powerpoint/2010/main" val="209036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393700" y="692150"/>
            <a:ext cx="6070600" cy="3416300"/>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third step is to raise the temperature to 72 degrees celsius. This step is called the elongation step because at this temperature the Taq DNA polymerase is extending from the primer by adding nucleotides that are complementary to the template to the newly growing strand of DNA.  At the end of this third temperature step, you have completely replicated the target region of DNA and that means you have doubled the number of copies of the target.</a:t>
            </a:r>
          </a:p>
        </p:txBody>
      </p:sp>
    </p:spTree>
    <p:extLst>
      <p:ext uri="{BB962C8B-B14F-4D97-AF65-F5344CB8AC3E}">
        <p14:creationId xmlns:p14="http://schemas.microsoft.com/office/powerpoint/2010/main" val="4036475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393700" y="692150"/>
            <a:ext cx="6070600" cy="341630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thermal cycler literally cycles through these three temperature steps for the number of times programmed into the machine, usually around 30 times.</a:t>
            </a:r>
          </a:p>
        </p:txBody>
      </p:sp>
    </p:spTree>
    <p:extLst>
      <p:ext uri="{BB962C8B-B14F-4D97-AF65-F5344CB8AC3E}">
        <p14:creationId xmlns:p14="http://schemas.microsoft.com/office/powerpoint/2010/main" val="413978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93700" y="692150"/>
            <a:ext cx="6070600" cy="34163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Every time the machine cycles through the temperatures, the number of copies of the target is doubled.  That means after one cycle you will have two copies, then four copies, then 8, 16, 32….and so on.  Because of this logarithmic amplification, PCR is an easy way to generate lots of copies of a desired region of DNA and has numerous applications in biotechnology.  </a:t>
            </a:r>
          </a:p>
        </p:txBody>
      </p:sp>
    </p:spTree>
    <p:extLst>
      <p:ext uri="{BB962C8B-B14F-4D97-AF65-F5344CB8AC3E}">
        <p14:creationId xmlns:p14="http://schemas.microsoft.com/office/powerpoint/2010/main" val="1938665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93700" y="692150"/>
            <a:ext cx="6070600" cy="34163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Let’s talk about some applications of RFLP and VNTR analysis.  One application for the medical field is diagnosing disease.  Sickle cell anemia is a disease that is characterized by red blood cells that assume an abnormal, rigid, sickle shape.  These abnormally shaped red blood cells cannot properly bind and transport oxygen in the blood.  As you may recall from module one, this disease is the result of a single point mutation that causes the amino acid valine to replace glutamic acid in the amino acid chain.  This mutation also creates an additional recognition site for the restriction enzyme DdeI.  RFLP analysis will reflect this difference, as you can see in the picture of the gel, and can be used to diagnose sickle cell patients or alert potential parents that they are carriers of the disease.</a:t>
            </a:r>
          </a:p>
        </p:txBody>
      </p:sp>
    </p:spTree>
    <p:extLst>
      <p:ext uri="{BB962C8B-B14F-4D97-AF65-F5344CB8AC3E}">
        <p14:creationId xmlns:p14="http://schemas.microsoft.com/office/powerpoint/2010/main" val="2046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393700" y="692150"/>
            <a:ext cx="6070600" cy="3416300"/>
          </a:xfrm>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Click on the RFLP animation to visualize the creation of a unique DNA fingerprint.</a:t>
            </a:r>
          </a:p>
        </p:txBody>
      </p:sp>
    </p:spTree>
    <p:extLst>
      <p:ext uri="{BB962C8B-B14F-4D97-AF65-F5344CB8AC3E}">
        <p14:creationId xmlns:p14="http://schemas.microsoft.com/office/powerpoint/2010/main" val="375634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93700" y="692150"/>
            <a:ext cx="6070600" cy="34163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addition to diagnosing a number of different diseases, RFLP analysis can be used for disputed paternity suits.  DNA from the mother, child, and potential fathers are received in the form of blood samples or cheek swabs.  Once the DNA has been isolated, RFLP analysis can be done to determine the paternity of the child.  This is possible because children receive their DNA only from their mother or father, that means that any bands a child has must also be represented by one parent or the other. In this example, the highlighted bands that did not come from the mother must have come from the father.  You can see by examining the data that father 2 matches every band with the child that did not come from the mother.  Therefore father 1 can be excluded and father 2 can be identified as this child’s biological father.  Every year roughly 250,000 paternity suits are filed in the United States.  Using RFLP analysis, verifying a child’s parentage and resolving child support or custody disputes is relatively easy.</a:t>
            </a:r>
          </a:p>
        </p:txBody>
      </p:sp>
    </p:spTree>
    <p:extLst>
      <p:ext uri="{BB962C8B-B14F-4D97-AF65-F5344CB8AC3E}">
        <p14:creationId xmlns:p14="http://schemas.microsoft.com/office/powerpoint/2010/main" val="1898482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93700" y="692150"/>
            <a:ext cx="6070600" cy="34163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And of course RFLP and VNTR analysis can be used as forensic evidence.  A crime scene is full of sources of DNA evidence including dirty laundry, a licked envelope, or a cigarette butt.  Tiny blood stains, a smear of dried semen,  or a trace of saliva is often all it takes to crack a case.  In this example, a woman was found murdered in her apartment.  The crime scene investigator collected samples of the woman’s blood, samples from the knife found under the body, and samples of blood from underneath the woman’s fingernails.  The police suspected her ex-boyfriend was the perpetrator of the crime.  A search of his apartment turned up a bloody shirt that he claimed was the result of falling into a rose bush while gardening.  The evidence was very incriminating, so the investigator took him in for further questioning took a blood sample from him.  This gel is a copy of the data obtained by PCR of VNTR loci in the labeled samples.  You can see by matching the bands that the blood on the knife belonged to the woman and the blood under the woman’s fingernails belonged to her and another suspect that does not match the ex-boyfriend.  Furthermore, the analysis of the blood stains on the ex-boyfriend’s shirt seem to confirm his alibi because his is the only blood on the shirt.  Without DNA analysis, this man could have been convicted for this crime.  Instead, he was exonerated and the real perpetrator was brought to justice.  CODIS is a DNA database funded by the FBI that stores DNA profiles of convicted felons created by federal, state, and local crime labs.  The standard in DNA profiles created for forensic evidence are to use 13 markers plus one to determine sex. If any two samples have matching genotypes at all 13 CODIS loci, it is a virtual certainty that the two DNA samples came from the same individual (or an identical twin). The applications for RFLP and VNTR loci extend beyond the scope of this module, but as you can see from these few examples this technology is powerful and necessary.</a:t>
            </a:r>
          </a:p>
        </p:txBody>
      </p:sp>
    </p:spTree>
    <p:extLst>
      <p:ext uri="{BB962C8B-B14F-4D97-AF65-F5344CB8AC3E}">
        <p14:creationId xmlns:p14="http://schemas.microsoft.com/office/powerpoint/2010/main" val="2680019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393700" y="692150"/>
            <a:ext cx="6070600" cy="341630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Another application of analysis of RFLP and VNTR loci in establishing familial relationships is in the area of molecular genealogy.  Traditional genealogy involves extensive search of historical records.  But our DNA also contains a record of our familial relationships.  DNA analysis can provide clues about what part of the world our ancestors came from.  We learned in module one about different types of mutations.  As DNA is copied and passed down through generations, it gradually accumulates more mutations.  These mutations account for human genetic variation.   RFLP and VNTR analysis of these mutations show that people who are more closely related will share more similarities in their DNA.  These individuals are said to have the same haplotype.  The number of differences between your haplotype and the haplotype of another person can tell you the number of generations you have to go back to find a common ancestor.  Click on the genealogy animation to learn more about molecular genealogy.</a:t>
            </a:r>
          </a:p>
        </p:txBody>
      </p:sp>
    </p:spTree>
    <p:extLst>
      <p:ext uri="{BB962C8B-B14F-4D97-AF65-F5344CB8AC3E}">
        <p14:creationId xmlns:p14="http://schemas.microsoft.com/office/powerpoint/2010/main" val="369643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93700" y="692150"/>
            <a:ext cx="6070600" cy="3416300"/>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Gel electrophoresis is remarkably useful.  One problem with gel electrophoresis is that it is not a permanent copy of the data.  DNA continues to diffuse through the agarose matrix even after you stop the electrophoretic run.  You can take a picture to keep a permanent record, but you cannot manipulate the DNA in any way.  One way to create a permanent record of the restriction digest that can be tested and manipulated is to transfer and fix the DNA onto a nylon membrane. Edward Southern was the scientist who developed this technique, so it is now referred to as a “Southern Blot”. Human genomic DNA is 3 billion base pairs and contains thousands of recognition sites for restriction enzymes.  When human genomic DNA is cut with restriction enzymes and run on an agarose gel you usually see a smear like the picture on the left.  Transferring this DNA onto a nylon membrane allows researchers to hybridize specific probes to generate pictures like the one on the left.  This picture is much clearer and more informative.  Let’s learn how this southern blot hybridization is done.</a:t>
            </a:r>
          </a:p>
        </p:txBody>
      </p:sp>
    </p:spTree>
    <p:extLst>
      <p:ext uri="{BB962C8B-B14F-4D97-AF65-F5344CB8AC3E}">
        <p14:creationId xmlns:p14="http://schemas.microsoft.com/office/powerpoint/2010/main" val="32681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393700" y="692150"/>
            <a:ext cx="6070600" cy="3416300"/>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 mentioned in the last slide, the first step in preparing a southern blot is to cut genomic DNA with restriction enzymes.  The restriction enzymes will bind to and cut within it’s recognition site all along the 3 billion base pairs of genomic DNA.  These restriction digests are then loaded onto an agarose gel and separated in an electrical field.</a:t>
            </a:r>
          </a:p>
        </p:txBody>
      </p:sp>
    </p:spTree>
    <p:extLst>
      <p:ext uri="{BB962C8B-B14F-4D97-AF65-F5344CB8AC3E}">
        <p14:creationId xmlns:p14="http://schemas.microsoft.com/office/powerpoint/2010/main" val="155194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93700" y="692150"/>
            <a:ext cx="6070600" cy="341630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DNA is then denatured in a basic solution.  That means the hydrogen bonds holding the double stranded helix will be broken and the DNA will be single stranded.  The single stranded DNA is then transferred onto a nylon membrane.  The DNA is crosslinked onto the membrane with UV light or with heat.  This creates a permanent copy of the DNA that was separated on the agarose gel.</a:t>
            </a:r>
          </a:p>
        </p:txBody>
      </p:sp>
    </p:spTree>
    <p:extLst>
      <p:ext uri="{BB962C8B-B14F-4D97-AF65-F5344CB8AC3E}">
        <p14:creationId xmlns:p14="http://schemas.microsoft.com/office/powerpoint/2010/main" val="3272474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93700" y="692150"/>
            <a:ext cx="6070600" cy="341630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You may have wondered why the DNA had to be made single stranded before it was transferred to the membrane.  Well, that was so you could hybridize a probe to the transferred DNA.  A DNA probe is a short, single stranded molecule that is labeled (either radioactively or fluorescently).  Because both the probe and the transferred DNA are single stranded, when incubated together they complementarily base pair.  When the probe binds to it’s  complement on the DNA it is called hybridizing the probe.</a:t>
            </a:r>
          </a:p>
        </p:txBody>
      </p:sp>
    </p:spTree>
    <p:extLst>
      <p:ext uri="{BB962C8B-B14F-4D97-AF65-F5344CB8AC3E}">
        <p14:creationId xmlns:p14="http://schemas.microsoft.com/office/powerpoint/2010/main" val="98074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93700" y="692150"/>
            <a:ext cx="6070600" cy="3416300"/>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Because the probe is radioactively labeled, it can be exposed onto a large sheet of x-ray film.  After exposure to the film you will not see the long smears of genomic DNA, you will only be able to visualize the bands where the probe hybridized to the DNA on the membrane. </a:t>
            </a:r>
          </a:p>
        </p:txBody>
      </p:sp>
    </p:spTree>
    <p:extLst>
      <p:ext uri="{BB962C8B-B14F-4D97-AF65-F5344CB8AC3E}">
        <p14:creationId xmlns:p14="http://schemas.microsoft.com/office/powerpoint/2010/main" val="4050628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393700" y="692150"/>
            <a:ext cx="6070600" cy="3416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Click on the Southern Blot Animation to visualize this process.</a:t>
            </a:r>
          </a:p>
        </p:txBody>
      </p:sp>
    </p:spTree>
    <p:extLst>
      <p:ext uri="{BB962C8B-B14F-4D97-AF65-F5344CB8AC3E}">
        <p14:creationId xmlns:p14="http://schemas.microsoft.com/office/powerpoint/2010/main" val="3051165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93700" y="692150"/>
            <a:ext cx="6070600" cy="34163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Another reason why every individual has a unique DNA fingerprint is because of regions called variable number tandem repeats, or VNTR’s.  A VNTR is a sequence that is repeated multiple times.  The number of repeats varies from person to person.  This example shows the sequence GATC repeated 5 times in one individual and only 2 times in a second individual.</a:t>
            </a:r>
          </a:p>
        </p:txBody>
      </p:sp>
    </p:spTree>
    <p:extLst>
      <p:ext uri="{BB962C8B-B14F-4D97-AF65-F5344CB8AC3E}">
        <p14:creationId xmlns:p14="http://schemas.microsoft.com/office/powerpoint/2010/main" val="3148944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9/9/2015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9/9/2015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upload.wikimedia.org/wikipedia/commons/2/22/Punnett_Square.sv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hyperlink" Target="http://www.pbs.org/wgbh/nova/sheppard/analyze.html" TargetMode="External"/><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3" Type="http://schemas.openxmlformats.org/officeDocument/2006/relationships/hyperlink" Target="http://learn.genetics.utah.edu/content/extras/molgen/mutation_haplotype.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7</a:t>
            </a:r>
            <a:br>
              <a:rPr lang="en-US" dirty="0" smtClean="0"/>
            </a:br>
            <a:r>
              <a:rPr lang="en-US" dirty="0" smtClean="0"/>
              <a:t>DNA Fingerprinting</a:t>
            </a:r>
            <a:endParaRPr lang="en-US" dirty="0"/>
          </a:p>
        </p:txBody>
      </p:sp>
      <p:sp>
        <p:nvSpPr>
          <p:cNvPr id="3" name="Subtitle 2"/>
          <p:cNvSpPr>
            <a:spLocks noGrp="1"/>
          </p:cNvSpPr>
          <p:nvPr>
            <p:ph type="subTitle" idx="1"/>
          </p:nvPr>
        </p:nvSpPr>
        <p:spPr/>
        <p:txBody>
          <a:bodyPr/>
          <a:lstStyle/>
          <a:p>
            <a:r>
              <a:rPr lang="en-US" dirty="0" smtClean="0"/>
              <a:t>9/9/2015</a:t>
            </a:r>
            <a:endParaRPr lang="en-US" dirty="0"/>
          </a:p>
        </p:txBody>
      </p:sp>
    </p:spTree>
    <p:extLst>
      <p:ext uri="{BB962C8B-B14F-4D97-AF65-F5344CB8AC3E}">
        <p14:creationId xmlns:p14="http://schemas.microsoft.com/office/powerpoint/2010/main" val="89151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524000" y="0"/>
            <a:ext cx="9144000" cy="6858000"/>
          </a:xfrm>
          <a:prstGeom prst="rect">
            <a:avLst/>
          </a:prstGeom>
          <a:solidFill>
            <a:srgbClr val="00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15" name="Rectangle 3"/>
          <p:cNvSpPr>
            <a:spLocks noGrp="1" noChangeArrowheads="1"/>
          </p:cNvSpPr>
          <p:nvPr>
            <p:ph type="title"/>
          </p:nvPr>
        </p:nvSpPr>
        <p:spPr>
          <a:xfrm>
            <a:off x="1524000" y="0"/>
            <a:ext cx="9144000" cy="990600"/>
          </a:xfrm>
        </p:spPr>
        <p:txBody>
          <a:bodyPr>
            <a:normAutofit fontScale="90000"/>
          </a:bodyPr>
          <a:lstStyle/>
          <a:p>
            <a:pPr algn="l" eaLnBrk="1" hangingPunct="1"/>
            <a:r>
              <a:rPr lang="en-US" altLang="en-US" sz="3200" i="1">
                <a:solidFill>
                  <a:schemeClr val="bg1"/>
                </a:solidFill>
              </a:rPr>
              <a:t>What are some terms that will help with understanding Punnett Squares?</a:t>
            </a:r>
          </a:p>
        </p:txBody>
      </p:sp>
      <p:sp>
        <p:nvSpPr>
          <p:cNvPr id="38916" name="Rectangle 4"/>
          <p:cNvSpPr>
            <a:spLocks noGrp="1" noChangeArrowheads="1"/>
          </p:cNvSpPr>
          <p:nvPr>
            <p:ph type="body" idx="1"/>
          </p:nvPr>
        </p:nvSpPr>
        <p:spPr>
          <a:xfrm>
            <a:off x="1524000" y="1295400"/>
            <a:ext cx="9144000" cy="1295400"/>
          </a:xfrm>
        </p:spPr>
        <p:txBody>
          <a:bodyPr/>
          <a:lstStyle/>
          <a:p>
            <a:pPr eaLnBrk="1" hangingPunct="1">
              <a:buFontTx/>
              <a:buNone/>
            </a:pPr>
            <a:r>
              <a:rPr lang="en-US" altLang="en-US" b="1" u="sng" smtClean="0">
                <a:solidFill>
                  <a:srgbClr val="66FF33"/>
                </a:solidFill>
              </a:rPr>
              <a:t>Hetero</a:t>
            </a:r>
            <a:r>
              <a:rPr lang="en-US" altLang="en-US" b="1" smtClean="0">
                <a:solidFill>
                  <a:srgbClr val="66FF33"/>
                </a:solidFill>
              </a:rPr>
              <a:t>zygous</a:t>
            </a:r>
            <a:r>
              <a:rPr lang="en-US" altLang="en-US" smtClean="0">
                <a:solidFill>
                  <a:schemeClr val="bg1"/>
                </a:solidFill>
              </a:rPr>
              <a:t>:  Organism with 2 </a:t>
            </a:r>
            <a:r>
              <a:rPr lang="en-US" altLang="en-US" u="sng" smtClean="0">
                <a:solidFill>
                  <a:schemeClr val="bg1"/>
                </a:solidFill>
              </a:rPr>
              <a:t>different</a:t>
            </a:r>
            <a:r>
              <a:rPr lang="en-US" altLang="en-US" smtClean="0">
                <a:solidFill>
                  <a:schemeClr val="bg1"/>
                </a:solidFill>
              </a:rPr>
              <a:t> alleles for a particular trait.  Also called “hybrid”.</a:t>
            </a:r>
          </a:p>
        </p:txBody>
      </p:sp>
      <p:sp>
        <p:nvSpPr>
          <p:cNvPr id="38917" name="Text Box 5"/>
          <p:cNvSpPr txBox="1">
            <a:spLocks noChangeArrowheads="1"/>
          </p:cNvSpPr>
          <p:nvPr/>
        </p:nvSpPr>
        <p:spPr bwMode="auto">
          <a:xfrm>
            <a:off x="1524000" y="27432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400" b="1">
                <a:solidFill>
                  <a:schemeClr val="bg1"/>
                </a:solidFill>
              </a:rPr>
              <a:t>Examples</a:t>
            </a:r>
            <a:r>
              <a:rPr lang="en-US" altLang="en-US" sz="3200" b="1">
                <a:solidFill>
                  <a:schemeClr val="bg1"/>
                </a:solidFill>
              </a:rPr>
              <a:t> –      Tt          Dd            Gg            Bb    </a:t>
            </a:r>
            <a:endParaRPr lang="en-US" altLang="en-US"/>
          </a:p>
        </p:txBody>
      </p:sp>
      <p:sp>
        <p:nvSpPr>
          <p:cNvPr id="38918" name="Line 6"/>
          <p:cNvSpPr>
            <a:spLocks noChangeShapeType="1"/>
          </p:cNvSpPr>
          <p:nvPr/>
        </p:nvSpPr>
        <p:spPr bwMode="auto">
          <a:xfrm>
            <a:off x="1524000" y="1066800"/>
            <a:ext cx="9144000" cy="0"/>
          </a:xfrm>
          <a:prstGeom prst="line">
            <a:avLst/>
          </a:prstGeom>
          <a:noFill/>
          <a:ln w="5715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 name="Line 7"/>
          <p:cNvSpPr>
            <a:spLocks noChangeShapeType="1"/>
          </p:cNvSpPr>
          <p:nvPr/>
        </p:nvSpPr>
        <p:spPr bwMode="auto">
          <a:xfrm flipV="1">
            <a:off x="4267200" y="3352800"/>
            <a:ext cx="0" cy="83820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0" name="Text Box 8"/>
          <p:cNvSpPr txBox="1">
            <a:spLocks noChangeArrowheads="1"/>
          </p:cNvSpPr>
          <p:nvPr/>
        </p:nvSpPr>
        <p:spPr bwMode="auto">
          <a:xfrm>
            <a:off x="2133600" y="4191001"/>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FF9900"/>
                </a:solidFill>
              </a:rPr>
              <a:t>Different sized letters!</a:t>
            </a:r>
          </a:p>
        </p:txBody>
      </p:sp>
      <p:sp>
        <p:nvSpPr>
          <p:cNvPr id="13321" name="Line 9"/>
          <p:cNvSpPr>
            <a:spLocks noChangeShapeType="1"/>
          </p:cNvSpPr>
          <p:nvPr/>
        </p:nvSpPr>
        <p:spPr bwMode="auto">
          <a:xfrm flipV="1">
            <a:off x="5791200" y="3352800"/>
            <a:ext cx="0" cy="8382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2" name="Text Box 10"/>
          <p:cNvSpPr txBox="1">
            <a:spLocks noChangeArrowheads="1"/>
          </p:cNvSpPr>
          <p:nvPr/>
        </p:nvSpPr>
        <p:spPr bwMode="auto">
          <a:xfrm>
            <a:off x="3810000" y="4191001"/>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66FF33"/>
                </a:solidFill>
              </a:rPr>
              <a:t>Different sized letters!</a:t>
            </a:r>
          </a:p>
        </p:txBody>
      </p:sp>
      <p:sp>
        <p:nvSpPr>
          <p:cNvPr id="13323" name="Line 11"/>
          <p:cNvSpPr>
            <a:spLocks noChangeShapeType="1"/>
          </p:cNvSpPr>
          <p:nvPr/>
        </p:nvSpPr>
        <p:spPr bwMode="auto">
          <a:xfrm flipV="1">
            <a:off x="7696200" y="3352800"/>
            <a:ext cx="0" cy="838200"/>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4" name="Line 12"/>
          <p:cNvSpPr>
            <a:spLocks noChangeShapeType="1"/>
          </p:cNvSpPr>
          <p:nvPr/>
        </p:nvSpPr>
        <p:spPr bwMode="auto">
          <a:xfrm flipV="1">
            <a:off x="9601200" y="3352800"/>
            <a:ext cx="0" cy="8382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5" name="Text Box 13"/>
          <p:cNvSpPr txBox="1">
            <a:spLocks noChangeArrowheads="1"/>
          </p:cNvSpPr>
          <p:nvPr/>
        </p:nvSpPr>
        <p:spPr bwMode="auto">
          <a:xfrm>
            <a:off x="5715000" y="4191001"/>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6600FF"/>
                </a:solidFill>
              </a:rPr>
              <a:t>Different sized letters!</a:t>
            </a:r>
          </a:p>
        </p:txBody>
      </p:sp>
      <p:sp>
        <p:nvSpPr>
          <p:cNvPr id="13326" name="Text Box 14"/>
          <p:cNvSpPr txBox="1">
            <a:spLocks noChangeArrowheads="1"/>
          </p:cNvSpPr>
          <p:nvPr/>
        </p:nvSpPr>
        <p:spPr bwMode="auto">
          <a:xfrm>
            <a:off x="6934200" y="4191001"/>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FFFF00"/>
                </a:solidFill>
              </a:rPr>
              <a:t>Different sized letters!</a:t>
            </a:r>
          </a:p>
        </p:txBody>
      </p:sp>
      <p:sp>
        <p:nvSpPr>
          <p:cNvPr id="13327" name="Text Box 15"/>
          <p:cNvSpPr txBox="1">
            <a:spLocks noChangeArrowheads="1"/>
          </p:cNvSpPr>
          <p:nvPr/>
        </p:nvSpPr>
        <p:spPr bwMode="auto">
          <a:xfrm>
            <a:off x="1524000" y="5181601"/>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800">
                <a:solidFill>
                  <a:srgbClr val="66FF33"/>
                </a:solidFill>
                <a:latin typeface="Algerian" panose="04020705040A02060702" pitchFamily="82" charset="0"/>
              </a:rPr>
              <a:t>Hetero means:  __________</a:t>
            </a:r>
          </a:p>
        </p:txBody>
      </p:sp>
      <p:sp>
        <p:nvSpPr>
          <p:cNvPr id="13328" name="Text Box 16"/>
          <p:cNvSpPr txBox="1">
            <a:spLocks noChangeArrowheads="1"/>
          </p:cNvSpPr>
          <p:nvPr/>
        </p:nvSpPr>
        <p:spPr bwMode="auto">
          <a:xfrm>
            <a:off x="6934200" y="510540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5400" b="1">
                <a:solidFill>
                  <a:srgbClr val="6600FF"/>
                </a:solidFill>
              </a:rPr>
              <a:t>Different</a:t>
            </a:r>
          </a:p>
        </p:txBody>
      </p:sp>
      <p:sp>
        <p:nvSpPr>
          <p:cNvPr id="13329" name="Text Box 17"/>
          <p:cNvSpPr txBox="1">
            <a:spLocks noChangeArrowheads="1"/>
          </p:cNvSpPr>
          <p:nvPr/>
        </p:nvSpPr>
        <p:spPr bwMode="auto">
          <a:xfrm>
            <a:off x="2743200" y="6019800"/>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a:solidFill>
                  <a:schemeClr val="bg1"/>
                </a:solidFill>
              </a:rPr>
              <a:t>Think:  Different SIZED letters</a:t>
            </a:r>
          </a:p>
        </p:txBody>
      </p:sp>
    </p:spTree>
    <p:extLst>
      <p:ext uri="{BB962C8B-B14F-4D97-AF65-F5344CB8AC3E}">
        <p14:creationId xmlns:p14="http://schemas.microsoft.com/office/powerpoint/2010/main" val="1247388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slide(fromBottom)">
                                      <p:cBhvr>
                                        <p:cTn id="7" dur="3000"/>
                                        <p:tgtEl>
                                          <p:spTgt spid="1331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3320"/>
                                        </p:tgtEl>
                                        <p:attrNameLst>
                                          <p:attrName>style.visibility</p:attrName>
                                        </p:attrNameLst>
                                      </p:cBhvr>
                                      <p:to>
                                        <p:strVal val="visible"/>
                                      </p:to>
                                    </p:set>
                                    <p:animEffect transition="in" filter="slide(fromBottom)">
                                      <p:cBhvr>
                                        <p:cTn id="10" dur="3000"/>
                                        <p:tgtEl>
                                          <p:spTgt spid="13320"/>
                                        </p:tgtEl>
                                      </p:cBhvr>
                                    </p:animEffect>
                                  </p:childTnLst>
                                </p:cTn>
                              </p:par>
                            </p:childTnLst>
                          </p:cTn>
                        </p:par>
                        <p:par>
                          <p:cTn id="11" fill="hold" nodeType="afterGroup">
                            <p:stCondLst>
                              <p:cond delay="3000"/>
                            </p:stCondLst>
                            <p:childTnLst>
                              <p:par>
                                <p:cTn id="12" presetID="1" presetClass="exit" presetSubtype="0" fill="hold" grpId="1" nodeType="afterEffect">
                                  <p:stCondLst>
                                    <p:cond delay="0"/>
                                  </p:stCondLst>
                                  <p:childTnLst>
                                    <p:set>
                                      <p:cBhvr>
                                        <p:cTn id="13" dur="1" fill="hold">
                                          <p:stCondLst>
                                            <p:cond delay="0"/>
                                          </p:stCondLst>
                                        </p:cTn>
                                        <p:tgtEl>
                                          <p:spTgt spid="13319"/>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13320"/>
                                        </p:tgtEl>
                                        <p:attrNameLst>
                                          <p:attrName>style.visibility</p:attrName>
                                        </p:attrNameLst>
                                      </p:cBhvr>
                                      <p:to>
                                        <p:strVal val="hidden"/>
                                      </p:to>
                                    </p:se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13321"/>
                                        </p:tgtEl>
                                        <p:attrNameLst>
                                          <p:attrName>style.visibility</p:attrName>
                                        </p:attrNameLst>
                                      </p:cBhvr>
                                      <p:to>
                                        <p:strVal val="visible"/>
                                      </p:to>
                                    </p:set>
                                    <p:animEffect transition="in" filter="slide(fromBottom)">
                                      <p:cBhvr>
                                        <p:cTn id="19" dur="3000"/>
                                        <p:tgtEl>
                                          <p:spTgt spid="13321"/>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3322"/>
                                        </p:tgtEl>
                                        <p:attrNameLst>
                                          <p:attrName>style.visibility</p:attrName>
                                        </p:attrNameLst>
                                      </p:cBhvr>
                                      <p:to>
                                        <p:strVal val="visible"/>
                                      </p:to>
                                    </p:set>
                                    <p:animEffect transition="in" filter="slide(fromBottom)">
                                      <p:cBhvr>
                                        <p:cTn id="22" dur="3000"/>
                                        <p:tgtEl>
                                          <p:spTgt spid="13322"/>
                                        </p:tgtEl>
                                      </p:cBhvr>
                                    </p:animEffect>
                                  </p:childTnLst>
                                </p:cTn>
                              </p:par>
                            </p:childTnLst>
                          </p:cTn>
                        </p:par>
                        <p:par>
                          <p:cTn id="23" fill="hold" nodeType="afterGroup">
                            <p:stCondLst>
                              <p:cond delay="6000"/>
                            </p:stCondLst>
                            <p:childTnLst>
                              <p:par>
                                <p:cTn id="24" presetID="1" presetClass="exit" presetSubtype="0" fill="hold" grpId="1" nodeType="afterEffect">
                                  <p:stCondLst>
                                    <p:cond delay="0"/>
                                  </p:stCondLst>
                                  <p:childTnLst>
                                    <p:set>
                                      <p:cBhvr>
                                        <p:cTn id="25" dur="1" fill="hold">
                                          <p:stCondLst>
                                            <p:cond delay="0"/>
                                          </p:stCondLst>
                                        </p:cTn>
                                        <p:tgtEl>
                                          <p:spTgt spid="13322"/>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3321"/>
                                        </p:tgtEl>
                                        <p:attrNameLst>
                                          <p:attrName>style.visibility</p:attrName>
                                        </p:attrNameLst>
                                      </p:cBhvr>
                                      <p:to>
                                        <p:strVal val="hidden"/>
                                      </p:to>
                                    </p:set>
                                  </p:childTnLst>
                                </p:cTn>
                              </p:par>
                            </p:childTnLst>
                          </p:cTn>
                        </p:par>
                        <p:par>
                          <p:cTn id="28" fill="hold" nodeType="afterGroup">
                            <p:stCondLst>
                              <p:cond delay="6000"/>
                            </p:stCondLst>
                            <p:childTnLst>
                              <p:par>
                                <p:cTn id="29" presetID="12" presetClass="entr" presetSubtype="4" fill="hold" grpId="0" nodeType="afterEffect">
                                  <p:stCondLst>
                                    <p:cond delay="0"/>
                                  </p:stCondLst>
                                  <p:childTnLst>
                                    <p:set>
                                      <p:cBhvr>
                                        <p:cTn id="30" dur="1" fill="hold">
                                          <p:stCondLst>
                                            <p:cond delay="0"/>
                                          </p:stCondLst>
                                        </p:cTn>
                                        <p:tgtEl>
                                          <p:spTgt spid="13323"/>
                                        </p:tgtEl>
                                        <p:attrNameLst>
                                          <p:attrName>style.visibility</p:attrName>
                                        </p:attrNameLst>
                                      </p:cBhvr>
                                      <p:to>
                                        <p:strVal val="visible"/>
                                      </p:to>
                                    </p:set>
                                    <p:animEffect transition="in" filter="slide(fromBottom)">
                                      <p:cBhvr>
                                        <p:cTn id="31" dur="3000"/>
                                        <p:tgtEl>
                                          <p:spTgt spid="13323"/>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3325"/>
                                        </p:tgtEl>
                                        <p:attrNameLst>
                                          <p:attrName>style.visibility</p:attrName>
                                        </p:attrNameLst>
                                      </p:cBhvr>
                                      <p:to>
                                        <p:strVal val="visible"/>
                                      </p:to>
                                    </p:set>
                                    <p:animEffect transition="in" filter="slide(fromBottom)">
                                      <p:cBhvr>
                                        <p:cTn id="34" dur="3000"/>
                                        <p:tgtEl>
                                          <p:spTgt spid="13325"/>
                                        </p:tgtEl>
                                      </p:cBhvr>
                                    </p:animEffect>
                                  </p:childTnLst>
                                </p:cTn>
                              </p:par>
                            </p:childTnLst>
                          </p:cTn>
                        </p:par>
                        <p:par>
                          <p:cTn id="35" fill="hold" nodeType="afterGroup">
                            <p:stCondLst>
                              <p:cond delay="9000"/>
                            </p:stCondLst>
                            <p:childTnLst>
                              <p:par>
                                <p:cTn id="36" presetID="1" presetClass="exit" presetSubtype="0" fill="hold" grpId="1" nodeType="afterEffect">
                                  <p:stCondLst>
                                    <p:cond delay="0"/>
                                  </p:stCondLst>
                                  <p:childTnLst>
                                    <p:set>
                                      <p:cBhvr>
                                        <p:cTn id="37" dur="1" fill="hold">
                                          <p:stCondLst>
                                            <p:cond delay="0"/>
                                          </p:stCondLst>
                                        </p:cTn>
                                        <p:tgtEl>
                                          <p:spTgt spid="13323"/>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3325"/>
                                        </p:tgtEl>
                                        <p:attrNameLst>
                                          <p:attrName>style.visibility</p:attrName>
                                        </p:attrNameLst>
                                      </p:cBhvr>
                                      <p:to>
                                        <p:strVal val="hidden"/>
                                      </p:to>
                                    </p:set>
                                  </p:childTnLst>
                                </p:cTn>
                              </p:par>
                            </p:childTnLst>
                          </p:cTn>
                        </p:par>
                        <p:par>
                          <p:cTn id="40" fill="hold" nodeType="afterGroup">
                            <p:stCondLst>
                              <p:cond delay="9000"/>
                            </p:stCondLst>
                            <p:childTnLst>
                              <p:par>
                                <p:cTn id="41" presetID="12" presetClass="entr" presetSubtype="4" fill="hold" grpId="0" nodeType="afterEffect">
                                  <p:stCondLst>
                                    <p:cond delay="0"/>
                                  </p:stCondLst>
                                  <p:childTnLst>
                                    <p:set>
                                      <p:cBhvr>
                                        <p:cTn id="42" dur="1" fill="hold">
                                          <p:stCondLst>
                                            <p:cond delay="0"/>
                                          </p:stCondLst>
                                        </p:cTn>
                                        <p:tgtEl>
                                          <p:spTgt spid="13324"/>
                                        </p:tgtEl>
                                        <p:attrNameLst>
                                          <p:attrName>style.visibility</p:attrName>
                                        </p:attrNameLst>
                                      </p:cBhvr>
                                      <p:to>
                                        <p:strVal val="visible"/>
                                      </p:to>
                                    </p:set>
                                    <p:animEffect transition="in" filter="slide(fromBottom)">
                                      <p:cBhvr>
                                        <p:cTn id="43" dur="3000"/>
                                        <p:tgtEl>
                                          <p:spTgt spid="13324"/>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13326"/>
                                        </p:tgtEl>
                                        <p:attrNameLst>
                                          <p:attrName>style.visibility</p:attrName>
                                        </p:attrNameLst>
                                      </p:cBhvr>
                                      <p:to>
                                        <p:strVal val="visible"/>
                                      </p:to>
                                    </p:set>
                                    <p:animEffect transition="in" filter="slide(fromBottom)">
                                      <p:cBhvr>
                                        <p:cTn id="46" dur="3000"/>
                                        <p:tgtEl>
                                          <p:spTgt spid="1332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13327"/>
                                        </p:tgtEl>
                                        <p:attrNameLst>
                                          <p:attrName>style.visibility</p:attrName>
                                        </p:attrNameLst>
                                      </p:cBhvr>
                                      <p:to>
                                        <p:strVal val="visible"/>
                                      </p:to>
                                    </p:set>
                                    <p:anim calcmode="lin" valueType="num">
                                      <p:cBhvr>
                                        <p:cTn id="51" dur="1000" fill="hold"/>
                                        <p:tgtEl>
                                          <p:spTgt spid="13327"/>
                                        </p:tgtEl>
                                        <p:attrNameLst>
                                          <p:attrName>ppt_w</p:attrName>
                                        </p:attrNameLst>
                                      </p:cBhvr>
                                      <p:tavLst>
                                        <p:tav tm="0">
                                          <p:val>
                                            <p:fltVal val="0"/>
                                          </p:val>
                                        </p:tav>
                                        <p:tav tm="100000">
                                          <p:val>
                                            <p:strVal val="#ppt_w"/>
                                          </p:val>
                                        </p:tav>
                                      </p:tavLst>
                                    </p:anim>
                                    <p:anim calcmode="lin" valueType="num">
                                      <p:cBhvr>
                                        <p:cTn id="52" dur="1000" fill="hold"/>
                                        <p:tgtEl>
                                          <p:spTgt spid="13327"/>
                                        </p:tgtEl>
                                        <p:attrNameLst>
                                          <p:attrName>ppt_h</p:attrName>
                                        </p:attrNameLst>
                                      </p:cBhvr>
                                      <p:tavLst>
                                        <p:tav tm="0">
                                          <p:val>
                                            <p:fltVal val="0"/>
                                          </p:val>
                                        </p:tav>
                                        <p:tav tm="100000">
                                          <p:val>
                                            <p:strVal val="#ppt_h"/>
                                          </p:val>
                                        </p:tav>
                                      </p:tavLst>
                                    </p:anim>
                                    <p:anim calcmode="lin" valueType="num">
                                      <p:cBhvr>
                                        <p:cTn id="53" dur="1000" fill="hold"/>
                                        <p:tgtEl>
                                          <p:spTgt spid="13327"/>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33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51" presetClass="entr" presetSubtype="0" fill="hold" grpId="0" nodeType="clickEffect">
                                  <p:stCondLst>
                                    <p:cond delay="0"/>
                                  </p:stCondLst>
                                  <p:childTnLst>
                                    <p:set>
                                      <p:cBhvr>
                                        <p:cTn id="58" dur="1" fill="hold">
                                          <p:stCondLst>
                                            <p:cond delay="0"/>
                                          </p:stCondLst>
                                        </p:cTn>
                                        <p:tgtEl>
                                          <p:spTgt spid="13328"/>
                                        </p:tgtEl>
                                        <p:attrNameLst>
                                          <p:attrName>style.visibility</p:attrName>
                                        </p:attrNameLst>
                                      </p:cBhvr>
                                      <p:to>
                                        <p:strVal val="visible"/>
                                      </p:to>
                                    </p:set>
                                    <p:animEffect transition="in" filter="fade">
                                      <p:cBhvr>
                                        <p:cTn id="59" dur="770" decel="100000"/>
                                        <p:tgtEl>
                                          <p:spTgt spid="13328"/>
                                        </p:tgtEl>
                                      </p:cBhvr>
                                    </p:animEffect>
                                    <p:animScale>
                                      <p:cBhvr>
                                        <p:cTn id="60" dur="770" decel="100000"/>
                                        <p:tgtEl>
                                          <p:spTgt spid="13328"/>
                                        </p:tgtEl>
                                      </p:cBhvr>
                                      <p:from x="10000" y="10000"/>
                                      <p:to x="200000" y="450000"/>
                                    </p:animScale>
                                    <p:animScale>
                                      <p:cBhvr>
                                        <p:cTn id="61" dur="1230" accel="100000" fill="hold">
                                          <p:stCondLst>
                                            <p:cond delay="770"/>
                                          </p:stCondLst>
                                        </p:cTn>
                                        <p:tgtEl>
                                          <p:spTgt spid="13328"/>
                                        </p:tgtEl>
                                      </p:cBhvr>
                                      <p:from x="200000" y="450000"/>
                                      <p:to x="100000" y="100000"/>
                                    </p:animScale>
                                    <p:set>
                                      <p:cBhvr>
                                        <p:cTn id="62" dur="770" fill="hold"/>
                                        <p:tgtEl>
                                          <p:spTgt spid="13328"/>
                                        </p:tgtEl>
                                        <p:attrNameLst>
                                          <p:attrName>ppt_x</p:attrName>
                                        </p:attrNameLst>
                                      </p:cBhvr>
                                      <p:to>
                                        <p:strVal val="(0.5)"/>
                                      </p:to>
                                    </p:set>
                                    <p:anim from="(0.5)" to="(#ppt_x)" calcmode="lin" valueType="num">
                                      <p:cBhvr>
                                        <p:cTn id="63" dur="1230" accel="100000" fill="hold">
                                          <p:stCondLst>
                                            <p:cond delay="770"/>
                                          </p:stCondLst>
                                        </p:cTn>
                                        <p:tgtEl>
                                          <p:spTgt spid="13328"/>
                                        </p:tgtEl>
                                        <p:attrNameLst>
                                          <p:attrName>ppt_x</p:attrName>
                                        </p:attrNameLst>
                                      </p:cBhvr>
                                    </p:anim>
                                    <p:set>
                                      <p:cBhvr>
                                        <p:cTn id="64" dur="770" fill="hold"/>
                                        <p:tgtEl>
                                          <p:spTgt spid="13328"/>
                                        </p:tgtEl>
                                        <p:attrNameLst>
                                          <p:attrName>ppt_y</p:attrName>
                                        </p:attrNameLst>
                                      </p:cBhvr>
                                      <p:to>
                                        <p:strVal val="(#ppt_y+0.4)"/>
                                      </p:to>
                                    </p:set>
                                    <p:anim from="(#ppt_y+0.4)" to="(#ppt_y)" calcmode="lin" valueType="num">
                                      <p:cBhvr>
                                        <p:cTn id="65" dur="1230" accel="100000" fill="hold">
                                          <p:stCondLst>
                                            <p:cond delay="770"/>
                                          </p:stCondLst>
                                        </p:cTn>
                                        <p:tgtEl>
                                          <p:spTgt spid="13328"/>
                                        </p:tgtEl>
                                        <p:attrNameLst>
                                          <p:attrName>ppt_y</p:attrName>
                                        </p:attrNameLst>
                                      </p:cBhvr>
                                    </p:anim>
                                  </p:childTnLst>
                                </p:cTn>
                              </p:par>
                            </p:childTnLst>
                          </p:cTn>
                        </p:par>
                        <p:par>
                          <p:cTn id="66" fill="hold" nodeType="afterGroup">
                            <p:stCondLst>
                              <p:cond delay="2000"/>
                            </p:stCondLst>
                            <p:childTnLst>
                              <p:par>
                                <p:cTn id="67" presetID="39" presetClass="entr" presetSubtype="0" accel="100000" fill="hold" grpId="0" nodeType="afterEffect">
                                  <p:stCondLst>
                                    <p:cond delay="0"/>
                                  </p:stCondLst>
                                  <p:childTnLst>
                                    <p:set>
                                      <p:cBhvr>
                                        <p:cTn id="68" dur="1" fill="hold">
                                          <p:stCondLst>
                                            <p:cond delay="0"/>
                                          </p:stCondLst>
                                        </p:cTn>
                                        <p:tgtEl>
                                          <p:spTgt spid="13329"/>
                                        </p:tgtEl>
                                        <p:attrNameLst>
                                          <p:attrName>style.visibility</p:attrName>
                                        </p:attrNameLst>
                                      </p:cBhvr>
                                      <p:to>
                                        <p:strVal val="visible"/>
                                      </p:to>
                                    </p:set>
                                    <p:anim calcmode="lin" valueType="num">
                                      <p:cBhvr>
                                        <p:cTn id="69" dur="500" fill="hold"/>
                                        <p:tgtEl>
                                          <p:spTgt spid="13329"/>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13329"/>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13329"/>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133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19" grpId="1" animBg="1"/>
      <p:bldP spid="13320" grpId="0"/>
      <p:bldP spid="13320" grpId="1"/>
      <p:bldP spid="13321" grpId="0" animBg="1"/>
      <p:bldP spid="13321" grpId="1" animBg="1"/>
      <p:bldP spid="13322" grpId="0"/>
      <p:bldP spid="13322" grpId="1"/>
      <p:bldP spid="13323" grpId="0" animBg="1"/>
      <p:bldP spid="13323" grpId="1" animBg="1"/>
      <p:bldP spid="13324" grpId="0" animBg="1"/>
      <p:bldP spid="13325" grpId="0"/>
      <p:bldP spid="13325" grpId="1"/>
      <p:bldP spid="13326" grpId="0"/>
      <p:bldP spid="13327" grpId="0"/>
      <p:bldP spid="13328" grpId="0"/>
      <p:bldP spid="133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524000" y="0"/>
            <a:ext cx="9144000" cy="6858000"/>
          </a:xfrm>
          <a:prstGeom prst="rect">
            <a:avLst/>
          </a:prstGeom>
          <a:solidFill>
            <a:srgbClr val="00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39" name="Rectangle 3"/>
          <p:cNvSpPr>
            <a:spLocks noGrp="1" noChangeArrowheads="1"/>
          </p:cNvSpPr>
          <p:nvPr>
            <p:ph type="title"/>
          </p:nvPr>
        </p:nvSpPr>
        <p:spPr>
          <a:xfrm>
            <a:off x="1524000" y="0"/>
            <a:ext cx="9144000" cy="990600"/>
          </a:xfrm>
        </p:spPr>
        <p:txBody>
          <a:bodyPr>
            <a:normAutofit fontScale="90000"/>
          </a:bodyPr>
          <a:lstStyle/>
          <a:p>
            <a:pPr algn="l" eaLnBrk="1" hangingPunct="1"/>
            <a:r>
              <a:rPr lang="en-US" altLang="en-US" sz="3200" i="1">
                <a:solidFill>
                  <a:schemeClr val="bg1"/>
                </a:solidFill>
              </a:rPr>
              <a:t>What are some terms that will help with understanding Punnett Squares?</a:t>
            </a:r>
          </a:p>
        </p:txBody>
      </p:sp>
      <p:sp>
        <p:nvSpPr>
          <p:cNvPr id="39940" name="Rectangle 4"/>
          <p:cNvSpPr>
            <a:spLocks noGrp="1" noChangeArrowheads="1"/>
          </p:cNvSpPr>
          <p:nvPr>
            <p:ph type="body" idx="1"/>
          </p:nvPr>
        </p:nvSpPr>
        <p:spPr>
          <a:xfrm>
            <a:off x="1524000" y="1143000"/>
            <a:ext cx="9144000" cy="1295400"/>
          </a:xfrm>
        </p:spPr>
        <p:txBody>
          <a:bodyPr/>
          <a:lstStyle/>
          <a:p>
            <a:pPr eaLnBrk="1" hangingPunct="1">
              <a:buFontTx/>
              <a:buNone/>
            </a:pPr>
            <a:r>
              <a:rPr lang="en-US" altLang="en-US" sz="4000">
                <a:solidFill>
                  <a:srgbClr val="66FF33"/>
                </a:solidFill>
              </a:rPr>
              <a:t>Phenotype</a:t>
            </a:r>
            <a:r>
              <a:rPr lang="en-US" altLang="en-US" smtClean="0">
                <a:solidFill>
                  <a:schemeClr val="bg1"/>
                </a:solidFill>
              </a:rPr>
              <a:t>:  The observable characteristic or outward expression of an allele pair  </a:t>
            </a:r>
          </a:p>
        </p:txBody>
      </p:sp>
      <p:sp>
        <p:nvSpPr>
          <p:cNvPr id="39941" name="Text Box 5"/>
          <p:cNvSpPr txBox="1">
            <a:spLocks noChangeArrowheads="1"/>
          </p:cNvSpPr>
          <p:nvPr/>
        </p:nvSpPr>
        <p:spPr bwMode="auto">
          <a:xfrm>
            <a:off x="1524000" y="2438401"/>
            <a:ext cx="9144000" cy="646331"/>
          </a:xfrm>
          <a:prstGeom prst="rect">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200" b="1">
                <a:solidFill>
                  <a:schemeClr val="bg1"/>
                </a:solidFill>
              </a:rPr>
              <a:t>Characteristics you can see with your eyes!</a:t>
            </a:r>
            <a:r>
              <a:rPr lang="en-US" altLang="en-US" sz="3600" b="1">
                <a:solidFill>
                  <a:schemeClr val="bg1"/>
                </a:solidFill>
              </a:rPr>
              <a:t>  </a:t>
            </a:r>
            <a:endParaRPr lang="en-US" altLang="en-US" sz="2000"/>
          </a:p>
        </p:txBody>
      </p:sp>
      <p:sp>
        <p:nvSpPr>
          <p:cNvPr id="39942" name="Line 6"/>
          <p:cNvSpPr>
            <a:spLocks noChangeShapeType="1"/>
          </p:cNvSpPr>
          <p:nvPr/>
        </p:nvSpPr>
        <p:spPr bwMode="auto">
          <a:xfrm>
            <a:off x="1524000" y="1066800"/>
            <a:ext cx="9144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4" name="Text Box 18"/>
          <p:cNvSpPr txBox="1">
            <a:spLocks noChangeArrowheads="1"/>
          </p:cNvSpPr>
          <p:nvPr/>
        </p:nvSpPr>
        <p:spPr bwMode="auto">
          <a:xfrm>
            <a:off x="1524000" y="3200401"/>
            <a:ext cx="9144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800">
                <a:solidFill>
                  <a:schemeClr val="bg1"/>
                </a:solidFill>
                <a:latin typeface="Constantia" panose="02030602050306030303" pitchFamily="18" charset="0"/>
              </a:rPr>
              <a:t>Think:  </a:t>
            </a:r>
            <a:r>
              <a:rPr lang="en-US" altLang="en-US" sz="4800" u="sng">
                <a:solidFill>
                  <a:schemeClr val="bg1"/>
                </a:solidFill>
                <a:latin typeface="Constantia" panose="02030602050306030303" pitchFamily="18" charset="0"/>
              </a:rPr>
              <a:t>Pheno</a:t>
            </a:r>
            <a:r>
              <a:rPr lang="en-US" altLang="en-US" sz="4800">
                <a:solidFill>
                  <a:schemeClr val="bg1"/>
                </a:solidFill>
                <a:latin typeface="Constantia" panose="02030602050306030303" pitchFamily="18" charset="0"/>
              </a:rPr>
              <a:t>type -- </a:t>
            </a:r>
            <a:r>
              <a:rPr lang="en-US" altLang="en-US" sz="4800" u="sng">
                <a:solidFill>
                  <a:schemeClr val="bg1"/>
                </a:solidFill>
                <a:latin typeface="Constantia" panose="02030602050306030303" pitchFamily="18" charset="0"/>
              </a:rPr>
              <a:t>Physical</a:t>
            </a:r>
          </a:p>
        </p:txBody>
      </p:sp>
      <p:pic>
        <p:nvPicPr>
          <p:cNvPr id="14355" name="Picture 19" descr="Student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632326"/>
            <a:ext cx="2895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20" descr="Student read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57801" y="3886200"/>
            <a:ext cx="23161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7" name="Text Box 21"/>
          <p:cNvSpPr txBox="1">
            <a:spLocks noChangeArrowheads="1"/>
          </p:cNvSpPr>
          <p:nvPr/>
        </p:nvSpPr>
        <p:spPr bwMode="auto">
          <a:xfrm>
            <a:off x="1828800" y="4419601"/>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b="1">
                <a:solidFill>
                  <a:srgbClr val="FFFF00"/>
                </a:solidFill>
              </a:rPr>
              <a:t>Blond Hair</a:t>
            </a:r>
          </a:p>
        </p:txBody>
      </p:sp>
      <p:sp>
        <p:nvSpPr>
          <p:cNvPr id="14358" name="Text Box 22"/>
          <p:cNvSpPr txBox="1">
            <a:spLocks noChangeArrowheads="1"/>
          </p:cNvSpPr>
          <p:nvPr/>
        </p:nvSpPr>
        <p:spPr bwMode="auto">
          <a:xfrm>
            <a:off x="3200400" y="4572001"/>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b="1">
                <a:solidFill>
                  <a:srgbClr val="FF9900"/>
                </a:solidFill>
              </a:rPr>
              <a:t>Red Hair</a:t>
            </a:r>
          </a:p>
        </p:txBody>
      </p:sp>
      <p:sp>
        <p:nvSpPr>
          <p:cNvPr id="14359" name="Text Box 23"/>
          <p:cNvSpPr txBox="1">
            <a:spLocks noChangeArrowheads="1"/>
          </p:cNvSpPr>
          <p:nvPr/>
        </p:nvSpPr>
        <p:spPr bwMode="auto">
          <a:xfrm>
            <a:off x="6858000" y="4267201"/>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b="1">
                <a:solidFill>
                  <a:schemeClr val="bg1"/>
                </a:solidFill>
              </a:rPr>
              <a:t>Black Hair</a:t>
            </a:r>
          </a:p>
        </p:txBody>
      </p:sp>
      <p:pic>
        <p:nvPicPr>
          <p:cNvPr id="14360" name="Picture 24" descr="Student writi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5092700"/>
            <a:ext cx="28194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Text Box 25"/>
          <p:cNvSpPr txBox="1">
            <a:spLocks noChangeArrowheads="1"/>
          </p:cNvSpPr>
          <p:nvPr/>
        </p:nvSpPr>
        <p:spPr bwMode="auto">
          <a:xfrm>
            <a:off x="8915400" y="4800601"/>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b="1">
                <a:solidFill>
                  <a:srgbClr val="CC6600"/>
                </a:solidFill>
              </a:rPr>
              <a:t>Brown Hair</a:t>
            </a:r>
          </a:p>
        </p:txBody>
      </p:sp>
    </p:spTree>
    <p:extLst>
      <p:ext uri="{BB962C8B-B14F-4D97-AF65-F5344CB8AC3E}">
        <p14:creationId xmlns:p14="http://schemas.microsoft.com/office/powerpoint/2010/main" val="2672335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54"/>
                                        </p:tgtEl>
                                        <p:attrNameLst>
                                          <p:attrName>style.visibility</p:attrName>
                                        </p:attrNameLst>
                                      </p:cBhvr>
                                      <p:to>
                                        <p:strVal val="visible"/>
                                      </p:to>
                                    </p:set>
                                    <p:animEffect transition="in" filter="dissolve">
                                      <p:cBhvr>
                                        <p:cTn id="7" dur="500"/>
                                        <p:tgtEl>
                                          <p:spTgt spid="1435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4355"/>
                                        </p:tgtEl>
                                        <p:attrNameLst>
                                          <p:attrName>style.visibility</p:attrName>
                                        </p:attrNameLst>
                                      </p:cBhvr>
                                      <p:to>
                                        <p:strVal val="visible"/>
                                      </p:to>
                                    </p:set>
                                    <p:animEffect transition="in" filter="dissolve">
                                      <p:cBhvr>
                                        <p:cTn id="11" dur="2000"/>
                                        <p:tgtEl>
                                          <p:spTgt spid="14355"/>
                                        </p:tgtEl>
                                      </p:cBhvr>
                                    </p:animEffect>
                                  </p:childTnLst>
                                </p:cTn>
                              </p:par>
                            </p:childTnLst>
                          </p:cTn>
                        </p:par>
                        <p:par>
                          <p:cTn id="12" fill="hold" nodeType="afterGroup">
                            <p:stCondLst>
                              <p:cond delay="2500"/>
                            </p:stCondLst>
                            <p:childTnLst>
                              <p:par>
                                <p:cTn id="13" presetID="9" presetClass="entr" presetSubtype="0" fill="hold" nodeType="afterEffect">
                                  <p:stCondLst>
                                    <p:cond delay="0"/>
                                  </p:stCondLst>
                                  <p:childTnLst>
                                    <p:set>
                                      <p:cBhvr>
                                        <p:cTn id="14" dur="1" fill="hold">
                                          <p:stCondLst>
                                            <p:cond delay="0"/>
                                          </p:stCondLst>
                                        </p:cTn>
                                        <p:tgtEl>
                                          <p:spTgt spid="14356"/>
                                        </p:tgtEl>
                                        <p:attrNameLst>
                                          <p:attrName>style.visibility</p:attrName>
                                        </p:attrNameLst>
                                      </p:cBhvr>
                                      <p:to>
                                        <p:strVal val="visible"/>
                                      </p:to>
                                    </p:set>
                                    <p:animEffect transition="in" filter="dissolve">
                                      <p:cBhvr>
                                        <p:cTn id="15" dur="2000"/>
                                        <p:tgtEl>
                                          <p:spTgt spid="14356"/>
                                        </p:tgtEl>
                                      </p:cBhvr>
                                    </p:animEffect>
                                  </p:childTnLst>
                                </p:cTn>
                              </p:par>
                            </p:childTnLst>
                          </p:cTn>
                        </p:par>
                        <p:par>
                          <p:cTn id="16" fill="hold" nodeType="afterGroup">
                            <p:stCondLst>
                              <p:cond delay="4500"/>
                            </p:stCondLst>
                            <p:childTnLst>
                              <p:par>
                                <p:cTn id="17" presetID="9" presetClass="entr" presetSubtype="0" fill="hold" nodeType="afterEffect">
                                  <p:stCondLst>
                                    <p:cond delay="0"/>
                                  </p:stCondLst>
                                  <p:childTnLst>
                                    <p:set>
                                      <p:cBhvr>
                                        <p:cTn id="18" dur="1" fill="hold">
                                          <p:stCondLst>
                                            <p:cond delay="0"/>
                                          </p:stCondLst>
                                        </p:cTn>
                                        <p:tgtEl>
                                          <p:spTgt spid="14360"/>
                                        </p:tgtEl>
                                        <p:attrNameLst>
                                          <p:attrName>style.visibility</p:attrName>
                                        </p:attrNameLst>
                                      </p:cBhvr>
                                      <p:to>
                                        <p:strVal val="visible"/>
                                      </p:to>
                                    </p:set>
                                    <p:animEffect transition="in" filter="dissolve">
                                      <p:cBhvr>
                                        <p:cTn id="19" dur="2000"/>
                                        <p:tgtEl>
                                          <p:spTgt spid="14360"/>
                                        </p:tgtEl>
                                      </p:cBhvr>
                                    </p:animEffect>
                                  </p:childTnLst>
                                </p:cTn>
                              </p:par>
                            </p:childTnLst>
                          </p:cTn>
                        </p:par>
                        <p:par>
                          <p:cTn id="20" fill="hold" nodeType="afterGroup">
                            <p:stCondLst>
                              <p:cond delay="6500"/>
                            </p:stCondLst>
                            <p:childTnLst>
                              <p:par>
                                <p:cTn id="21" presetID="15" presetClass="entr" presetSubtype="0" fill="hold" grpId="0" nodeType="afterEffect">
                                  <p:stCondLst>
                                    <p:cond delay="0"/>
                                  </p:stCondLst>
                                  <p:childTnLst>
                                    <p:set>
                                      <p:cBhvr>
                                        <p:cTn id="22" dur="1" fill="hold">
                                          <p:stCondLst>
                                            <p:cond delay="0"/>
                                          </p:stCondLst>
                                        </p:cTn>
                                        <p:tgtEl>
                                          <p:spTgt spid="14357"/>
                                        </p:tgtEl>
                                        <p:attrNameLst>
                                          <p:attrName>style.visibility</p:attrName>
                                        </p:attrNameLst>
                                      </p:cBhvr>
                                      <p:to>
                                        <p:strVal val="visible"/>
                                      </p:to>
                                    </p:set>
                                    <p:anim calcmode="lin" valueType="num">
                                      <p:cBhvr>
                                        <p:cTn id="23" dur="1000" fill="hold"/>
                                        <p:tgtEl>
                                          <p:spTgt spid="14357"/>
                                        </p:tgtEl>
                                        <p:attrNameLst>
                                          <p:attrName>ppt_w</p:attrName>
                                        </p:attrNameLst>
                                      </p:cBhvr>
                                      <p:tavLst>
                                        <p:tav tm="0">
                                          <p:val>
                                            <p:fltVal val="0"/>
                                          </p:val>
                                        </p:tav>
                                        <p:tav tm="100000">
                                          <p:val>
                                            <p:strVal val="#ppt_w"/>
                                          </p:val>
                                        </p:tav>
                                      </p:tavLst>
                                    </p:anim>
                                    <p:anim calcmode="lin" valueType="num">
                                      <p:cBhvr>
                                        <p:cTn id="24" dur="1000" fill="hold"/>
                                        <p:tgtEl>
                                          <p:spTgt spid="14357"/>
                                        </p:tgtEl>
                                        <p:attrNameLst>
                                          <p:attrName>ppt_h</p:attrName>
                                        </p:attrNameLst>
                                      </p:cBhvr>
                                      <p:tavLst>
                                        <p:tav tm="0">
                                          <p:val>
                                            <p:fltVal val="0"/>
                                          </p:val>
                                        </p:tav>
                                        <p:tav tm="100000">
                                          <p:val>
                                            <p:strVal val="#ppt_h"/>
                                          </p:val>
                                        </p:tav>
                                      </p:tavLst>
                                    </p:anim>
                                    <p:anim calcmode="lin" valueType="num">
                                      <p:cBhvr>
                                        <p:cTn id="25" dur="1000" fill="hold"/>
                                        <p:tgtEl>
                                          <p:spTgt spid="1435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357"/>
                                        </p:tgtEl>
                                        <p:attrNameLst>
                                          <p:attrName>ppt_y</p:attrName>
                                        </p:attrNameLst>
                                      </p:cBhvr>
                                      <p:tavLst>
                                        <p:tav tm="0" fmla="#ppt_y+(sin(-2*pi*(1-$))*-#ppt_x+cos(-2*pi*(1-$))*(1-#ppt_y))*(1-$)">
                                          <p:val>
                                            <p:fltVal val="0"/>
                                          </p:val>
                                        </p:tav>
                                        <p:tav tm="100000">
                                          <p:val>
                                            <p:fltVal val="1"/>
                                          </p:val>
                                        </p:tav>
                                      </p:tavLst>
                                    </p:anim>
                                  </p:childTnLst>
                                </p:cTn>
                              </p:par>
                            </p:childTnLst>
                          </p:cTn>
                        </p:par>
                        <p:par>
                          <p:cTn id="27" fill="hold" nodeType="afterGroup">
                            <p:stCondLst>
                              <p:cond delay="7500"/>
                            </p:stCondLst>
                            <p:childTnLst>
                              <p:par>
                                <p:cTn id="28" presetID="15" presetClass="entr" presetSubtype="0" fill="hold" grpId="0" nodeType="afterEffect">
                                  <p:stCondLst>
                                    <p:cond delay="0"/>
                                  </p:stCondLst>
                                  <p:childTnLst>
                                    <p:set>
                                      <p:cBhvr>
                                        <p:cTn id="29" dur="1" fill="hold">
                                          <p:stCondLst>
                                            <p:cond delay="0"/>
                                          </p:stCondLst>
                                        </p:cTn>
                                        <p:tgtEl>
                                          <p:spTgt spid="14358"/>
                                        </p:tgtEl>
                                        <p:attrNameLst>
                                          <p:attrName>style.visibility</p:attrName>
                                        </p:attrNameLst>
                                      </p:cBhvr>
                                      <p:to>
                                        <p:strVal val="visible"/>
                                      </p:to>
                                    </p:set>
                                    <p:anim calcmode="lin" valueType="num">
                                      <p:cBhvr>
                                        <p:cTn id="30" dur="1000" fill="hold"/>
                                        <p:tgtEl>
                                          <p:spTgt spid="14358"/>
                                        </p:tgtEl>
                                        <p:attrNameLst>
                                          <p:attrName>ppt_w</p:attrName>
                                        </p:attrNameLst>
                                      </p:cBhvr>
                                      <p:tavLst>
                                        <p:tav tm="0">
                                          <p:val>
                                            <p:fltVal val="0"/>
                                          </p:val>
                                        </p:tav>
                                        <p:tav tm="100000">
                                          <p:val>
                                            <p:strVal val="#ppt_w"/>
                                          </p:val>
                                        </p:tav>
                                      </p:tavLst>
                                    </p:anim>
                                    <p:anim calcmode="lin" valueType="num">
                                      <p:cBhvr>
                                        <p:cTn id="31" dur="1000" fill="hold"/>
                                        <p:tgtEl>
                                          <p:spTgt spid="14358"/>
                                        </p:tgtEl>
                                        <p:attrNameLst>
                                          <p:attrName>ppt_h</p:attrName>
                                        </p:attrNameLst>
                                      </p:cBhvr>
                                      <p:tavLst>
                                        <p:tav tm="0">
                                          <p:val>
                                            <p:fltVal val="0"/>
                                          </p:val>
                                        </p:tav>
                                        <p:tav tm="100000">
                                          <p:val>
                                            <p:strVal val="#ppt_h"/>
                                          </p:val>
                                        </p:tav>
                                      </p:tavLst>
                                    </p:anim>
                                    <p:anim calcmode="lin" valueType="num">
                                      <p:cBhvr>
                                        <p:cTn id="32" dur="1000" fill="hold"/>
                                        <p:tgtEl>
                                          <p:spTgt spid="1435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4358"/>
                                        </p:tgtEl>
                                        <p:attrNameLst>
                                          <p:attrName>ppt_y</p:attrName>
                                        </p:attrNameLst>
                                      </p:cBhvr>
                                      <p:tavLst>
                                        <p:tav tm="0" fmla="#ppt_y+(sin(-2*pi*(1-$))*-#ppt_x+cos(-2*pi*(1-$))*(1-#ppt_y))*(1-$)">
                                          <p:val>
                                            <p:fltVal val="0"/>
                                          </p:val>
                                        </p:tav>
                                        <p:tav tm="100000">
                                          <p:val>
                                            <p:fltVal val="1"/>
                                          </p:val>
                                        </p:tav>
                                      </p:tavLst>
                                    </p:anim>
                                  </p:childTnLst>
                                </p:cTn>
                              </p:par>
                            </p:childTnLst>
                          </p:cTn>
                        </p:par>
                        <p:par>
                          <p:cTn id="34" fill="hold" nodeType="afterGroup">
                            <p:stCondLst>
                              <p:cond delay="8500"/>
                            </p:stCondLst>
                            <p:childTnLst>
                              <p:par>
                                <p:cTn id="35" presetID="15" presetClass="entr" presetSubtype="0" fill="hold" grpId="0" nodeType="afterEffect">
                                  <p:stCondLst>
                                    <p:cond delay="0"/>
                                  </p:stCondLst>
                                  <p:childTnLst>
                                    <p:set>
                                      <p:cBhvr>
                                        <p:cTn id="36" dur="1" fill="hold">
                                          <p:stCondLst>
                                            <p:cond delay="0"/>
                                          </p:stCondLst>
                                        </p:cTn>
                                        <p:tgtEl>
                                          <p:spTgt spid="14359"/>
                                        </p:tgtEl>
                                        <p:attrNameLst>
                                          <p:attrName>style.visibility</p:attrName>
                                        </p:attrNameLst>
                                      </p:cBhvr>
                                      <p:to>
                                        <p:strVal val="visible"/>
                                      </p:to>
                                    </p:set>
                                    <p:anim calcmode="lin" valueType="num">
                                      <p:cBhvr>
                                        <p:cTn id="37" dur="1000" fill="hold"/>
                                        <p:tgtEl>
                                          <p:spTgt spid="14359"/>
                                        </p:tgtEl>
                                        <p:attrNameLst>
                                          <p:attrName>ppt_w</p:attrName>
                                        </p:attrNameLst>
                                      </p:cBhvr>
                                      <p:tavLst>
                                        <p:tav tm="0">
                                          <p:val>
                                            <p:fltVal val="0"/>
                                          </p:val>
                                        </p:tav>
                                        <p:tav tm="100000">
                                          <p:val>
                                            <p:strVal val="#ppt_w"/>
                                          </p:val>
                                        </p:tav>
                                      </p:tavLst>
                                    </p:anim>
                                    <p:anim calcmode="lin" valueType="num">
                                      <p:cBhvr>
                                        <p:cTn id="38" dur="1000" fill="hold"/>
                                        <p:tgtEl>
                                          <p:spTgt spid="14359"/>
                                        </p:tgtEl>
                                        <p:attrNameLst>
                                          <p:attrName>ppt_h</p:attrName>
                                        </p:attrNameLst>
                                      </p:cBhvr>
                                      <p:tavLst>
                                        <p:tav tm="0">
                                          <p:val>
                                            <p:fltVal val="0"/>
                                          </p:val>
                                        </p:tav>
                                        <p:tav tm="100000">
                                          <p:val>
                                            <p:strVal val="#ppt_h"/>
                                          </p:val>
                                        </p:tav>
                                      </p:tavLst>
                                    </p:anim>
                                    <p:anim calcmode="lin" valueType="num">
                                      <p:cBhvr>
                                        <p:cTn id="39" dur="1000" fill="hold"/>
                                        <p:tgtEl>
                                          <p:spTgt spid="1435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4359"/>
                                        </p:tgtEl>
                                        <p:attrNameLst>
                                          <p:attrName>ppt_y</p:attrName>
                                        </p:attrNameLst>
                                      </p:cBhvr>
                                      <p:tavLst>
                                        <p:tav tm="0" fmla="#ppt_y+(sin(-2*pi*(1-$))*-#ppt_x+cos(-2*pi*(1-$))*(1-#ppt_y))*(1-$)">
                                          <p:val>
                                            <p:fltVal val="0"/>
                                          </p:val>
                                        </p:tav>
                                        <p:tav tm="100000">
                                          <p:val>
                                            <p:fltVal val="1"/>
                                          </p:val>
                                        </p:tav>
                                      </p:tavLst>
                                    </p:anim>
                                  </p:childTnLst>
                                </p:cTn>
                              </p:par>
                            </p:childTnLst>
                          </p:cTn>
                        </p:par>
                        <p:par>
                          <p:cTn id="41" fill="hold" nodeType="afterGroup">
                            <p:stCondLst>
                              <p:cond delay="9500"/>
                            </p:stCondLst>
                            <p:childTnLst>
                              <p:par>
                                <p:cTn id="42" presetID="15" presetClass="entr" presetSubtype="0" fill="hold" grpId="0" nodeType="afterEffect">
                                  <p:stCondLst>
                                    <p:cond delay="0"/>
                                  </p:stCondLst>
                                  <p:childTnLst>
                                    <p:set>
                                      <p:cBhvr>
                                        <p:cTn id="43" dur="1" fill="hold">
                                          <p:stCondLst>
                                            <p:cond delay="0"/>
                                          </p:stCondLst>
                                        </p:cTn>
                                        <p:tgtEl>
                                          <p:spTgt spid="14361"/>
                                        </p:tgtEl>
                                        <p:attrNameLst>
                                          <p:attrName>style.visibility</p:attrName>
                                        </p:attrNameLst>
                                      </p:cBhvr>
                                      <p:to>
                                        <p:strVal val="visible"/>
                                      </p:to>
                                    </p:set>
                                    <p:anim calcmode="lin" valueType="num">
                                      <p:cBhvr>
                                        <p:cTn id="44" dur="1000" fill="hold"/>
                                        <p:tgtEl>
                                          <p:spTgt spid="14361"/>
                                        </p:tgtEl>
                                        <p:attrNameLst>
                                          <p:attrName>ppt_w</p:attrName>
                                        </p:attrNameLst>
                                      </p:cBhvr>
                                      <p:tavLst>
                                        <p:tav tm="0">
                                          <p:val>
                                            <p:fltVal val="0"/>
                                          </p:val>
                                        </p:tav>
                                        <p:tav tm="100000">
                                          <p:val>
                                            <p:strVal val="#ppt_w"/>
                                          </p:val>
                                        </p:tav>
                                      </p:tavLst>
                                    </p:anim>
                                    <p:anim calcmode="lin" valueType="num">
                                      <p:cBhvr>
                                        <p:cTn id="45" dur="1000" fill="hold"/>
                                        <p:tgtEl>
                                          <p:spTgt spid="14361"/>
                                        </p:tgtEl>
                                        <p:attrNameLst>
                                          <p:attrName>ppt_h</p:attrName>
                                        </p:attrNameLst>
                                      </p:cBhvr>
                                      <p:tavLst>
                                        <p:tav tm="0">
                                          <p:val>
                                            <p:fltVal val="0"/>
                                          </p:val>
                                        </p:tav>
                                        <p:tav tm="100000">
                                          <p:val>
                                            <p:strVal val="#ppt_h"/>
                                          </p:val>
                                        </p:tav>
                                      </p:tavLst>
                                    </p:anim>
                                    <p:anim calcmode="lin" valueType="num">
                                      <p:cBhvr>
                                        <p:cTn id="46" dur="1000" fill="hold"/>
                                        <p:tgtEl>
                                          <p:spTgt spid="14361"/>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43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4" grpId="0"/>
      <p:bldP spid="14357" grpId="0"/>
      <p:bldP spid="14358" grpId="0"/>
      <p:bldP spid="14359" grpId="0"/>
      <p:bldP spid="143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524000" y="0"/>
            <a:ext cx="9144000" cy="6858000"/>
          </a:xfrm>
          <a:prstGeom prst="rect">
            <a:avLst/>
          </a:prstGeom>
          <a:solidFill>
            <a:srgbClr val="00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63" name="Rectangle 3"/>
          <p:cNvSpPr>
            <a:spLocks noGrp="1" noChangeArrowheads="1"/>
          </p:cNvSpPr>
          <p:nvPr>
            <p:ph type="title"/>
          </p:nvPr>
        </p:nvSpPr>
        <p:spPr>
          <a:xfrm>
            <a:off x="1524000" y="0"/>
            <a:ext cx="9144000" cy="990600"/>
          </a:xfrm>
        </p:spPr>
        <p:txBody>
          <a:bodyPr>
            <a:normAutofit fontScale="90000"/>
          </a:bodyPr>
          <a:lstStyle/>
          <a:p>
            <a:pPr algn="l" eaLnBrk="1" hangingPunct="1"/>
            <a:r>
              <a:rPr lang="en-US" altLang="en-US" sz="3200" i="1">
                <a:solidFill>
                  <a:schemeClr val="bg1"/>
                </a:solidFill>
              </a:rPr>
              <a:t>What are some terms that will help with understanding Punnett Squares?</a:t>
            </a:r>
          </a:p>
        </p:txBody>
      </p:sp>
      <p:sp>
        <p:nvSpPr>
          <p:cNvPr id="40964" name="Rectangle 4"/>
          <p:cNvSpPr>
            <a:spLocks noGrp="1" noChangeArrowheads="1"/>
          </p:cNvSpPr>
          <p:nvPr>
            <p:ph type="body" idx="1"/>
          </p:nvPr>
        </p:nvSpPr>
        <p:spPr>
          <a:xfrm>
            <a:off x="1524000" y="1066800"/>
            <a:ext cx="9144000" cy="1295400"/>
          </a:xfrm>
        </p:spPr>
        <p:txBody>
          <a:bodyPr/>
          <a:lstStyle/>
          <a:p>
            <a:pPr algn="ctr" eaLnBrk="1" hangingPunct="1">
              <a:buFontTx/>
              <a:buNone/>
            </a:pPr>
            <a:r>
              <a:rPr lang="en-US" altLang="en-US" sz="5400">
                <a:solidFill>
                  <a:srgbClr val="66FF33"/>
                </a:solidFill>
              </a:rPr>
              <a:t>Phenotype</a:t>
            </a:r>
            <a:endParaRPr lang="en-US" altLang="en-US" sz="5400">
              <a:solidFill>
                <a:schemeClr val="bg1"/>
              </a:solidFill>
            </a:endParaRPr>
          </a:p>
        </p:txBody>
      </p:sp>
      <p:sp>
        <p:nvSpPr>
          <p:cNvPr id="40965" name="Text Box 5"/>
          <p:cNvSpPr txBox="1">
            <a:spLocks noChangeArrowheads="1"/>
          </p:cNvSpPr>
          <p:nvPr/>
        </p:nvSpPr>
        <p:spPr bwMode="auto">
          <a:xfrm>
            <a:off x="1524000" y="2057401"/>
            <a:ext cx="9144000" cy="646331"/>
          </a:xfrm>
          <a:prstGeom prst="rect">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200" b="1">
                <a:solidFill>
                  <a:schemeClr val="bg1"/>
                </a:solidFill>
              </a:rPr>
              <a:t>Characteristics you can see with your eyes!</a:t>
            </a:r>
            <a:r>
              <a:rPr lang="en-US" altLang="en-US" sz="3600" b="1">
                <a:solidFill>
                  <a:schemeClr val="bg1"/>
                </a:solidFill>
              </a:rPr>
              <a:t>  </a:t>
            </a:r>
            <a:endParaRPr lang="en-US" altLang="en-US" sz="2000"/>
          </a:p>
        </p:txBody>
      </p:sp>
      <p:sp>
        <p:nvSpPr>
          <p:cNvPr id="40966" name="Line 6"/>
          <p:cNvSpPr>
            <a:spLocks noChangeShapeType="1"/>
          </p:cNvSpPr>
          <p:nvPr/>
        </p:nvSpPr>
        <p:spPr bwMode="auto">
          <a:xfrm>
            <a:off x="1524000" y="1066800"/>
            <a:ext cx="9144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Text Box 10"/>
          <p:cNvSpPr txBox="1">
            <a:spLocks noChangeArrowheads="1"/>
          </p:cNvSpPr>
          <p:nvPr/>
        </p:nvSpPr>
        <p:spPr bwMode="auto">
          <a:xfrm>
            <a:off x="1752600" y="4038601"/>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0000FF"/>
                </a:solidFill>
              </a:rPr>
              <a:t>Blue Butterfly</a:t>
            </a:r>
          </a:p>
        </p:txBody>
      </p:sp>
      <p:sp>
        <p:nvSpPr>
          <p:cNvPr id="18443" name="Text Box 11"/>
          <p:cNvSpPr txBox="1">
            <a:spLocks noChangeArrowheads="1"/>
          </p:cNvSpPr>
          <p:nvPr/>
        </p:nvSpPr>
        <p:spPr bwMode="auto">
          <a:xfrm>
            <a:off x="3886200" y="3124201"/>
            <a:ext cx="236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FFFF00"/>
                </a:solidFill>
              </a:rPr>
              <a:t>Multi color Butterfly</a:t>
            </a:r>
          </a:p>
        </p:txBody>
      </p:sp>
      <p:sp>
        <p:nvSpPr>
          <p:cNvPr id="18444" name="Text Box 12"/>
          <p:cNvSpPr txBox="1">
            <a:spLocks noChangeArrowheads="1"/>
          </p:cNvSpPr>
          <p:nvPr/>
        </p:nvSpPr>
        <p:spPr bwMode="auto">
          <a:xfrm>
            <a:off x="6781800" y="41910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b="1">
                <a:solidFill>
                  <a:schemeClr val="bg1"/>
                </a:solidFill>
              </a:rPr>
              <a:t>White Butterfly</a:t>
            </a:r>
          </a:p>
        </p:txBody>
      </p:sp>
      <p:sp>
        <p:nvSpPr>
          <p:cNvPr id="18446" name="Text Box 14"/>
          <p:cNvSpPr txBox="1">
            <a:spLocks noChangeArrowheads="1"/>
          </p:cNvSpPr>
          <p:nvPr/>
        </p:nvSpPr>
        <p:spPr bwMode="auto">
          <a:xfrm>
            <a:off x="9067800" y="4343401"/>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FF9900"/>
                </a:solidFill>
              </a:rPr>
              <a:t>Orange Butterfly</a:t>
            </a:r>
          </a:p>
        </p:txBody>
      </p:sp>
      <p:pic>
        <p:nvPicPr>
          <p:cNvPr id="40971" name="Picture 15" descr="Butterfly swollowtai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10401" y="4648200"/>
            <a:ext cx="1171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6" descr="orange_blue_butterfly_fluttering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505200"/>
            <a:ext cx="24384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7" descr="blue_butterfly_fluttering_hg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572000"/>
            <a:ext cx="24384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8" descr="monarch_flap_h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4953000"/>
            <a:ext cx="16843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655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442"/>
                                        </p:tgtEl>
                                        <p:attrNameLst>
                                          <p:attrName>style.visibility</p:attrName>
                                        </p:attrNameLst>
                                      </p:cBhvr>
                                      <p:to>
                                        <p:strVal val="visible"/>
                                      </p:to>
                                    </p:set>
                                    <p:anim calcmode="lin" valueType="num">
                                      <p:cBhvr>
                                        <p:cTn id="7" dur="1000" fill="hold"/>
                                        <p:tgtEl>
                                          <p:spTgt spid="18442"/>
                                        </p:tgtEl>
                                        <p:attrNameLst>
                                          <p:attrName>ppt_w</p:attrName>
                                        </p:attrNameLst>
                                      </p:cBhvr>
                                      <p:tavLst>
                                        <p:tav tm="0">
                                          <p:val>
                                            <p:fltVal val="0"/>
                                          </p:val>
                                        </p:tav>
                                        <p:tav tm="100000">
                                          <p:val>
                                            <p:strVal val="#ppt_w"/>
                                          </p:val>
                                        </p:tav>
                                      </p:tavLst>
                                    </p:anim>
                                    <p:anim calcmode="lin" valueType="num">
                                      <p:cBhvr>
                                        <p:cTn id="8" dur="1000" fill="hold"/>
                                        <p:tgtEl>
                                          <p:spTgt spid="18442"/>
                                        </p:tgtEl>
                                        <p:attrNameLst>
                                          <p:attrName>ppt_h</p:attrName>
                                        </p:attrNameLst>
                                      </p:cBhvr>
                                      <p:tavLst>
                                        <p:tav tm="0">
                                          <p:val>
                                            <p:fltVal val="0"/>
                                          </p:val>
                                        </p:tav>
                                        <p:tav tm="100000">
                                          <p:val>
                                            <p:strVal val="#ppt_h"/>
                                          </p:val>
                                        </p:tav>
                                      </p:tavLst>
                                    </p:anim>
                                    <p:anim calcmode="lin" valueType="num">
                                      <p:cBhvr>
                                        <p:cTn id="9" dur="1000" fill="hold"/>
                                        <p:tgtEl>
                                          <p:spTgt spid="184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42"/>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8443"/>
                                        </p:tgtEl>
                                        <p:attrNameLst>
                                          <p:attrName>style.visibility</p:attrName>
                                        </p:attrNameLst>
                                      </p:cBhvr>
                                      <p:to>
                                        <p:strVal val="visible"/>
                                      </p:to>
                                    </p:set>
                                    <p:anim calcmode="lin" valueType="num">
                                      <p:cBhvr>
                                        <p:cTn id="14" dur="1000" fill="hold"/>
                                        <p:tgtEl>
                                          <p:spTgt spid="18443"/>
                                        </p:tgtEl>
                                        <p:attrNameLst>
                                          <p:attrName>ppt_w</p:attrName>
                                        </p:attrNameLst>
                                      </p:cBhvr>
                                      <p:tavLst>
                                        <p:tav tm="0">
                                          <p:val>
                                            <p:fltVal val="0"/>
                                          </p:val>
                                        </p:tav>
                                        <p:tav tm="100000">
                                          <p:val>
                                            <p:strVal val="#ppt_w"/>
                                          </p:val>
                                        </p:tav>
                                      </p:tavLst>
                                    </p:anim>
                                    <p:anim calcmode="lin" valueType="num">
                                      <p:cBhvr>
                                        <p:cTn id="15" dur="1000" fill="hold"/>
                                        <p:tgtEl>
                                          <p:spTgt spid="18443"/>
                                        </p:tgtEl>
                                        <p:attrNameLst>
                                          <p:attrName>ppt_h</p:attrName>
                                        </p:attrNameLst>
                                      </p:cBhvr>
                                      <p:tavLst>
                                        <p:tav tm="0">
                                          <p:val>
                                            <p:fltVal val="0"/>
                                          </p:val>
                                        </p:tav>
                                        <p:tav tm="100000">
                                          <p:val>
                                            <p:strVal val="#ppt_h"/>
                                          </p:val>
                                        </p:tav>
                                      </p:tavLst>
                                    </p:anim>
                                    <p:anim calcmode="lin" valueType="num">
                                      <p:cBhvr>
                                        <p:cTn id="16" dur="1000" fill="hold"/>
                                        <p:tgtEl>
                                          <p:spTgt spid="1844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8443"/>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8444"/>
                                        </p:tgtEl>
                                        <p:attrNameLst>
                                          <p:attrName>style.visibility</p:attrName>
                                        </p:attrNameLst>
                                      </p:cBhvr>
                                      <p:to>
                                        <p:strVal val="visible"/>
                                      </p:to>
                                    </p:set>
                                    <p:anim calcmode="lin" valueType="num">
                                      <p:cBhvr>
                                        <p:cTn id="21" dur="1000" fill="hold"/>
                                        <p:tgtEl>
                                          <p:spTgt spid="18444"/>
                                        </p:tgtEl>
                                        <p:attrNameLst>
                                          <p:attrName>ppt_w</p:attrName>
                                        </p:attrNameLst>
                                      </p:cBhvr>
                                      <p:tavLst>
                                        <p:tav tm="0">
                                          <p:val>
                                            <p:fltVal val="0"/>
                                          </p:val>
                                        </p:tav>
                                        <p:tav tm="100000">
                                          <p:val>
                                            <p:strVal val="#ppt_w"/>
                                          </p:val>
                                        </p:tav>
                                      </p:tavLst>
                                    </p:anim>
                                    <p:anim calcmode="lin" valueType="num">
                                      <p:cBhvr>
                                        <p:cTn id="22" dur="1000" fill="hold"/>
                                        <p:tgtEl>
                                          <p:spTgt spid="18444"/>
                                        </p:tgtEl>
                                        <p:attrNameLst>
                                          <p:attrName>ppt_h</p:attrName>
                                        </p:attrNameLst>
                                      </p:cBhvr>
                                      <p:tavLst>
                                        <p:tav tm="0">
                                          <p:val>
                                            <p:fltVal val="0"/>
                                          </p:val>
                                        </p:tav>
                                        <p:tav tm="100000">
                                          <p:val>
                                            <p:strVal val="#ppt_h"/>
                                          </p:val>
                                        </p:tav>
                                      </p:tavLst>
                                    </p:anim>
                                    <p:anim calcmode="lin" valueType="num">
                                      <p:cBhvr>
                                        <p:cTn id="23" dur="1000" fill="hold"/>
                                        <p:tgtEl>
                                          <p:spTgt spid="1844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8444"/>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18446"/>
                                        </p:tgtEl>
                                        <p:attrNameLst>
                                          <p:attrName>style.visibility</p:attrName>
                                        </p:attrNameLst>
                                      </p:cBhvr>
                                      <p:to>
                                        <p:strVal val="visible"/>
                                      </p:to>
                                    </p:set>
                                    <p:anim calcmode="lin" valueType="num">
                                      <p:cBhvr>
                                        <p:cTn id="28" dur="1000" fill="hold"/>
                                        <p:tgtEl>
                                          <p:spTgt spid="18446"/>
                                        </p:tgtEl>
                                        <p:attrNameLst>
                                          <p:attrName>ppt_w</p:attrName>
                                        </p:attrNameLst>
                                      </p:cBhvr>
                                      <p:tavLst>
                                        <p:tav tm="0">
                                          <p:val>
                                            <p:fltVal val="0"/>
                                          </p:val>
                                        </p:tav>
                                        <p:tav tm="100000">
                                          <p:val>
                                            <p:strVal val="#ppt_w"/>
                                          </p:val>
                                        </p:tav>
                                      </p:tavLst>
                                    </p:anim>
                                    <p:anim calcmode="lin" valueType="num">
                                      <p:cBhvr>
                                        <p:cTn id="29" dur="1000" fill="hold"/>
                                        <p:tgtEl>
                                          <p:spTgt spid="18446"/>
                                        </p:tgtEl>
                                        <p:attrNameLst>
                                          <p:attrName>ppt_h</p:attrName>
                                        </p:attrNameLst>
                                      </p:cBhvr>
                                      <p:tavLst>
                                        <p:tav tm="0">
                                          <p:val>
                                            <p:fltVal val="0"/>
                                          </p:val>
                                        </p:tav>
                                        <p:tav tm="100000">
                                          <p:val>
                                            <p:strVal val="#ppt_h"/>
                                          </p:val>
                                        </p:tav>
                                      </p:tavLst>
                                    </p:anim>
                                    <p:anim calcmode="lin" valueType="num">
                                      <p:cBhvr>
                                        <p:cTn id="30" dur="1000" fill="hold"/>
                                        <p:tgtEl>
                                          <p:spTgt spid="1844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84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18443" grpId="0"/>
      <p:bldP spid="18444" grpId="0"/>
      <p:bldP spid="184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524000" y="0"/>
            <a:ext cx="9144000" cy="6858000"/>
          </a:xfrm>
          <a:prstGeom prst="rect">
            <a:avLst/>
          </a:prstGeom>
          <a:solidFill>
            <a:srgbClr val="00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87" name="Rectangle 3"/>
          <p:cNvSpPr>
            <a:spLocks noGrp="1" noChangeArrowheads="1"/>
          </p:cNvSpPr>
          <p:nvPr>
            <p:ph type="title"/>
          </p:nvPr>
        </p:nvSpPr>
        <p:spPr>
          <a:xfrm>
            <a:off x="1524000" y="0"/>
            <a:ext cx="9144000" cy="990600"/>
          </a:xfrm>
        </p:spPr>
        <p:txBody>
          <a:bodyPr>
            <a:normAutofit fontScale="90000"/>
          </a:bodyPr>
          <a:lstStyle/>
          <a:p>
            <a:pPr algn="l" eaLnBrk="1" hangingPunct="1"/>
            <a:r>
              <a:rPr lang="en-US" altLang="en-US" sz="3200" i="1">
                <a:solidFill>
                  <a:schemeClr val="bg1"/>
                </a:solidFill>
              </a:rPr>
              <a:t>What are some terms that will help with understanding Punnett Squares?</a:t>
            </a:r>
          </a:p>
        </p:txBody>
      </p:sp>
      <p:sp>
        <p:nvSpPr>
          <p:cNvPr id="41988" name="Rectangle 4"/>
          <p:cNvSpPr>
            <a:spLocks noGrp="1" noChangeArrowheads="1"/>
          </p:cNvSpPr>
          <p:nvPr>
            <p:ph type="body" idx="1"/>
          </p:nvPr>
        </p:nvSpPr>
        <p:spPr>
          <a:xfrm>
            <a:off x="1524000" y="1295400"/>
            <a:ext cx="9144000" cy="762000"/>
          </a:xfrm>
        </p:spPr>
        <p:txBody>
          <a:bodyPr/>
          <a:lstStyle/>
          <a:p>
            <a:pPr eaLnBrk="1" hangingPunct="1">
              <a:buFontTx/>
              <a:buNone/>
            </a:pPr>
            <a:r>
              <a:rPr lang="en-US" altLang="en-US" sz="4000">
                <a:solidFill>
                  <a:srgbClr val="66FF33"/>
                </a:solidFill>
              </a:rPr>
              <a:t>Genotype</a:t>
            </a:r>
            <a:r>
              <a:rPr lang="en-US" altLang="en-US" smtClean="0">
                <a:solidFill>
                  <a:schemeClr val="bg1"/>
                </a:solidFill>
              </a:rPr>
              <a:t>:  The organism’s allele pairs</a:t>
            </a:r>
          </a:p>
        </p:txBody>
      </p:sp>
      <p:sp>
        <p:nvSpPr>
          <p:cNvPr id="41989" name="Text Box 5"/>
          <p:cNvSpPr txBox="1">
            <a:spLocks noChangeArrowheads="1"/>
          </p:cNvSpPr>
          <p:nvPr/>
        </p:nvSpPr>
        <p:spPr bwMode="auto">
          <a:xfrm>
            <a:off x="1524000" y="2209801"/>
            <a:ext cx="9144000" cy="646331"/>
          </a:xfrm>
          <a:prstGeom prst="rect">
            <a:avLst/>
          </a:prstGeom>
          <a:noFill/>
          <a:ln w="412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b="1">
                <a:solidFill>
                  <a:schemeClr val="bg1"/>
                </a:solidFill>
              </a:rPr>
              <a:t>Characteristics you can </a:t>
            </a:r>
            <a:r>
              <a:rPr lang="en-US" altLang="en-US" sz="2800" b="1" u="sng">
                <a:solidFill>
                  <a:schemeClr val="bg1"/>
                </a:solidFill>
              </a:rPr>
              <a:t>NOT</a:t>
            </a:r>
            <a:r>
              <a:rPr lang="en-US" altLang="en-US" sz="2800" b="1">
                <a:solidFill>
                  <a:schemeClr val="bg1"/>
                </a:solidFill>
              </a:rPr>
              <a:t> see with your eyes!</a:t>
            </a:r>
            <a:r>
              <a:rPr lang="en-US" altLang="en-US" sz="3600" b="1">
                <a:solidFill>
                  <a:schemeClr val="bg1"/>
                </a:solidFill>
              </a:rPr>
              <a:t>  </a:t>
            </a:r>
            <a:endParaRPr lang="en-US" altLang="en-US" sz="2000"/>
          </a:p>
        </p:txBody>
      </p:sp>
      <p:sp>
        <p:nvSpPr>
          <p:cNvPr id="41990" name="Line 6"/>
          <p:cNvSpPr>
            <a:spLocks noChangeShapeType="1"/>
          </p:cNvSpPr>
          <p:nvPr/>
        </p:nvSpPr>
        <p:spPr bwMode="auto">
          <a:xfrm>
            <a:off x="1524000" y="1066800"/>
            <a:ext cx="9144000" cy="0"/>
          </a:xfrm>
          <a:prstGeom prst="line">
            <a:avLst/>
          </a:prstGeom>
          <a:noFill/>
          <a:ln w="571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 name="Text Box 7"/>
          <p:cNvSpPr txBox="1">
            <a:spLocks noChangeArrowheads="1"/>
          </p:cNvSpPr>
          <p:nvPr/>
        </p:nvSpPr>
        <p:spPr bwMode="auto">
          <a:xfrm>
            <a:off x="1524000" y="3124201"/>
            <a:ext cx="9144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800">
                <a:solidFill>
                  <a:schemeClr val="bg1"/>
                </a:solidFill>
                <a:latin typeface="Constantia" panose="02030602050306030303" pitchFamily="18" charset="0"/>
              </a:rPr>
              <a:t>Think:  </a:t>
            </a:r>
            <a:r>
              <a:rPr lang="en-US" altLang="en-US" sz="4800" u="sng">
                <a:solidFill>
                  <a:schemeClr val="bg1"/>
                </a:solidFill>
                <a:latin typeface="Constantia" panose="02030602050306030303" pitchFamily="18" charset="0"/>
              </a:rPr>
              <a:t>Geno</a:t>
            </a:r>
            <a:r>
              <a:rPr lang="en-US" altLang="en-US" sz="4800">
                <a:solidFill>
                  <a:schemeClr val="bg1"/>
                </a:solidFill>
                <a:latin typeface="Constantia" panose="02030602050306030303" pitchFamily="18" charset="0"/>
              </a:rPr>
              <a:t>type – </a:t>
            </a:r>
            <a:r>
              <a:rPr lang="en-US" altLang="en-US" sz="4800" u="sng">
                <a:solidFill>
                  <a:schemeClr val="bg1"/>
                </a:solidFill>
                <a:latin typeface="Constantia" panose="02030602050306030303" pitchFamily="18" charset="0"/>
              </a:rPr>
              <a:t>Genetic Code</a:t>
            </a:r>
          </a:p>
        </p:txBody>
      </p:sp>
      <p:sp>
        <p:nvSpPr>
          <p:cNvPr id="15375" name="Text Box 15"/>
          <p:cNvSpPr txBox="1">
            <a:spLocks noChangeArrowheads="1"/>
          </p:cNvSpPr>
          <p:nvPr/>
        </p:nvSpPr>
        <p:spPr bwMode="auto">
          <a:xfrm>
            <a:off x="1524000" y="41910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b="1">
                <a:solidFill>
                  <a:srgbClr val="FFFF00"/>
                </a:solidFill>
              </a:rPr>
              <a:t>GG</a:t>
            </a:r>
          </a:p>
        </p:txBody>
      </p:sp>
      <p:sp>
        <p:nvSpPr>
          <p:cNvPr id="15376" name="Text Box 16"/>
          <p:cNvSpPr txBox="1">
            <a:spLocks noChangeArrowheads="1"/>
          </p:cNvSpPr>
          <p:nvPr/>
        </p:nvSpPr>
        <p:spPr bwMode="auto">
          <a:xfrm>
            <a:off x="2514600" y="48006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b="1">
                <a:solidFill>
                  <a:srgbClr val="FFFF00"/>
                </a:solidFill>
              </a:rPr>
              <a:t>Gg</a:t>
            </a:r>
          </a:p>
        </p:txBody>
      </p:sp>
      <p:sp>
        <p:nvSpPr>
          <p:cNvPr id="15377" name="Text Box 17"/>
          <p:cNvSpPr txBox="1">
            <a:spLocks noChangeArrowheads="1"/>
          </p:cNvSpPr>
          <p:nvPr/>
        </p:nvSpPr>
        <p:spPr bwMode="auto">
          <a:xfrm>
            <a:off x="3352800" y="54864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b="1">
                <a:solidFill>
                  <a:srgbClr val="FFFF00"/>
                </a:solidFill>
              </a:rPr>
              <a:t>gg</a:t>
            </a:r>
          </a:p>
        </p:txBody>
      </p:sp>
      <p:sp>
        <p:nvSpPr>
          <p:cNvPr id="15378" name="Text Box 18"/>
          <p:cNvSpPr txBox="1">
            <a:spLocks noChangeArrowheads="1"/>
          </p:cNvSpPr>
          <p:nvPr/>
        </p:nvSpPr>
        <p:spPr bwMode="auto">
          <a:xfrm>
            <a:off x="4495800" y="55626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b="1">
                <a:solidFill>
                  <a:srgbClr val="33CC33"/>
                </a:solidFill>
              </a:rPr>
              <a:t>BB</a:t>
            </a:r>
          </a:p>
        </p:txBody>
      </p:sp>
      <p:sp>
        <p:nvSpPr>
          <p:cNvPr id="15379" name="Text Box 19"/>
          <p:cNvSpPr txBox="1">
            <a:spLocks noChangeArrowheads="1"/>
          </p:cNvSpPr>
          <p:nvPr/>
        </p:nvSpPr>
        <p:spPr bwMode="auto">
          <a:xfrm>
            <a:off x="5334000" y="48768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b="1">
                <a:solidFill>
                  <a:srgbClr val="33CC33"/>
                </a:solidFill>
              </a:rPr>
              <a:t>Bb</a:t>
            </a:r>
          </a:p>
        </p:txBody>
      </p:sp>
      <p:sp>
        <p:nvSpPr>
          <p:cNvPr id="15380" name="Text Box 20"/>
          <p:cNvSpPr txBox="1">
            <a:spLocks noChangeArrowheads="1"/>
          </p:cNvSpPr>
          <p:nvPr/>
        </p:nvSpPr>
        <p:spPr bwMode="auto">
          <a:xfrm>
            <a:off x="6172200" y="41910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b="1">
                <a:solidFill>
                  <a:srgbClr val="33CC33"/>
                </a:solidFill>
              </a:rPr>
              <a:t>bb</a:t>
            </a:r>
          </a:p>
        </p:txBody>
      </p:sp>
      <p:sp>
        <p:nvSpPr>
          <p:cNvPr id="15381" name="Text Box 21"/>
          <p:cNvSpPr txBox="1">
            <a:spLocks noChangeArrowheads="1"/>
          </p:cNvSpPr>
          <p:nvPr/>
        </p:nvSpPr>
        <p:spPr bwMode="auto">
          <a:xfrm>
            <a:off x="7315200" y="41148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b="1">
                <a:solidFill>
                  <a:srgbClr val="6600FF"/>
                </a:solidFill>
              </a:rPr>
              <a:t>HH</a:t>
            </a:r>
          </a:p>
        </p:txBody>
      </p:sp>
      <p:sp>
        <p:nvSpPr>
          <p:cNvPr id="15382" name="Text Box 22"/>
          <p:cNvSpPr txBox="1">
            <a:spLocks noChangeArrowheads="1"/>
          </p:cNvSpPr>
          <p:nvPr/>
        </p:nvSpPr>
        <p:spPr bwMode="auto">
          <a:xfrm>
            <a:off x="8458200" y="48006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b="1">
                <a:solidFill>
                  <a:srgbClr val="6600FF"/>
                </a:solidFill>
              </a:rPr>
              <a:t>Hh</a:t>
            </a:r>
          </a:p>
        </p:txBody>
      </p:sp>
      <p:sp>
        <p:nvSpPr>
          <p:cNvPr id="15383" name="Text Box 23"/>
          <p:cNvSpPr txBox="1">
            <a:spLocks noChangeArrowheads="1"/>
          </p:cNvSpPr>
          <p:nvPr/>
        </p:nvSpPr>
        <p:spPr bwMode="auto">
          <a:xfrm>
            <a:off x="9525000" y="54102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b="1">
                <a:solidFill>
                  <a:srgbClr val="6600FF"/>
                </a:solidFill>
              </a:rPr>
              <a:t>hh</a:t>
            </a:r>
          </a:p>
        </p:txBody>
      </p:sp>
    </p:spTree>
    <p:extLst>
      <p:ext uri="{BB962C8B-B14F-4D97-AF65-F5344CB8AC3E}">
        <p14:creationId xmlns:p14="http://schemas.microsoft.com/office/powerpoint/2010/main" val="178997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dissolve">
                                      <p:cBhvr>
                                        <p:cTn id="7" dur="500"/>
                                        <p:tgtEl>
                                          <p:spTgt spid="15367"/>
                                        </p:tgtEl>
                                      </p:cBhvr>
                                    </p:animEffect>
                                  </p:childTnLst>
                                </p:cTn>
                              </p:par>
                            </p:childTnLst>
                          </p:cTn>
                        </p:par>
                        <p:par>
                          <p:cTn id="8" fill="hold" nodeType="afterGroup">
                            <p:stCondLst>
                              <p:cond delay="500"/>
                            </p:stCondLst>
                            <p:childTnLst>
                              <p:par>
                                <p:cTn id="9" presetID="54" presetClass="entr" presetSubtype="0" accel="100000" fill="hold" grpId="0" nodeType="afterEffect">
                                  <p:stCondLst>
                                    <p:cond delay="0"/>
                                  </p:stCondLst>
                                  <p:childTnLst>
                                    <p:set>
                                      <p:cBhvr>
                                        <p:cTn id="10" dur="1" fill="hold">
                                          <p:stCondLst>
                                            <p:cond delay="0"/>
                                          </p:stCondLst>
                                        </p:cTn>
                                        <p:tgtEl>
                                          <p:spTgt spid="15375"/>
                                        </p:tgtEl>
                                        <p:attrNameLst>
                                          <p:attrName>style.visibility</p:attrName>
                                        </p:attrNameLst>
                                      </p:cBhvr>
                                      <p:to>
                                        <p:strVal val="visible"/>
                                      </p:to>
                                    </p:set>
                                    <p:anim calcmode="lin" valueType="num">
                                      <p:cBhvr>
                                        <p:cTn id="11" dur="500" fill="hold"/>
                                        <p:tgtEl>
                                          <p:spTgt spid="15375"/>
                                        </p:tgtEl>
                                        <p:attrNameLst>
                                          <p:attrName>ppt_w</p:attrName>
                                        </p:attrNameLst>
                                      </p:cBhvr>
                                      <p:tavLst>
                                        <p:tav tm="0">
                                          <p:val>
                                            <p:strVal val="#ppt_w*0.05"/>
                                          </p:val>
                                        </p:tav>
                                        <p:tav tm="100000">
                                          <p:val>
                                            <p:strVal val="#ppt_w"/>
                                          </p:val>
                                        </p:tav>
                                      </p:tavLst>
                                    </p:anim>
                                    <p:anim calcmode="lin" valueType="num">
                                      <p:cBhvr>
                                        <p:cTn id="12" dur="500" fill="hold"/>
                                        <p:tgtEl>
                                          <p:spTgt spid="15375"/>
                                        </p:tgtEl>
                                        <p:attrNameLst>
                                          <p:attrName>ppt_h</p:attrName>
                                        </p:attrNameLst>
                                      </p:cBhvr>
                                      <p:tavLst>
                                        <p:tav tm="0">
                                          <p:val>
                                            <p:strVal val="#ppt_h"/>
                                          </p:val>
                                        </p:tav>
                                        <p:tav tm="100000">
                                          <p:val>
                                            <p:strVal val="#ppt_h"/>
                                          </p:val>
                                        </p:tav>
                                      </p:tavLst>
                                    </p:anim>
                                    <p:anim calcmode="lin" valueType="num">
                                      <p:cBhvr>
                                        <p:cTn id="13" dur="500" fill="hold"/>
                                        <p:tgtEl>
                                          <p:spTgt spid="15375"/>
                                        </p:tgtEl>
                                        <p:attrNameLst>
                                          <p:attrName>ppt_x</p:attrName>
                                        </p:attrNameLst>
                                      </p:cBhvr>
                                      <p:tavLst>
                                        <p:tav tm="0">
                                          <p:val>
                                            <p:strVal val="#ppt_x-.2"/>
                                          </p:val>
                                        </p:tav>
                                        <p:tav tm="100000">
                                          <p:val>
                                            <p:strVal val="#ppt_x"/>
                                          </p:val>
                                        </p:tav>
                                      </p:tavLst>
                                    </p:anim>
                                    <p:anim calcmode="lin" valueType="num">
                                      <p:cBhvr>
                                        <p:cTn id="14" dur="500" fill="hold"/>
                                        <p:tgtEl>
                                          <p:spTgt spid="15375"/>
                                        </p:tgtEl>
                                        <p:attrNameLst>
                                          <p:attrName>ppt_y</p:attrName>
                                        </p:attrNameLst>
                                      </p:cBhvr>
                                      <p:tavLst>
                                        <p:tav tm="0">
                                          <p:val>
                                            <p:strVal val="#ppt_y"/>
                                          </p:val>
                                        </p:tav>
                                        <p:tav tm="100000">
                                          <p:val>
                                            <p:strVal val="#ppt_y"/>
                                          </p:val>
                                        </p:tav>
                                      </p:tavLst>
                                    </p:anim>
                                    <p:animEffect transition="in" filter="fade">
                                      <p:cBhvr>
                                        <p:cTn id="15" dur="500"/>
                                        <p:tgtEl>
                                          <p:spTgt spid="15375"/>
                                        </p:tgtEl>
                                      </p:cBhvr>
                                    </p:animEffect>
                                  </p:childTnLst>
                                </p:cTn>
                              </p:par>
                            </p:childTnLst>
                          </p:cTn>
                        </p:par>
                        <p:par>
                          <p:cTn id="16" fill="hold" nodeType="afterGroup">
                            <p:stCondLst>
                              <p:cond delay="1000"/>
                            </p:stCondLst>
                            <p:childTnLst>
                              <p:par>
                                <p:cTn id="17" presetID="54" presetClass="entr" presetSubtype="0" accel="100000" fill="hold" grpId="0" nodeType="afterEffect">
                                  <p:stCondLst>
                                    <p:cond delay="0"/>
                                  </p:stCondLst>
                                  <p:childTnLst>
                                    <p:set>
                                      <p:cBhvr>
                                        <p:cTn id="18" dur="1" fill="hold">
                                          <p:stCondLst>
                                            <p:cond delay="0"/>
                                          </p:stCondLst>
                                        </p:cTn>
                                        <p:tgtEl>
                                          <p:spTgt spid="15376"/>
                                        </p:tgtEl>
                                        <p:attrNameLst>
                                          <p:attrName>style.visibility</p:attrName>
                                        </p:attrNameLst>
                                      </p:cBhvr>
                                      <p:to>
                                        <p:strVal val="visible"/>
                                      </p:to>
                                    </p:set>
                                    <p:anim calcmode="lin" valueType="num">
                                      <p:cBhvr>
                                        <p:cTn id="19" dur="500" fill="hold"/>
                                        <p:tgtEl>
                                          <p:spTgt spid="15376"/>
                                        </p:tgtEl>
                                        <p:attrNameLst>
                                          <p:attrName>ppt_w</p:attrName>
                                        </p:attrNameLst>
                                      </p:cBhvr>
                                      <p:tavLst>
                                        <p:tav tm="0">
                                          <p:val>
                                            <p:strVal val="#ppt_w*0.05"/>
                                          </p:val>
                                        </p:tav>
                                        <p:tav tm="100000">
                                          <p:val>
                                            <p:strVal val="#ppt_w"/>
                                          </p:val>
                                        </p:tav>
                                      </p:tavLst>
                                    </p:anim>
                                    <p:anim calcmode="lin" valueType="num">
                                      <p:cBhvr>
                                        <p:cTn id="20" dur="500" fill="hold"/>
                                        <p:tgtEl>
                                          <p:spTgt spid="15376"/>
                                        </p:tgtEl>
                                        <p:attrNameLst>
                                          <p:attrName>ppt_h</p:attrName>
                                        </p:attrNameLst>
                                      </p:cBhvr>
                                      <p:tavLst>
                                        <p:tav tm="0">
                                          <p:val>
                                            <p:strVal val="#ppt_h"/>
                                          </p:val>
                                        </p:tav>
                                        <p:tav tm="100000">
                                          <p:val>
                                            <p:strVal val="#ppt_h"/>
                                          </p:val>
                                        </p:tav>
                                      </p:tavLst>
                                    </p:anim>
                                    <p:anim calcmode="lin" valueType="num">
                                      <p:cBhvr>
                                        <p:cTn id="21" dur="500" fill="hold"/>
                                        <p:tgtEl>
                                          <p:spTgt spid="15376"/>
                                        </p:tgtEl>
                                        <p:attrNameLst>
                                          <p:attrName>ppt_x</p:attrName>
                                        </p:attrNameLst>
                                      </p:cBhvr>
                                      <p:tavLst>
                                        <p:tav tm="0">
                                          <p:val>
                                            <p:strVal val="#ppt_x-.2"/>
                                          </p:val>
                                        </p:tav>
                                        <p:tav tm="100000">
                                          <p:val>
                                            <p:strVal val="#ppt_x"/>
                                          </p:val>
                                        </p:tav>
                                      </p:tavLst>
                                    </p:anim>
                                    <p:anim calcmode="lin" valueType="num">
                                      <p:cBhvr>
                                        <p:cTn id="22" dur="500" fill="hold"/>
                                        <p:tgtEl>
                                          <p:spTgt spid="15376"/>
                                        </p:tgtEl>
                                        <p:attrNameLst>
                                          <p:attrName>ppt_y</p:attrName>
                                        </p:attrNameLst>
                                      </p:cBhvr>
                                      <p:tavLst>
                                        <p:tav tm="0">
                                          <p:val>
                                            <p:strVal val="#ppt_y"/>
                                          </p:val>
                                        </p:tav>
                                        <p:tav tm="100000">
                                          <p:val>
                                            <p:strVal val="#ppt_y"/>
                                          </p:val>
                                        </p:tav>
                                      </p:tavLst>
                                    </p:anim>
                                    <p:animEffect transition="in" filter="fade">
                                      <p:cBhvr>
                                        <p:cTn id="23" dur="500"/>
                                        <p:tgtEl>
                                          <p:spTgt spid="15376"/>
                                        </p:tgtEl>
                                      </p:cBhvr>
                                    </p:animEffect>
                                  </p:childTnLst>
                                </p:cTn>
                              </p:par>
                            </p:childTnLst>
                          </p:cTn>
                        </p:par>
                        <p:par>
                          <p:cTn id="24" fill="hold" nodeType="afterGroup">
                            <p:stCondLst>
                              <p:cond delay="1500"/>
                            </p:stCondLst>
                            <p:childTnLst>
                              <p:par>
                                <p:cTn id="25" presetID="54" presetClass="entr" presetSubtype="0" accel="100000" fill="hold" grpId="0" nodeType="afterEffect">
                                  <p:stCondLst>
                                    <p:cond delay="0"/>
                                  </p:stCondLst>
                                  <p:childTnLst>
                                    <p:set>
                                      <p:cBhvr>
                                        <p:cTn id="26" dur="1" fill="hold">
                                          <p:stCondLst>
                                            <p:cond delay="0"/>
                                          </p:stCondLst>
                                        </p:cTn>
                                        <p:tgtEl>
                                          <p:spTgt spid="15377"/>
                                        </p:tgtEl>
                                        <p:attrNameLst>
                                          <p:attrName>style.visibility</p:attrName>
                                        </p:attrNameLst>
                                      </p:cBhvr>
                                      <p:to>
                                        <p:strVal val="visible"/>
                                      </p:to>
                                    </p:set>
                                    <p:anim calcmode="lin" valueType="num">
                                      <p:cBhvr>
                                        <p:cTn id="27" dur="500" fill="hold"/>
                                        <p:tgtEl>
                                          <p:spTgt spid="15377"/>
                                        </p:tgtEl>
                                        <p:attrNameLst>
                                          <p:attrName>ppt_w</p:attrName>
                                        </p:attrNameLst>
                                      </p:cBhvr>
                                      <p:tavLst>
                                        <p:tav tm="0">
                                          <p:val>
                                            <p:strVal val="#ppt_w*0.05"/>
                                          </p:val>
                                        </p:tav>
                                        <p:tav tm="100000">
                                          <p:val>
                                            <p:strVal val="#ppt_w"/>
                                          </p:val>
                                        </p:tav>
                                      </p:tavLst>
                                    </p:anim>
                                    <p:anim calcmode="lin" valueType="num">
                                      <p:cBhvr>
                                        <p:cTn id="28" dur="500" fill="hold"/>
                                        <p:tgtEl>
                                          <p:spTgt spid="15377"/>
                                        </p:tgtEl>
                                        <p:attrNameLst>
                                          <p:attrName>ppt_h</p:attrName>
                                        </p:attrNameLst>
                                      </p:cBhvr>
                                      <p:tavLst>
                                        <p:tav tm="0">
                                          <p:val>
                                            <p:strVal val="#ppt_h"/>
                                          </p:val>
                                        </p:tav>
                                        <p:tav tm="100000">
                                          <p:val>
                                            <p:strVal val="#ppt_h"/>
                                          </p:val>
                                        </p:tav>
                                      </p:tavLst>
                                    </p:anim>
                                    <p:anim calcmode="lin" valueType="num">
                                      <p:cBhvr>
                                        <p:cTn id="29" dur="500" fill="hold"/>
                                        <p:tgtEl>
                                          <p:spTgt spid="15377"/>
                                        </p:tgtEl>
                                        <p:attrNameLst>
                                          <p:attrName>ppt_x</p:attrName>
                                        </p:attrNameLst>
                                      </p:cBhvr>
                                      <p:tavLst>
                                        <p:tav tm="0">
                                          <p:val>
                                            <p:strVal val="#ppt_x-.2"/>
                                          </p:val>
                                        </p:tav>
                                        <p:tav tm="100000">
                                          <p:val>
                                            <p:strVal val="#ppt_x"/>
                                          </p:val>
                                        </p:tav>
                                      </p:tavLst>
                                    </p:anim>
                                    <p:anim calcmode="lin" valueType="num">
                                      <p:cBhvr>
                                        <p:cTn id="30" dur="500" fill="hold"/>
                                        <p:tgtEl>
                                          <p:spTgt spid="15377"/>
                                        </p:tgtEl>
                                        <p:attrNameLst>
                                          <p:attrName>ppt_y</p:attrName>
                                        </p:attrNameLst>
                                      </p:cBhvr>
                                      <p:tavLst>
                                        <p:tav tm="0">
                                          <p:val>
                                            <p:strVal val="#ppt_y"/>
                                          </p:val>
                                        </p:tav>
                                        <p:tav tm="100000">
                                          <p:val>
                                            <p:strVal val="#ppt_y"/>
                                          </p:val>
                                        </p:tav>
                                      </p:tavLst>
                                    </p:anim>
                                    <p:animEffect transition="in" filter="fade">
                                      <p:cBhvr>
                                        <p:cTn id="31" dur="500"/>
                                        <p:tgtEl>
                                          <p:spTgt spid="15377"/>
                                        </p:tgtEl>
                                      </p:cBhvr>
                                    </p:animEffect>
                                  </p:childTnLst>
                                </p:cTn>
                              </p:par>
                            </p:childTnLst>
                          </p:cTn>
                        </p:par>
                        <p:par>
                          <p:cTn id="32" fill="hold" nodeType="afterGroup">
                            <p:stCondLst>
                              <p:cond delay="2000"/>
                            </p:stCondLst>
                            <p:childTnLst>
                              <p:par>
                                <p:cTn id="33" presetID="54" presetClass="entr" presetSubtype="0" accel="100000" fill="hold" grpId="0" nodeType="afterEffect">
                                  <p:stCondLst>
                                    <p:cond delay="0"/>
                                  </p:stCondLst>
                                  <p:childTnLst>
                                    <p:set>
                                      <p:cBhvr>
                                        <p:cTn id="34" dur="1" fill="hold">
                                          <p:stCondLst>
                                            <p:cond delay="0"/>
                                          </p:stCondLst>
                                        </p:cTn>
                                        <p:tgtEl>
                                          <p:spTgt spid="15378"/>
                                        </p:tgtEl>
                                        <p:attrNameLst>
                                          <p:attrName>style.visibility</p:attrName>
                                        </p:attrNameLst>
                                      </p:cBhvr>
                                      <p:to>
                                        <p:strVal val="visible"/>
                                      </p:to>
                                    </p:set>
                                    <p:anim calcmode="lin" valueType="num">
                                      <p:cBhvr>
                                        <p:cTn id="35" dur="500" fill="hold"/>
                                        <p:tgtEl>
                                          <p:spTgt spid="15378"/>
                                        </p:tgtEl>
                                        <p:attrNameLst>
                                          <p:attrName>ppt_w</p:attrName>
                                        </p:attrNameLst>
                                      </p:cBhvr>
                                      <p:tavLst>
                                        <p:tav tm="0">
                                          <p:val>
                                            <p:strVal val="#ppt_w*0.05"/>
                                          </p:val>
                                        </p:tav>
                                        <p:tav tm="100000">
                                          <p:val>
                                            <p:strVal val="#ppt_w"/>
                                          </p:val>
                                        </p:tav>
                                      </p:tavLst>
                                    </p:anim>
                                    <p:anim calcmode="lin" valueType="num">
                                      <p:cBhvr>
                                        <p:cTn id="36" dur="500" fill="hold"/>
                                        <p:tgtEl>
                                          <p:spTgt spid="15378"/>
                                        </p:tgtEl>
                                        <p:attrNameLst>
                                          <p:attrName>ppt_h</p:attrName>
                                        </p:attrNameLst>
                                      </p:cBhvr>
                                      <p:tavLst>
                                        <p:tav tm="0">
                                          <p:val>
                                            <p:strVal val="#ppt_h"/>
                                          </p:val>
                                        </p:tav>
                                        <p:tav tm="100000">
                                          <p:val>
                                            <p:strVal val="#ppt_h"/>
                                          </p:val>
                                        </p:tav>
                                      </p:tavLst>
                                    </p:anim>
                                    <p:anim calcmode="lin" valueType="num">
                                      <p:cBhvr>
                                        <p:cTn id="37" dur="500" fill="hold"/>
                                        <p:tgtEl>
                                          <p:spTgt spid="15378"/>
                                        </p:tgtEl>
                                        <p:attrNameLst>
                                          <p:attrName>ppt_x</p:attrName>
                                        </p:attrNameLst>
                                      </p:cBhvr>
                                      <p:tavLst>
                                        <p:tav tm="0">
                                          <p:val>
                                            <p:strVal val="#ppt_x-.2"/>
                                          </p:val>
                                        </p:tav>
                                        <p:tav tm="100000">
                                          <p:val>
                                            <p:strVal val="#ppt_x"/>
                                          </p:val>
                                        </p:tav>
                                      </p:tavLst>
                                    </p:anim>
                                    <p:anim calcmode="lin" valueType="num">
                                      <p:cBhvr>
                                        <p:cTn id="38" dur="500" fill="hold"/>
                                        <p:tgtEl>
                                          <p:spTgt spid="15378"/>
                                        </p:tgtEl>
                                        <p:attrNameLst>
                                          <p:attrName>ppt_y</p:attrName>
                                        </p:attrNameLst>
                                      </p:cBhvr>
                                      <p:tavLst>
                                        <p:tav tm="0">
                                          <p:val>
                                            <p:strVal val="#ppt_y"/>
                                          </p:val>
                                        </p:tav>
                                        <p:tav tm="100000">
                                          <p:val>
                                            <p:strVal val="#ppt_y"/>
                                          </p:val>
                                        </p:tav>
                                      </p:tavLst>
                                    </p:anim>
                                    <p:animEffect transition="in" filter="fade">
                                      <p:cBhvr>
                                        <p:cTn id="39" dur="500"/>
                                        <p:tgtEl>
                                          <p:spTgt spid="15378"/>
                                        </p:tgtEl>
                                      </p:cBhvr>
                                    </p:animEffect>
                                  </p:childTnLst>
                                </p:cTn>
                              </p:par>
                            </p:childTnLst>
                          </p:cTn>
                        </p:par>
                        <p:par>
                          <p:cTn id="40" fill="hold" nodeType="afterGroup">
                            <p:stCondLst>
                              <p:cond delay="2500"/>
                            </p:stCondLst>
                            <p:childTnLst>
                              <p:par>
                                <p:cTn id="41" presetID="54" presetClass="entr" presetSubtype="0" accel="100000" fill="hold" grpId="0" nodeType="afterEffect">
                                  <p:stCondLst>
                                    <p:cond delay="0"/>
                                  </p:stCondLst>
                                  <p:childTnLst>
                                    <p:set>
                                      <p:cBhvr>
                                        <p:cTn id="42" dur="1" fill="hold">
                                          <p:stCondLst>
                                            <p:cond delay="0"/>
                                          </p:stCondLst>
                                        </p:cTn>
                                        <p:tgtEl>
                                          <p:spTgt spid="15379"/>
                                        </p:tgtEl>
                                        <p:attrNameLst>
                                          <p:attrName>style.visibility</p:attrName>
                                        </p:attrNameLst>
                                      </p:cBhvr>
                                      <p:to>
                                        <p:strVal val="visible"/>
                                      </p:to>
                                    </p:set>
                                    <p:anim calcmode="lin" valueType="num">
                                      <p:cBhvr>
                                        <p:cTn id="43" dur="500" fill="hold"/>
                                        <p:tgtEl>
                                          <p:spTgt spid="15379"/>
                                        </p:tgtEl>
                                        <p:attrNameLst>
                                          <p:attrName>ppt_w</p:attrName>
                                        </p:attrNameLst>
                                      </p:cBhvr>
                                      <p:tavLst>
                                        <p:tav tm="0">
                                          <p:val>
                                            <p:strVal val="#ppt_w*0.05"/>
                                          </p:val>
                                        </p:tav>
                                        <p:tav tm="100000">
                                          <p:val>
                                            <p:strVal val="#ppt_w"/>
                                          </p:val>
                                        </p:tav>
                                      </p:tavLst>
                                    </p:anim>
                                    <p:anim calcmode="lin" valueType="num">
                                      <p:cBhvr>
                                        <p:cTn id="44" dur="500" fill="hold"/>
                                        <p:tgtEl>
                                          <p:spTgt spid="15379"/>
                                        </p:tgtEl>
                                        <p:attrNameLst>
                                          <p:attrName>ppt_h</p:attrName>
                                        </p:attrNameLst>
                                      </p:cBhvr>
                                      <p:tavLst>
                                        <p:tav tm="0">
                                          <p:val>
                                            <p:strVal val="#ppt_h"/>
                                          </p:val>
                                        </p:tav>
                                        <p:tav tm="100000">
                                          <p:val>
                                            <p:strVal val="#ppt_h"/>
                                          </p:val>
                                        </p:tav>
                                      </p:tavLst>
                                    </p:anim>
                                    <p:anim calcmode="lin" valueType="num">
                                      <p:cBhvr>
                                        <p:cTn id="45" dur="500" fill="hold"/>
                                        <p:tgtEl>
                                          <p:spTgt spid="15379"/>
                                        </p:tgtEl>
                                        <p:attrNameLst>
                                          <p:attrName>ppt_x</p:attrName>
                                        </p:attrNameLst>
                                      </p:cBhvr>
                                      <p:tavLst>
                                        <p:tav tm="0">
                                          <p:val>
                                            <p:strVal val="#ppt_x-.2"/>
                                          </p:val>
                                        </p:tav>
                                        <p:tav tm="100000">
                                          <p:val>
                                            <p:strVal val="#ppt_x"/>
                                          </p:val>
                                        </p:tav>
                                      </p:tavLst>
                                    </p:anim>
                                    <p:anim calcmode="lin" valueType="num">
                                      <p:cBhvr>
                                        <p:cTn id="46" dur="500" fill="hold"/>
                                        <p:tgtEl>
                                          <p:spTgt spid="15379"/>
                                        </p:tgtEl>
                                        <p:attrNameLst>
                                          <p:attrName>ppt_y</p:attrName>
                                        </p:attrNameLst>
                                      </p:cBhvr>
                                      <p:tavLst>
                                        <p:tav tm="0">
                                          <p:val>
                                            <p:strVal val="#ppt_y"/>
                                          </p:val>
                                        </p:tav>
                                        <p:tav tm="100000">
                                          <p:val>
                                            <p:strVal val="#ppt_y"/>
                                          </p:val>
                                        </p:tav>
                                      </p:tavLst>
                                    </p:anim>
                                    <p:animEffect transition="in" filter="fade">
                                      <p:cBhvr>
                                        <p:cTn id="47" dur="500"/>
                                        <p:tgtEl>
                                          <p:spTgt spid="15379"/>
                                        </p:tgtEl>
                                      </p:cBhvr>
                                    </p:animEffect>
                                  </p:childTnLst>
                                </p:cTn>
                              </p:par>
                            </p:childTnLst>
                          </p:cTn>
                        </p:par>
                        <p:par>
                          <p:cTn id="48" fill="hold" nodeType="afterGroup">
                            <p:stCondLst>
                              <p:cond delay="3000"/>
                            </p:stCondLst>
                            <p:childTnLst>
                              <p:par>
                                <p:cTn id="49" presetID="54" presetClass="entr" presetSubtype="0" accel="100000" fill="hold" grpId="0" nodeType="afterEffect">
                                  <p:stCondLst>
                                    <p:cond delay="0"/>
                                  </p:stCondLst>
                                  <p:childTnLst>
                                    <p:set>
                                      <p:cBhvr>
                                        <p:cTn id="50" dur="1" fill="hold">
                                          <p:stCondLst>
                                            <p:cond delay="0"/>
                                          </p:stCondLst>
                                        </p:cTn>
                                        <p:tgtEl>
                                          <p:spTgt spid="15380"/>
                                        </p:tgtEl>
                                        <p:attrNameLst>
                                          <p:attrName>style.visibility</p:attrName>
                                        </p:attrNameLst>
                                      </p:cBhvr>
                                      <p:to>
                                        <p:strVal val="visible"/>
                                      </p:to>
                                    </p:set>
                                    <p:anim calcmode="lin" valueType="num">
                                      <p:cBhvr>
                                        <p:cTn id="51" dur="500" fill="hold"/>
                                        <p:tgtEl>
                                          <p:spTgt spid="15380"/>
                                        </p:tgtEl>
                                        <p:attrNameLst>
                                          <p:attrName>ppt_w</p:attrName>
                                        </p:attrNameLst>
                                      </p:cBhvr>
                                      <p:tavLst>
                                        <p:tav tm="0">
                                          <p:val>
                                            <p:strVal val="#ppt_w*0.05"/>
                                          </p:val>
                                        </p:tav>
                                        <p:tav tm="100000">
                                          <p:val>
                                            <p:strVal val="#ppt_w"/>
                                          </p:val>
                                        </p:tav>
                                      </p:tavLst>
                                    </p:anim>
                                    <p:anim calcmode="lin" valueType="num">
                                      <p:cBhvr>
                                        <p:cTn id="52" dur="500" fill="hold"/>
                                        <p:tgtEl>
                                          <p:spTgt spid="15380"/>
                                        </p:tgtEl>
                                        <p:attrNameLst>
                                          <p:attrName>ppt_h</p:attrName>
                                        </p:attrNameLst>
                                      </p:cBhvr>
                                      <p:tavLst>
                                        <p:tav tm="0">
                                          <p:val>
                                            <p:strVal val="#ppt_h"/>
                                          </p:val>
                                        </p:tav>
                                        <p:tav tm="100000">
                                          <p:val>
                                            <p:strVal val="#ppt_h"/>
                                          </p:val>
                                        </p:tav>
                                      </p:tavLst>
                                    </p:anim>
                                    <p:anim calcmode="lin" valueType="num">
                                      <p:cBhvr>
                                        <p:cTn id="53" dur="500" fill="hold"/>
                                        <p:tgtEl>
                                          <p:spTgt spid="15380"/>
                                        </p:tgtEl>
                                        <p:attrNameLst>
                                          <p:attrName>ppt_x</p:attrName>
                                        </p:attrNameLst>
                                      </p:cBhvr>
                                      <p:tavLst>
                                        <p:tav tm="0">
                                          <p:val>
                                            <p:strVal val="#ppt_x-.2"/>
                                          </p:val>
                                        </p:tav>
                                        <p:tav tm="100000">
                                          <p:val>
                                            <p:strVal val="#ppt_x"/>
                                          </p:val>
                                        </p:tav>
                                      </p:tavLst>
                                    </p:anim>
                                    <p:anim calcmode="lin" valueType="num">
                                      <p:cBhvr>
                                        <p:cTn id="54" dur="500" fill="hold"/>
                                        <p:tgtEl>
                                          <p:spTgt spid="15380"/>
                                        </p:tgtEl>
                                        <p:attrNameLst>
                                          <p:attrName>ppt_y</p:attrName>
                                        </p:attrNameLst>
                                      </p:cBhvr>
                                      <p:tavLst>
                                        <p:tav tm="0">
                                          <p:val>
                                            <p:strVal val="#ppt_y"/>
                                          </p:val>
                                        </p:tav>
                                        <p:tav tm="100000">
                                          <p:val>
                                            <p:strVal val="#ppt_y"/>
                                          </p:val>
                                        </p:tav>
                                      </p:tavLst>
                                    </p:anim>
                                    <p:animEffect transition="in" filter="fade">
                                      <p:cBhvr>
                                        <p:cTn id="55" dur="500"/>
                                        <p:tgtEl>
                                          <p:spTgt spid="15380"/>
                                        </p:tgtEl>
                                      </p:cBhvr>
                                    </p:animEffect>
                                  </p:childTnLst>
                                </p:cTn>
                              </p:par>
                            </p:childTnLst>
                          </p:cTn>
                        </p:par>
                        <p:par>
                          <p:cTn id="56" fill="hold" nodeType="afterGroup">
                            <p:stCondLst>
                              <p:cond delay="3500"/>
                            </p:stCondLst>
                            <p:childTnLst>
                              <p:par>
                                <p:cTn id="57" presetID="54" presetClass="entr" presetSubtype="0" accel="100000" fill="hold" grpId="0" nodeType="afterEffect">
                                  <p:stCondLst>
                                    <p:cond delay="0"/>
                                  </p:stCondLst>
                                  <p:childTnLst>
                                    <p:set>
                                      <p:cBhvr>
                                        <p:cTn id="58" dur="1" fill="hold">
                                          <p:stCondLst>
                                            <p:cond delay="0"/>
                                          </p:stCondLst>
                                        </p:cTn>
                                        <p:tgtEl>
                                          <p:spTgt spid="15381"/>
                                        </p:tgtEl>
                                        <p:attrNameLst>
                                          <p:attrName>style.visibility</p:attrName>
                                        </p:attrNameLst>
                                      </p:cBhvr>
                                      <p:to>
                                        <p:strVal val="visible"/>
                                      </p:to>
                                    </p:set>
                                    <p:anim calcmode="lin" valueType="num">
                                      <p:cBhvr>
                                        <p:cTn id="59" dur="500" fill="hold"/>
                                        <p:tgtEl>
                                          <p:spTgt spid="15381"/>
                                        </p:tgtEl>
                                        <p:attrNameLst>
                                          <p:attrName>ppt_w</p:attrName>
                                        </p:attrNameLst>
                                      </p:cBhvr>
                                      <p:tavLst>
                                        <p:tav tm="0">
                                          <p:val>
                                            <p:strVal val="#ppt_w*0.05"/>
                                          </p:val>
                                        </p:tav>
                                        <p:tav tm="100000">
                                          <p:val>
                                            <p:strVal val="#ppt_w"/>
                                          </p:val>
                                        </p:tav>
                                      </p:tavLst>
                                    </p:anim>
                                    <p:anim calcmode="lin" valueType="num">
                                      <p:cBhvr>
                                        <p:cTn id="60" dur="500" fill="hold"/>
                                        <p:tgtEl>
                                          <p:spTgt spid="15381"/>
                                        </p:tgtEl>
                                        <p:attrNameLst>
                                          <p:attrName>ppt_h</p:attrName>
                                        </p:attrNameLst>
                                      </p:cBhvr>
                                      <p:tavLst>
                                        <p:tav tm="0">
                                          <p:val>
                                            <p:strVal val="#ppt_h"/>
                                          </p:val>
                                        </p:tav>
                                        <p:tav tm="100000">
                                          <p:val>
                                            <p:strVal val="#ppt_h"/>
                                          </p:val>
                                        </p:tav>
                                      </p:tavLst>
                                    </p:anim>
                                    <p:anim calcmode="lin" valueType="num">
                                      <p:cBhvr>
                                        <p:cTn id="61" dur="500" fill="hold"/>
                                        <p:tgtEl>
                                          <p:spTgt spid="15381"/>
                                        </p:tgtEl>
                                        <p:attrNameLst>
                                          <p:attrName>ppt_x</p:attrName>
                                        </p:attrNameLst>
                                      </p:cBhvr>
                                      <p:tavLst>
                                        <p:tav tm="0">
                                          <p:val>
                                            <p:strVal val="#ppt_x-.2"/>
                                          </p:val>
                                        </p:tav>
                                        <p:tav tm="100000">
                                          <p:val>
                                            <p:strVal val="#ppt_x"/>
                                          </p:val>
                                        </p:tav>
                                      </p:tavLst>
                                    </p:anim>
                                    <p:anim calcmode="lin" valueType="num">
                                      <p:cBhvr>
                                        <p:cTn id="62" dur="500" fill="hold"/>
                                        <p:tgtEl>
                                          <p:spTgt spid="15381"/>
                                        </p:tgtEl>
                                        <p:attrNameLst>
                                          <p:attrName>ppt_y</p:attrName>
                                        </p:attrNameLst>
                                      </p:cBhvr>
                                      <p:tavLst>
                                        <p:tav tm="0">
                                          <p:val>
                                            <p:strVal val="#ppt_y"/>
                                          </p:val>
                                        </p:tav>
                                        <p:tav tm="100000">
                                          <p:val>
                                            <p:strVal val="#ppt_y"/>
                                          </p:val>
                                        </p:tav>
                                      </p:tavLst>
                                    </p:anim>
                                    <p:animEffect transition="in" filter="fade">
                                      <p:cBhvr>
                                        <p:cTn id="63" dur="500"/>
                                        <p:tgtEl>
                                          <p:spTgt spid="15381"/>
                                        </p:tgtEl>
                                      </p:cBhvr>
                                    </p:animEffect>
                                  </p:childTnLst>
                                </p:cTn>
                              </p:par>
                            </p:childTnLst>
                          </p:cTn>
                        </p:par>
                        <p:par>
                          <p:cTn id="64" fill="hold" nodeType="afterGroup">
                            <p:stCondLst>
                              <p:cond delay="4000"/>
                            </p:stCondLst>
                            <p:childTnLst>
                              <p:par>
                                <p:cTn id="65" presetID="54" presetClass="entr" presetSubtype="0" accel="100000" fill="hold" grpId="0" nodeType="afterEffect">
                                  <p:stCondLst>
                                    <p:cond delay="0"/>
                                  </p:stCondLst>
                                  <p:childTnLst>
                                    <p:set>
                                      <p:cBhvr>
                                        <p:cTn id="66" dur="1" fill="hold">
                                          <p:stCondLst>
                                            <p:cond delay="0"/>
                                          </p:stCondLst>
                                        </p:cTn>
                                        <p:tgtEl>
                                          <p:spTgt spid="15382"/>
                                        </p:tgtEl>
                                        <p:attrNameLst>
                                          <p:attrName>style.visibility</p:attrName>
                                        </p:attrNameLst>
                                      </p:cBhvr>
                                      <p:to>
                                        <p:strVal val="visible"/>
                                      </p:to>
                                    </p:set>
                                    <p:anim calcmode="lin" valueType="num">
                                      <p:cBhvr>
                                        <p:cTn id="67" dur="500" fill="hold"/>
                                        <p:tgtEl>
                                          <p:spTgt spid="15382"/>
                                        </p:tgtEl>
                                        <p:attrNameLst>
                                          <p:attrName>ppt_w</p:attrName>
                                        </p:attrNameLst>
                                      </p:cBhvr>
                                      <p:tavLst>
                                        <p:tav tm="0">
                                          <p:val>
                                            <p:strVal val="#ppt_w*0.05"/>
                                          </p:val>
                                        </p:tav>
                                        <p:tav tm="100000">
                                          <p:val>
                                            <p:strVal val="#ppt_w"/>
                                          </p:val>
                                        </p:tav>
                                      </p:tavLst>
                                    </p:anim>
                                    <p:anim calcmode="lin" valueType="num">
                                      <p:cBhvr>
                                        <p:cTn id="68" dur="500" fill="hold"/>
                                        <p:tgtEl>
                                          <p:spTgt spid="15382"/>
                                        </p:tgtEl>
                                        <p:attrNameLst>
                                          <p:attrName>ppt_h</p:attrName>
                                        </p:attrNameLst>
                                      </p:cBhvr>
                                      <p:tavLst>
                                        <p:tav tm="0">
                                          <p:val>
                                            <p:strVal val="#ppt_h"/>
                                          </p:val>
                                        </p:tav>
                                        <p:tav tm="100000">
                                          <p:val>
                                            <p:strVal val="#ppt_h"/>
                                          </p:val>
                                        </p:tav>
                                      </p:tavLst>
                                    </p:anim>
                                    <p:anim calcmode="lin" valueType="num">
                                      <p:cBhvr>
                                        <p:cTn id="69" dur="500" fill="hold"/>
                                        <p:tgtEl>
                                          <p:spTgt spid="15382"/>
                                        </p:tgtEl>
                                        <p:attrNameLst>
                                          <p:attrName>ppt_x</p:attrName>
                                        </p:attrNameLst>
                                      </p:cBhvr>
                                      <p:tavLst>
                                        <p:tav tm="0">
                                          <p:val>
                                            <p:strVal val="#ppt_x-.2"/>
                                          </p:val>
                                        </p:tav>
                                        <p:tav tm="100000">
                                          <p:val>
                                            <p:strVal val="#ppt_x"/>
                                          </p:val>
                                        </p:tav>
                                      </p:tavLst>
                                    </p:anim>
                                    <p:anim calcmode="lin" valueType="num">
                                      <p:cBhvr>
                                        <p:cTn id="70" dur="500" fill="hold"/>
                                        <p:tgtEl>
                                          <p:spTgt spid="15382"/>
                                        </p:tgtEl>
                                        <p:attrNameLst>
                                          <p:attrName>ppt_y</p:attrName>
                                        </p:attrNameLst>
                                      </p:cBhvr>
                                      <p:tavLst>
                                        <p:tav tm="0">
                                          <p:val>
                                            <p:strVal val="#ppt_y"/>
                                          </p:val>
                                        </p:tav>
                                        <p:tav tm="100000">
                                          <p:val>
                                            <p:strVal val="#ppt_y"/>
                                          </p:val>
                                        </p:tav>
                                      </p:tavLst>
                                    </p:anim>
                                    <p:animEffect transition="in" filter="fade">
                                      <p:cBhvr>
                                        <p:cTn id="71" dur="500"/>
                                        <p:tgtEl>
                                          <p:spTgt spid="15382"/>
                                        </p:tgtEl>
                                      </p:cBhvr>
                                    </p:animEffect>
                                  </p:childTnLst>
                                </p:cTn>
                              </p:par>
                            </p:childTnLst>
                          </p:cTn>
                        </p:par>
                        <p:par>
                          <p:cTn id="72" fill="hold" nodeType="afterGroup">
                            <p:stCondLst>
                              <p:cond delay="4500"/>
                            </p:stCondLst>
                            <p:childTnLst>
                              <p:par>
                                <p:cTn id="73" presetID="54" presetClass="entr" presetSubtype="0" accel="100000" fill="hold" grpId="0" nodeType="afterEffect">
                                  <p:stCondLst>
                                    <p:cond delay="0"/>
                                  </p:stCondLst>
                                  <p:childTnLst>
                                    <p:set>
                                      <p:cBhvr>
                                        <p:cTn id="74" dur="1" fill="hold">
                                          <p:stCondLst>
                                            <p:cond delay="0"/>
                                          </p:stCondLst>
                                        </p:cTn>
                                        <p:tgtEl>
                                          <p:spTgt spid="15383"/>
                                        </p:tgtEl>
                                        <p:attrNameLst>
                                          <p:attrName>style.visibility</p:attrName>
                                        </p:attrNameLst>
                                      </p:cBhvr>
                                      <p:to>
                                        <p:strVal val="visible"/>
                                      </p:to>
                                    </p:set>
                                    <p:anim calcmode="lin" valueType="num">
                                      <p:cBhvr>
                                        <p:cTn id="75" dur="500" fill="hold"/>
                                        <p:tgtEl>
                                          <p:spTgt spid="15383"/>
                                        </p:tgtEl>
                                        <p:attrNameLst>
                                          <p:attrName>ppt_w</p:attrName>
                                        </p:attrNameLst>
                                      </p:cBhvr>
                                      <p:tavLst>
                                        <p:tav tm="0">
                                          <p:val>
                                            <p:strVal val="#ppt_w*0.05"/>
                                          </p:val>
                                        </p:tav>
                                        <p:tav tm="100000">
                                          <p:val>
                                            <p:strVal val="#ppt_w"/>
                                          </p:val>
                                        </p:tav>
                                      </p:tavLst>
                                    </p:anim>
                                    <p:anim calcmode="lin" valueType="num">
                                      <p:cBhvr>
                                        <p:cTn id="76" dur="500" fill="hold"/>
                                        <p:tgtEl>
                                          <p:spTgt spid="15383"/>
                                        </p:tgtEl>
                                        <p:attrNameLst>
                                          <p:attrName>ppt_h</p:attrName>
                                        </p:attrNameLst>
                                      </p:cBhvr>
                                      <p:tavLst>
                                        <p:tav tm="0">
                                          <p:val>
                                            <p:strVal val="#ppt_h"/>
                                          </p:val>
                                        </p:tav>
                                        <p:tav tm="100000">
                                          <p:val>
                                            <p:strVal val="#ppt_h"/>
                                          </p:val>
                                        </p:tav>
                                      </p:tavLst>
                                    </p:anim>
                                    <p:anim calcmode="lin" valueType="num">
                                      <p:cBhvr>
                                        <p:cTn id="77" dur="500" fill="hold"/>
                                        <p:tgtEl>
                                          <p:spTgt spid="15383"/>
                                        </p:tgtEl>
                                        <p:attrNameLst>
                                          <p:attrName>ppt_x</p:attrName>
                                        </p:attrNameLst>
                                      </p:cBhvr>
                                      <p:tavLst>
                                        <p:tav tm="0">
                                          <p:val>
                                            <p:strVal val="#ppt_x-.2"/>
                                          </p:val>
                                        </p:tav>
                                        <p:tav tm="100000">
                                          <p:val>
                                            <p:strVal val="#ppt_x"/>
                                          </p:val>
                                        </p:tav>
                                      </p:tavLst>
                                    </p:anim>
                                    <p:anim calcmode="lin" valueType="num">
                                      <p:cBhvr>
                                        <p:cTn id="78" dur="500" fill="hold"/>
                                        <p:tgtEl>
                                          <p:spTgt spid="15383"/>
                                        </p:tgtEl>
                                        <p:attrNameLst>
                                          <p:attrName>ppt_y</p:attrName>
                                        </p:attrNameLst>
                                      </p:cBhvr>
                                      <p:tavLst>
                                        <p:tav tm="0">
                                          <p:val>
                                            <p:strVal val="#ppt_y"/>
                                          </p:val>
                                        </p:tav>
                                        <p:tav tm="100000">
                                          <p:val>
                                            <p:strVal val="#ppt_y"/>
                                          </p:val>
                                        </p:tav>
                                      </p:tavLst>
                                    </p:anim>
                                    <p:animEffect transition="in" filter="fade">
                                      <p:cBhvr>
                                        <p:cTn id="79" dur="500"/>
                                        <p:tgtEl>
                                          <p:spTgt spid="15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75" grpId="0"/>
      <p:bldP spid="15376" grpId="0"/>
      <p:bldP spid="15377" grpId="0"/>
      <p:bldP spid="15378" grpId="0"/>
      <p:bldP spid="15379" grpId="0"/>
      <p:bldP spid="15380" grpId="0"/>
      <p:bldP spid="15381" grpId="0"/>
      <p:bldP spid="15382" grpId="0"/>
      <p:bldP spid="153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24000" y="0"/>
            <a:ext cx="9144000" cy="838200"/>
          </a:xfrm>
        </p:spPr>
        <p:txBody>
          <a:bodyPr/>
          <a:lstStyle/>
          <a:p>
            <a:pPr eaLnBrk="1" hangingPunct="1"/>
            <a:r>
              <a:rPr lang="en-US" altLang="en-US" sz="4000" i="1" dirty="0"/>
              <a:t>What is Mendel’s Law of Segregation?</a:t>
            </a:r>
          </a:p>
        </p:txBody>
      </p:sp>
      <p:sp>
        <p:nvSpPr>
          <p:cNvPr id="48131" name="Rectangle 3"/>
          <p:cNvSpPr>
            <a:spLocks noGrp="1" noChangeArrowheads="1"/>
          </p:cNvSpPr>
          <p:nvPr>
            <p:ph type="body" idx="1"/>
          </p:nvPr>
        </p:nvSpPr>
        <p:spPr>
          <a:xfrm>
            <a:off x="1524000" y="1066800"/>
            <a:ext cx="9144000" cy="5562600"/>
          </a:xfrm>
        </p:spPr>
        <p:txBody>
          <a:bodyPr/>
          <a:lstStyle/>
          <a:p>
            <a:pPr eaLnBrk="1" hangingPunct="1">
              <a:buFontTx/>
              <a:buNone/>
            </a:pPr>
            <a:r>
              <a:rPr lang="en-US" altLang="en-US" b="1" dirty="0" smtClean="0">
                <a:solidFill>
                  <a:srgbClr val="00FF00"/>
                </a:solidFill>
              </a:rPr>
              <a:t>Law of Segregation</a:t>
            </a:r>
            <a:r>
              <a:rPr lang="en-US" altLang="en-US" dirty="0" smtClean="0"/>
              <a:t>:  States that the two alleles for each trait separate during meiosis.</a:t>
            </a:r>
          </a:p>
        </p:txBody>
      </p:sp>
      <p:sp>
        <p:nvSpPr>
          <p:cNvPr id="48132" name="Line 4"/>
          <p:cNvSpPr>
            <a:spLocks noChangeShapeType="1"/>
          </p:cNvSpPr>
          <p:nvPr/>
        </p:nvSpPr>
        <p:spPr bwMode="auto">
          <a:xfrm>
            <a:off x="1524000" y="914400"/>
            <a:ext cx="9144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8133" name="Picture 6" descr="segreg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4075"/>
            <a:ext cx="4876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7"/>
          <p:cNvSpPr txBox="1">
            <a:spLocks noChangeArrowheads="1"/>
          </p:cNvSpPr>
          <p:nvPr/>
        </p:nvSpPr>
        <p:spPr bwMode="auto">
          <a:xfrm>
            <a:off x="5257800" y="41910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t>During meiosis, the alleles separate</a:t>
            </a:r>
          </a:p>
        </p:txBody>
      </p:sp>
      <p:sp>
        <p:nvSpPr>
          <p:cNvPr id="48135" name="Text Box 8"/>
          <p:cNvSpPr txBox="1">
            <a:spLocks noChangeArrowheads="1"/>
          </p:cNvSpPr>
          <p:nvPr/>
        </p:nvSpPr>
        <p:spPr bwMode="auto">
          <a:xfrm>
            <a:off x="5643113" y="4902681"/>
            <a:ext cx="411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dirty="0"/>
              <a:t>During fertilization, the alleles unite into a pair again</a:t>
            </a:r>
          </a:p>
        </p:txBody>
      </p:sp>
    </p:spTree>
    <p:extLst>
      <p:ext uri="{BB962C8B-B14F-4D97-AF65-F5344CB8AC3E}">
        <p14:creationId xmlns:p14="http://schemas.microsoft.com/office/powerpoint/2010/main" val="3277908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524000" y="0"/>
            <a:ext cx="9144000" cy="6858000"/>
          </a:xfrm>
          <a:prstGeom prst="rect">
            <a:avLst/>
          </a:prstGeom>
          <a:solidFill>
            <a:srgbClr val="00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55" name="Rectangle 3"/>
          <p:cNvSpPr>
            <a:spLocks noGrp="1" noChangeArrowheads="1"/>
          </p:cNvSpPr>
          <p:nvPr>
            <p:ph type="title"/>
          </p:nvPr>
        </p:nvSpPr>
        <p:spPr>
          <a:xfrm>
            <a:off x="1524000" y="0"/>
            <a:ext cx="9144000" cy="990600"/>
          </a:xfrm>
        </p:spPr>
        <p:txBody>
          <a:bodyPr/>
          <a:lstStyle/>
          <a:p>
            <a:pPr algn="l" eaLnBrk="1" hangingPunct="1"/>
            <a:r>
              <a:rPr lang="en-US" altLang="en-US" sz="3200" i="1">
                <a:solidFill>
                  <a:schemeClr val="bg1"/>
                </a:solidFill>
              </a:rPr>
              <a:t>What’s the difference between monohybrid ?&amp; dihybrid crosses?</a:t>
            </a:r>
          </a:p>
        </p:txBody>
      </p:sp>
      <p:sp>
        <p:nvSpPr>
          <p:cNvPr id="49156" name="Rectangle 4"/>
          <p:cNvSpPr>
            <a:spLocks noGrp="1" noChangeArrowheads="1"/>
          </p:cNvSpPr>
          <p:nvPr>
            <p:ph type="body" idx="1"/>
          </p:nvPr>
        </p:nvSpPr>
        <p:spPr>
          <a:xfrm>
            <a:off x="1524000" y="2209800"/>
            <a:ext cx="9144000" cy="762000"/>
          </a:xfrm>
        </p:spPr>
        <p:txBody>
          <a:bodyPr>
            <a:normAutofit lnSpcReduction="10000"/>
          </a:bodyPr>
          <a:lstStyle/>
          <a:p>
            <a:pPr eaLnBrk="1" hangingPunct="1">
              <a:lnSpc>
                <a:spcPct val="80000"/>
              </a:lnSpc>
              <a:buFontTx/>
              <a:buNone/>
            </a:pPr>
            <a:r>
              <a:rPr lang="en-US" altLang="en-US" sz="2800" u="sng">
                <a:solidFill>
                  <a:srgbClr val="66FF33"/>
                </a:solidFill>
              </a:rPr>
              <a:t>Mono</a:t>
            </a:r>
            <a:r>
              <a:rPr lang="en-US" altLang="en-US" sz="2800">
                <a:solidFill>
                  <a:srgbClr val="66FF33"/>
                </a:solidFill>
              </a:rPr>
              <a:t>hybrid Cross</a:t>
            </a:r>
            <a:r>
              <a:rPr lang="en-US" altLang="en-US" sz="2000">
                <a:solidFill>
                  <a:schemeClr val="bg1"/>
                </a:solidFill>
              </a:rPr>
              <a:t>:  </a:t>
            </a:r>
            <a:r>
              <a:rPr lang="en-US" altLang="en-US" sz="2800">
                <a:solidFill>
                  <a:schemeClr val="bg1"/>
                </a:solidFill>
              </a:rPr>
              <a:t>The use of Punnett Square for </a:t>
            </a:r>
            <a:r>
              <a:rPr lang="en-US" altLang="en-US" sz="2800" u="sng">
                <a:solidFill>
                  <a:schemeClr val="bg1"/>
                </a:solidFill>
              </a:rPr>
              <a:t>1</a:t>
            </a:r>
            <a:r>
              <a:rPr lang="en-US" altLang="en-US" sz="2800">
                <a:solidFill>
                  <a:schemeClr val="bg1"/>
                </a:solidFill>
              </a:rPr>
              <a:t> trait</a:t>
            </a:r>
          </a:p>
          <a:p>
            <a:pPr eaLnBrk="1" hangingPunct="1">
              <a:lnSpc>
                <a:spcPct val="80000"/>
              </a:lnSpc>
              <a:buFontTx/>
              <a:buNone/>
            </a:pPr>
            <a:r>
              <a:rPr lang="en-US" altLang="en-US" sz="2000">
                <a:solidFill>
                  <a:schemeClr val="bg1"/>
                </a:solidFill>
              </a:rPr>
              <a:t>				                  (will have 4 boxes)</a:t>
            </a:r>
          </a:p>
        </p:txBody>
      </p:sp>
      <p:sp>
        <p:nvSpPr>
          <p:cNvPr id="49157" name="Line 6"/>
          <p:cNvSpPr>
            <a:spLocks noChangeShapeType="1"/>
          </p:cNvSpPr>
          <p:nvPr/>
        </p:nvSpPr>
        <p:spPr bwMode="auto">
          <a:xfrm>
            <a:off x="1524000" y="1066800"/>
            <a:ext cx="9144000" cy="0"/>
          </a:xfrm>
          <a:prstGeom prst="line">
            <a:avLst/>
          </a:prstGeom>
          <a:noFill/>
          <a:ln w="571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8" name="Rectangle 17"/>
          <p:cNvSpPr>
            <a:spLocks noChangeArrowheads="1"/>
          </p:cNvSpPr>
          <p:nvPr/>
        </p:nvSpPr>
        <p:spPr bwMode="auto">
          <a:xfrm>
            <a:off x="1524000" y="10668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r>
              <a:rPr lang="en-US" altLang="en-US" sz="3200">
                <a:solidFill>
                  <a:srgbClr val="66FF33"/>
                </a:solidFill>
              </a:rPr>
              <a:t>Punnett Square</a:t>
            </a:r>
            <a:r>
              <a:rPr lang="en-US" altLang="en-US" sz="2400">
                <a:solidFill>
                  <a:schemeClr val="bg1"/>
                </a:solidFill>
              </a:rPr>
              <a:t>:  A diagram used to predict the </a:t>
            </a:r>
            <a:r>
              <a:rPr lang="en-US" altLang="en-US" sz="2400" u="sng">
                <a:solidFill>
                  <a:schemeClr val="bg1"/>
                </a:solidFill>
              </a:rPr>
              <a:t>possible</a:t>
            </a:r>
            <a:r>
              <a:rPr lang="en-US" altLang="en-US" sz="2400">
                <a:solidFill>
                  <a:schemeClr val="bg1"/>
                </a:solidFill>
              </a:rPr>
              <a:t> outcomes (offspring) of a particular cross or breeding.</a:t>
            </a:r>
          </a:p>
        </p:txBody>
      </p:sp>
      <p:pic>
        <p:nvPicPr>
          <p:cNvPr id="49159" name="Picture 20" descr="File:Punnett Squar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8956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730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1524000" y="0"/>
            <a:ext cx="91440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79" name="Rectangle 2"/>
          <p:cNvSpPr>
            <a:spLocks noGrp="1" noChangeArrowheads="1"/>
          </p:cNvSpPr>
          <p:nvPr>
            <p:ph type="title"/>
          </p:nvPr>
        </p:nvSpPr>
        <p:spPr/>
        <p:txBody>
          <a:bodyPr/>
          <a:lstStyle/>
          <a:p>
            <a:pPr eaLnBrk="1" hangingPunct="1"/>
            <a:r>
              <a:rPr lang="en-US" altLang="en-US" smtClean="0">
                <a:solidFill>
                  <a:schemeClr val="bg1"/>
                </a:solidFill>
              </a:rPr>
              <a:t>Punnett Square Video</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415464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mtClean="0"/>
              <a:t>Karyotype</a:t>
            </a:r>
          </a:p>
        </p:txBody>
      </p:sp>
      <p:pic>
        <p:nvPicPr>
          <p:cNvPr id="73731" name="Picture 11" descr="karyotype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0050" y="1327151"/>
            <a:ext cx="5059363" cy="52117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3" name="Text Box 14"/>
          <p:cNvSpPr txBox="1">
            <a:spLocks noChangeArrowheads="1"/>
          </p:cNvSpPr>
          <p:nvPr/>
        </p:nvSpPr>
        <p:spPr bwMode="auto">
          <a:xfrm>
            <a:off x="6116128" y="2497348"/>
            <a:ext cx="4618008"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t>Definition: Picture of the chromosomes from a person’s cell.</a:t>
            </a:r>
          </a:p>
          <a:p>
            <a:pPr eaLnBrk="1" hangingPunct="1">
              <a:spcBef>
                <a:spcPct val="50000"/>
              </a:spcBef>
            </a:pPr>
            <a:endParaRPr lang="en-US" altLang="en-US" dirty="0"/>
          </a:p>
          <a:p>
            <a:pPr eaLnBrk="1" hangingPunct="1">
              <a:spcBef>
                <a:spcPct val="50000"/>
              </a:spcBef>
            </a:pPr>
            <a:r>
              <a:rPr lang="en-US" altLang="en-US" dirty="0"/>
              <a:t>How many pairs of chromosomes are there?</a:t>
            </a:r>
          </a:p>
          <a:p>
            <a:pPr eaLnBrk="1" hangingPunct="1">
              <a:spcBef>
                <a:spcPct val="50000"/>
              </a:spcBef>
            </a:pPr>
            <a:endParaRPr lang="en-US" altLang="en-US" dirty="0"/>
          </a:p>
          <a:p>
            <a:pPr eaLnBrk="1" hangingPunct="1">
              <a:spcBef>
                <a:spcPct val="50000"/>
              </a:spcBef>
            </a:pPr>
            <a:r>
              <a:rPr lang="en-US" altLang="en-US" dirty="0"/>
              <a:t>What is the gender of the person in this karyotype?</a:t>
            </a:r>
          </a:p>
          <a:p>
            <a:pPr eaLnBrk="1" hangingPunct="1">
              <a:spcBef>
                <a:spcPct val="50000"/>
              </a:spcBef>
            </a:pPr>
            <a:endParaRPr lang="en-US" altLang="en-US" dirty="0"/>
          </a:p>
          <a:p>
            <a:pPr eaLnBrk="1" hangingPunct="1">
              <a:spcBef>
                <a:spcPct val="50000"/>
              </a:spcBef>
            </a:pPr>
            <a:r>
              <a:rPr lang="en-US" altLang="en-US" dirty="0"/>
              <a:t>How can karyotypes be useful to doctors?</a:t>
            </a:r>
          </a:p>
        </p:txBody>
      </p:sp>
    </p:spTree>
    <p:extLst>
      <p:ext uri="{BB962C8B-B14F-4D97-AF65-F5344CB8AC3E}">
        <p14:creationId xmlns:p14="http://schemas.microsoft.com/office/powerpoint/2010/main" val="4122540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z="3600"/>
              <a:t>Normal Karyotype vs. Down Syndrome Karyotype.  Which one is which?</a:t>
            </a:r>
          </a:p>
        </p:txBody>
      </p:sp>
      <p:pic>
        <p:nvPicPr>
          <p:cNvPr id="74755" name="Picture 5" descr="Fig6-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526" y="2493035"/>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8" descr="karyotype_ma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620773" y="2493035"/>
            <a:ext cx="3810000" cy="3810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8" name="Rectangle 10"/>
          <p:cNvSpPr>
            <a:spLocks noChangeArrowheads="1"/>
          </p:cNvSpPr>
          <p:nvPr/>
        </p:nvSpPr>
        <p:spPr bwMode="auto">
          <a:xfrm>
            <a:off x="7391401" y="6477001"/>
            <a:ext cx="1636713"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500"/>
              <a:t>http://sps.k12.ar.us/massengale/karyotype_male.jpg</a:t>
            </a:r>
          </a:p>
        </p:txBody>
      </p:sp>
    </p:spTree>
    <p:extLst>
      <p:ext uri="{BB962C8B-B14F-4D97-AF65-F5344CB8AC3E}">
        <p14:creationId xmlns:p14="http://schemas.microsoft.com/office/powerpoint/2010/main" val="1180012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DNA</a:t>
            </a:r>
            <a:endParaRPr lang="en-US" dirty="0"/>
          </a:p>
        </p:txBody>
      </p:sp>
      <p:sp>
        <p:nvSpPr>
          <p:cNvPr id="3" name="Content Placeholder 2"/>
          <p:cNvSpPr>
            <a:spLocks noGrp="1"/>
          </p:cNvSpPr>
          <p:nvPr>
            <p:ph idx="1"/>
          </p:nvPr>
        </p:nvSpPr>
        <p:spPr>
          <a:xfrm>
            <a:off x="1295401" y="2389517"/>
            <a:ext cx="9601196" cy="3486351"/>
          </a:xfrm>
        </p:spPr>
        <p:txBody>
          <a:bodyPr>
            <a:normAutofit fontScale="92500"/>
          </a:bodyPr>
          <a:lstStyle/>
          <a:p>
            <a:r>
              <a:rPr lang="en-US" dirty="0" smtClean="0"/>
              <a:t>Wear gloves and change them often</a:t>
            </a:r>
          </a:p>
          <a:p>
            <a:r>
              <a:rPr lang="en-US" dirty="0" smtClean="0"/>
              <a:t>Use disposable instruments to handle DNA</a:t>
            </a:r>
          </a:p>
          <a:p>
            <a:r>
              <a:rPr lang="en-US" dirty="0" smtClean="0"/>
              <a:t>Avoid touching the area where you believe DNA can exist.</a:t>
            </a:r>
          </a:p>
          <a:p>
            <a:r>
              <a:rPr lang="en-US" dirty="0" smtClean="0"/>
              <a:t>Avoid talking, sneezing, and coughing over evidence</a:t>
            </a:r>
          </a:p>
          <a:p>
            <a:r>
              <a:rPr lang="en-US" dirty="0" smtClean="0"/>
              <a:t>Avoid touching your face, nose, and mouth when collecting and packaging evidence.</a:t>
            </a:r>
          </a:p>
          <a:p>
            <a:r>
              <a:rPr lang="en-US" dirty="0" smtClean="0"/>
              <a:t>Air Dry and Put evidence in new paper bags or envelopes.</a:t>
            </a:r>
          </a:p>
          <a:p>
            <a:r>
              <a:rPr lang="en-US" dirty="0" smtClean="0"/>
              <a:t>If wet evidence cannot be dried, it may be frozen.</a:t>
            </a:r>
          </a:p>
          <a:p>
            <a:endParaRPr lang="en-US" dirty="0"/>
          </a:p>
        </p:txBody>
      </p:sp>
    </p:spTree>
    <p:extLst>
      <p:ext uri="{BB962C8B-B14F-4D97-AF65-F5344CB8AC3E}">
        <p14:creationId xmlns:p14="http://schemas.microsoft.com/office/powerpoint/2010/main" val="4138886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lstStyle/>
          <a:p>
            <a:r>
              <a:rPr lang="en-US" dirty="0" smtClean="0"/>
              <a:t>How many people have the same DNA?</a:t>
            </a:r>
          </a:p>
          <a:p>
            <a:endParaRPr lang="en-US" dirty="0"/>
          </a:p>
          <a:p>
            <a:r>
              <a:rPr lang="en-US" dirty="0" smtClean="0"/>
              <a:t>DNA Evidence can be used to link a suspect to a crime.</a:t>
            </a:r>
          </a:p>
          <a:p>
            <a:endParaRPr lang="en-US" dirty="0"/>
          </a:p>
          <a:p>
            <a:r>
              <a:rPr lang="en-US" dirty="0" smtClean="0"/>
              <a:t>What else can it be used for?</a:t>
            </a:r>
            <a:endParaRPr lang="en-US" dirty="0"/>
          </a:p>
        </p:txBody>
      </p:sp>
    </p:spTree>
    <p:extLst>
      <p:ext uri="{BB962C8B-B14F-4D97-AF65-F5344CB8AC3E}">
        <p14:creationId xmlns:p14="http://schemas.microsoft.com/office/powerpoint/2010/main" val="161313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53242" y="855453"/>
            <a:ext cx="7772400" cy="838200"/>
          </a:xfrm>
        </p:spPr>
        <p:txBody>
          <a:bodyPr/>
          <a:lstStyle/>
          <a:p>
            <a:pPr algn="ctr" eaLnBrk="1" hangingPunct="1"/>
            <a:r>
              <a:rPr lang="en-US" altLang="en-US" dirty="0" smtClean="0">
                <a:solidFill>
                  <a:schemeClr val="accent1"/>
                </a:solidFill>
              </a:rPr>
              <a:t>RFLP</a:t>
            </a:r>
          </a:p>
        </p:txBody>
      </p:sp>
      <p:sp>
        <p:nvSpPr>
          <p:cNvPr id="11267" name="Rectangle 3"/>
          <p:cNvSpPr>
            <a:spLocks noGrp="1" noChangeArrowheads="1"/>
          </p:cNvSpPr>
          <p:nvPr>
            <p:ph type="body" idx="1"/>
          </p:nvPr>
        </p:nvSpPr>
        <p:spPr>
          <a:xfrm>
            <a:off x="1752600" y="1885950"/>
            <a:ext cx="8686800" cy="1466850"/>
          </a:xfrm>
        </p:spPr>
        <p:txBody>
          <a:bodyPr/>
          <a:lstStyle/>
          <a:p>
            <a:pPr eaLnBrk="1" hangingPunct="1">
              <a:buFont typeface="Wingdings" panose="05000000000000000000" pitchFamily="2" charset="2"/>
              <a:buChar char="v"/>
            </a:pPr>
            <a:r>
              <a:rPr lang="en-US" altLang="en-US" sz="2800"/>
              <a:t>The RFLP fragments can be separated by gel electrophoresis.</a:t>
            </a:r>
            <a:endParaRPr lang="en-US" altLang="en-US"/>
          </a:p>
        </p:txBody>
      </p:sp>
      <p:pic>
        <p:nvPicPr>
          <p:cNvPr id="112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429001"/>
            <a:ext cx="20574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1" y="3352800"/>
            <a:ext cx="2157413"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085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905000" y="381000"/>
            <a:ext cx="7772400" cy="838200"/>
          </a:xfrm>
        </p:spPr>
        <p:txBody>
          <a:bodyPr/>
          <a:lstStyle/>
          <a:p>
            <a:pPr algn="ctr" eaLnBrk="1" hangingPunct="1">
              <a:defRPr/>
            </a:pPr>
            <a:r>
              <a:rPr lang="en-US" dirty="0" smtClean="0">
                <a:solidFill>
                  <a:schemeClr val="accent1"/>
                </a:solidFill>
              </a:rPr>
              <a:t>RFLP</a:t>
            </a:r>
          </a:p>
        </p:txBody>
      </p:sp>
      <p:pic>
        <p:nvPicPr>
          <p:cNvPr id="133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76400"/>
            <a:ext cx="5291138"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255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95401" y="593943"/>
            <a:ext cx="9601196" cy="1303867"/>
          </a:xfrm>
        </p:spPr>
        <p:txBody>
          <a:bodyPr/>
          <a:lstStyle/>
          <a:p>
            <a:pPr algn="ctr" eaLnBrk="1" hangingPunct="1"/>
            <a:r>
              <a:rPr lang="en-US" altLang="en-US" smtClean="0">
                <a:solidFill>
                  <a:schemeClr val="accent1"/>
                </a:solidFill>
              </a:rPr>
              <a:t>Southern Blot</a:t>
            </a:r>
          </a:p>
        </p:txBody>
      </p:sp>
      <p:sp>
        <p:nvSpPr>
          <p:cNvPr id="15363" name="Rectangle 3"/>
          <p:cNvSpPr>
            <a:spLocks noGrp="1" noChangeArrowheads="1"/>
          </p:cNvSpPr>
          <p:nvPr>
            <p:ph type="body" idx="1"/>
          </p:nvPr>
        </p:nvSpPr>
        <p:spPr>
          <a:xfrm>
            <a:off x="1226390" y="1540932"/>
            <a:ext cx="9601196" cy="3318936"/>
          </a:xfrm>
        </p:spPr>
        <p:txBody>
          <a:bodyPr/>
          <a:lstStyle/>
          <a:p>
            <a:pPr eaLnBrk="1" hangingPunct="1">
              <a:buFont typeface="Wingdings" panose="05000000000000000000" pitchFamily="2" charset="2"/>
              <a:buChar char="v"/>
            </a:pPr>
            <a:r>
              <a:rPr lang="en-US" altLang="en-US" sz="2800" dirty="0"/>
              <a:t>Molecular technique where DNA is transferred onto a membrane from an agarose gel and a probe is hybridized.</a:t>
            </a:r>
          </a:p>
        </p:txBody>
      </p:sp>
      <p:pic>
        <p:nvPicPr>
          <p:cNvPr id="15364" name="Picture 11" descr="http://www.bio.davidson.edu/COURSES/GENOMICS/method/small.GIF"/>
          <p:cNvPicPr>
            <a:picLocks noChangeAspect="1" noChangeArrowheads="1"/>
          </p:cNvPicPr>
          <p:nvPr/>
        </p:nvPicPr>
        <p:blipFill>
          <a:blip r:embed="rId3">
            <a:extLst>
              <a:ext uri="{28A0092B-C50C-407E-A947-70E740481C1C}">
                <a14:useLocalDpi xmlns:a14="http://schemas.microsoft.com/office/drawing/2010/main" val="0"/>
              </a:ext>
            </a:extLst>
          </a:blip>
          <a:srcRect r="15442"/>
          <a:stretch>
            <a:fillRect/>
          </a:stretch>
        </p:blipFill>
        <p:spPr bwMode="auto">
          <a:xfrm>
            <a:off x="3124201" y="3200400"/>
            <a:ext cx="23923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2" descr="C:\Users\Wheeler PC\Desktop\Picture2.jpg"/>
          <p:cNvPicPr>
            <a:picLocks noChangeAspect="1" noChangeArrowheads="1"/>
          </p:cNvPicPr>
          <p:nvPr/>
        </p:nvPicPr>
        <p:blipFill>
          <a:blip r:embed="rId4">
            <a:extLst>
              <a:ext uri="{28A0092B-C50C-407E-A947-70E740481C1C}">
                <a14:useLocalDpi xmlns:a14="http://schemas.microsoft.com/office/drawing/2010/main" val="0"/>
              </a:ext>
            </a:extLst>
          </a:blip>
          <a:srcRect l="2324" r="2324"/>
          <a:stretch>
            <a:fillRect/>
          </a:stretch>
        </p:blipFill>
        <p:spPr bwMode="auto">
          <a:xfrm>
            <a:off x="5773738" y="3200401"/>
            <a:ext cx="24003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507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C:\Users\Wheeler Laptop\AppData\Local\Microsoft\Windows\Temporary Internet Files\Low\Content.IE5\TFNYFV63\SouthernBlota5_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857500"/>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p:txBody>
          <a:bodyPr/>
          <a:lstStyle/>
          <a:p>
            <a:pPr algn="ctr" eaLnBrk="1" hangingPunct="1"/>
            <a:r>
              <a:rPr lang="en-US" altLang="en-US" smtClean="0">
                <a:solidFill>
                  <a:schemeClr val="accent1"/>
                </a:solidFill>
              </a:rPr>
              <a:t>Southern Blot</a:t>
            </a:r>
          </a:p>
        </p:txBody>
      </p:sp>
      <p:sp>
        <p:nvSpPr>
          <p:cNvPr id="17412" name="Content Placeholder 12"/>
          <p:cNvSpPr>
            <a:spLocks noGrp="1"/>
          </p:cNvSpPr>
          <p:nvPr>
            <p:ph idx="1"/>
          </p:nvPr>
        </p:nvSpPr>
        <p:spPr>
          <a:xfrm>
            <a:off x="1981200" y="1885950"/>
            <a:ext cx="8178800" cy="1314450"/>
          </a:xfrm>
        </p:spPr>
        <p:txBody>
          <a:bodyPr/>
          <a:lstStyle/>
          <a:p>
            <a:pPr eaLnBrk="1" hangingPunct="1">
              <a:buFont typeface="Wingdings" panose="05000000000000000000" pitchFamily="2" charset="2"/>
              <a:buChar char="v"/>
            </a:pPr>
            <a:r>
              <a:rPr lang="en-US" altLang="en-US" sz="2800"/>
              <a:t>The first step in preparing a Southern Blot is to cut genomic DNA and run on an agarose gel.</a:t>
            </a:r>
          </a:p>
        </p:txBody>
      </p:sp>
      <p:pic>
        <p:nvPicPr>
          <p:cNvPr id="174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267200"/>
            <a:ext cx="228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419600"/>
            <a:ext cx="228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257800"/>
            <a:ext cx="228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486400"/>
            <a:ext cx="228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0012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altLang="en-US" smtClean="0">
                <a:solidFill>
                  <a:schemeClr val="accent1"/>
                </a:solidFill>
              </a:rPr>
              <a:t>Southern Blot</a:t>
            </a:r>
          </a:p>
        </p:txBody>
      </p:sp>
      <p:sp>
        <p:nvSpPr>
          <p:cNvPr id="19459" name="Content Placeholder 9"/>
          <p:cNvSpPr>
            <a:spLocks noGrp="1"/>
          </p:cNvSpPr>
          <p:nvPr>
            <p:ph idx="1"/>
          </p:nvPr>
        </p:nvSpPr>
        <p:spPr>
          <a:xfrm>
            <a:off x="1981200" y="1885950"/>
            <a:ext cx="8458200" cy="4171950"/>
          </a:xfrm>
        </p:spPr>
        <p:txBody>
          <a:bodyPr/>
          <a:lstStyle/>
          <a:p>
            <a:pPr eaLnBrk="1" hangingPunct="1">
              <a:buFont typeface="Wingdings" panose="05000000000000000000" pitchFamily="2" charset="2"/>
              <a:buChar char="v"/>
            </a:pPr>
            <a:r>
              <a:rPr lang="en-US" altLang="en-US" sz="2800"/>
              <a:t>The next step is to blot or transfer single stranded DNA fragments on to a nylon membrane.</a:t>
            </a:r>
          </a:p>
        </p:txBody>
      </p:sp>
      <p:pic>
        <p:nvPicPr>
          <p:cNvPr id="19460" name="Picture 6" descr="C:\Users\Wheeler Laptop\AppData\Local\Microsoft\Windows\Temporary Internet Files\Low\Content.IE5\G0OTW6IP\SouthernBlotb5_8[1].jpg"/>
          <p:cNvPicPr>
            <a:picLocks noChangeAspect="1" noChangeArrowheads="1"/>
          </p:cNvPicPr>
          <p:nvPr/>
        </p:nvPicPr>
        <p:blipFill>
          <a:blip r:embed="rId3">
            <a:extLst>
              <a:ext uri="{28A0092B-C50C-407E-A947-70E740481C1C}">
                <a14:useLocalDpi xmlns:a14="http://schemas.microsoft.com/office/drawing/2010/main" val="0"/>
              </a:ext>
            </a:extLst>
          </a:blip>
          <a:srcRect l="20000" t="6667" r="13750" b="20000"/>
          <a:stretch>
            <a:fillRect/>
          </a:stretch>
        </p:blipFill>
        <p:spPr bwMode="auto">
          <a:xfrm>
            <a:off x="4114800" y="2895600"/>
            <a:ext cx="41910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754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7"/>
          <p:cNvSpPr>
            <a:spLocks noGrp="1"/>
          </p:cNvSpPr>
          <p:nvPr>
            <p:ph idx="1"/>
          </p:nvPr>
        </p:nvSpPr>
        <p:spPr>
          <a:xfrm>
            <a:off x="1752600" y="1243642"/>
            <a:ext cx="8610600" cy="1600200"/>
          </a:xfrm>
        </p:spPr>
        <p:txBody>
          <a:bodyPr/>
          <a:lstStyle/>
          <a:p>
            <a:pPr eaLnBrk="1" hangingPunct="1">
              <a:buFont typeface="Wingdings" panose="05000000000000000000" pitchFamily="2" charset="2"/>
              <a:buChar char="v"/>
            </a:pPr>
            <a:r>
              <a:rPr lang="en-US" altLang="en-US" dirty="0"/>
              <a:t>The next step is to hybridize a radioactively labeled DNA probe to specific sequences on the membrane.</a:t>
            </a:r>
          </a:p>
        </p:txBody>
      </p:sp>
      <p:sp>
        <p:nvSpPr>
          <p:cNvPr id="21507" name="Rectangle 2"/>
          <p:cNvSpPr>
            <a:spLocks noGrp="1" noChangeArrowheads="1"/>
          </p:cNvSpPr>
          <p:nvPr>
            <p:ph type="title"/>
          </p:nvPr>
        </p:nvSpPr>
        <p:spPr>
          <a:xfrm>
            <a:off x="1257302" y="254000"/>
            <a:ext cx="9601196" cy="1303867"/>
          </a:xfrm>
        </p:spPr>
        <p:txBody>
          <a:bodyPr/>
          <a:lstStyle/>
          <a:p>
            <a:pPr algn="ctr" eaLnBrk="1" hangingPunct="1"/>
            <a:r>
              <a:rPr lang="en-US" altLang="en-US" dirty="0" smtClean="0">
                <a:solidFill>
                  <a:schemeClr val="accent1"/>
                </a:solidFill>
              </a:rPr>
              <a:t>Southern Blot</a:t>
            </a:r>
          </a:p>
        </p:txBody>
      </p:sp>
      <p:pic>
        <p:nvPicPr>
          <p:cNvPr id="21508" name="Picture 8" descr="C:\Users\Wheeler Laptop\AppData\Local\Microsoft\Windows\Temporary Internet Files\Low\Content.IE5\G0OTW6IP\SouthernBlotc5_8[1].jpg"/>
          <p:cNvPicPr>
            <a:picLocks noChangeAspect="1" noChangeArrowheads="1"/>
          </p:cNvPicPr>
          <p:nvPr/>
        </p:nvPicPr>
        <p:blipFill>
          <a:blip r:embed="rId3">
            <a:extLst>
              <a:ext uri="{28A0092B-C50C-407E-A947-70E740481C1C}">
                <a14:useLocalDpi xmlns:a14="http://schemas.microsoft.com/office/drawing/2010/main" val="0"/>
              </a:ext>
            </a:extLst>
          </a:blip>
          <a:srcRect b="14999"/>
          <a:stretch>
            <a:fillRect/>
          </a:stretch>
        </p:blipFill>
        <p:spPr bwMode="auto">
          <a:xfrm>
            <a:off x="3200400" y="2667000"/>
            <a:ext cx="495300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41424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95402" y="433555"/>
            <a:ext cx="9601196" cy="1303867"/>
          </a:xfrm>
        </p:spPr>
        <p:txBody>
          <a:bodyPr/>
          <a:lstStyle/>
          <a:p>
            <a:pPr algn="ctr" eaLnBrk="1" hangingPunct="1"/>
            <a:r>
              <a:rPr lang="en-US" altLang="en-US" dirty="0" smtClean="0">
                <a:solidFill>
                  <a:schemeClr val="accent1"/>
                </a:solidFill>
              </a:rPr>
              <a:t>Southern Blot</a:t>
            </a:r>
          </a:p>
        </p:txBody>
      </p:sp>
      <p:sp>
        <p:nvSpPr>
          <p:cNvPr id="23555" name="Content Placeholder 8"/>
          <p:cNvSpPr>
            <a:spLocks noGrp="1"/>
          </p:cNvSpPr>
          <p:nvPr>
            <p:ph idx="1"/>
          </p:nvPr>
        </p:nvSpPr>
        <p:spPr>
          <a:xfrm>
            <a:off x="1295402" y="1737422"/>
            <a:ext cx="9601196" cy="3318936"/>
          </a:xfrm>
        </p:spPr>
        <p:txBody>
          <a:bodyPr/>
          <a:lstStyle/>
          <a:p>
            <a:pPr eaLnBrk="1" hangingPunct="1">
              <a:buFont typeface="Wingdings" panose="05000000000000000000" pitchFamily="2" charset="2"/>
              <a:buChar char="v"/>
            </a:pPr>
            <a:r>
              <a:rPr lang="en-US" altLang="en-US" sz="2800" dirty="0"/>
              <a:t>The last step is to expose the radioactively labeled membrane to a large sheet of film.</a:t>
            </a:r>
          </a:p>
          <a:p>
            <a:pPr eaLnBrk="1" hangingPunct="1">
              <a:buFont typeface="Wingdings" panose="05000000000000000000" pitchFamily="2" charset="2"/>
              <a:buChar char="v"/>
            </a:pPr>
            <a:r>
              <a:rPr lang="en-US" altLang="en-US" sz="2800" dirty="0"/>
              <a:t>You will only visualize bands where the probe hybridized to the DNA.</a:t>
            </a:r>
          </a:p>
        </p:txBody>
      </p:sp>
      <p:pic>
        <p:nvPicPr>
          <p:cNvPr id="23556" name="Picture 6" descr="C:\Users\Wheeler Laptop\AppData\Local\Microsoft\Windows\Temporary Internet Files\Low\Content.IE5\TFNYFV63\SouthernBlotd5_8[1].jpg"/>
          <p:cNvPicPr>
            <a:picLocks noChangeAspect="1" noChangeArrowheads="1"/>
          </p:cNvPicPr>
          <p:nvPr/>
        </p:nvPicPr>
        <p:blipFill>
          <a:blip r:embed="rId3">
            <a:extLst>
              <a:ext uri="{28A0092B-C50C-407E-A947-70E740481C1C}">
                <a14:useLocalDpi xmlns:a14="http://schemas.microsoft.com/office/drawing/2010/main" val="0"/>
              </a:ext>
            </a:extLst>
          </a:blip>
          <a:srcRect l="12857" t="6667" r="30000" b="11667"/>
          <a:stretch>
            <a:fillRect/>
          </a:stretch>
        </p:blipFill>
        <p:spPr bwMode="auto">
          <a:xfrm>
            <a:off x="6172200" y="3276600"/>
            <a:ext cx="27432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975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6"/>
          <p:cNvSpPr>
            <a:spLocks noGrp="1" noChangeArrowheads="1"/>
          </p:cNvSpPr>
          <p:nvPr>
            <p:ph type="title"/>
          </p:nvPr>
        </p:nvSpPr>
        <p:spPr/>
        <p:txBody>
          <a:bodyPr/>
          <a:lstStyle/>
          <a:p>
            <a:pPr algn="ctr" eaLnBrk="1" hangingPunct="1"/>
            <a:r>
              <a:rPr lang="en-US" altLang="en-US" smtClean="0">
                <a:solidFill>
                  <a:schemeClr val="accent1"/>
                </a:solidFill>
              </a:rPr>
              <a:t>Southern Blot</a:t>
            </a:r>
          </a:p>
        </p:txBody>
      </p:sp>
      <p:pic>
        <p:nvPicPr>
          <p:cNvPr id="25604" name="Picture 6" descr="C:\Users\Wheeler Laptop\AppData\Local\Microsoft\Windows\Temporary Internet Files\Low\Content.IE5\TFNYFV63\SouthernBlota5_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102" y="2639683"/>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C:\Users\Wheeler Laptop\AppData\Local\Microsoft\Windows\Temporary Internet Files\Low\Content.IE5\G0OTW6IP\SouthernBlotb5_8[1].jpg"/>
          <p:cNvPicPr>
            <a:picLocks noChangeAspect="1" noChangeArrowheads="1"/>
          </p:cNvPicPr>
          <p:nvPr/>
        </p:nvPicPr>
        <p:blipFill>
          <a:blip r:embed="rId4">
            <a:extLst>
              <a:ext uri="{28A0092B-C50C-407E-A947-70E740481C1C}">
                <a14:useLocalDpi xmlns:a14="http://schemas.microsoft.com/office/drawing/2010/main" val="0"/>
              </a:ext>
            </a:extLst>
          </a:blip>
          <a:srcRect l="20000" t="6667" r="13750" b="20000"/>
          <a:stretch>
            <a:fillRect/>
          </a:stretch>
        </p:blipFill>
        <p:spPr bwMode="auto">
          <a:xfrm>
            <a:off x="6412302" y="2792083"/>
            <a:ext cx="16764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C:\Users\Wheeler Laptop\AppData\Local\Microsoft\Windows\Temporary Internet Files\Low\Content.IE5\G0OTW6IP\SouthernBlotc5_8[1].jpg"/>
          <p:cNvPicPr>
            <a:picLocks noChangeAspect="1" noChangeArrowheads="1"/>
          </p:cNvPicPr>
          <p:nvPr/>
        </p:nvPicPr>
        <p:blipFill>
          <a:blip r:embed="rId5">
            <a:extLst>
              <a:ext uri="{28A0092B-C50C-407E-A947-70E740481C1C}">
                <a14:useLocalDpi xmlns:a14="http://schemas.microsoft.com/office/drawing/2010/main" val="0"/>
              </a:ext>
            </a:extLst>
          </a:blip>
          <a:srcRect t="14999" b="14999"/>
          <a:stretch>
            <a:fillRect/>
          </a:stretch>
        </p:blipFill>
        <p:spPr bwMode="auto">
          <a:xfrm>
            <a:off x="4126303" y="4392284"/>
            <a:ext cx="2366963"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descr="C:\Users\Wheeler Laptop\AppData\Local\Microsoft\Windows\Temporary Internet Files\Low\Content.IE5\TFNYFV63\SouthernBlotd5_8[1].jpg"/>
          <p:cNvPicPr>
            <a:picLocks noChangeAspect="1" noChangeArrowheads="1"/>
          </p:cNvPicPr>
          <p:nvPr/>
        </p:nvPicPr>
        <p:blipFill>
          <a:blip r:embed="rId6">
            <a:extLst>
              <a:ext uri="{28A0092B-C50C-407E-A947-70E740481C1C}">
                <a14:useLocalDpi xmlns:a14="http://schemas.microsoft.com/office/drawing/2010/main" val="0"/>
              </a:ext>
            </a:extLst>
          </a:blip>
          <a:srcRect l="12857" t="6667" r="30000" b="11667"/>
          <a:stretch>
            <a:fillRect/>
          </a:stretch>
        </p:blipFill>
        <p:spPr bwMode="auto">
          <a:xfrm>
            <a:off x="6640902" y="4392283"/>
            <a:ext cx="11191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823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1981200" y="805132"/>
            <a:ext cx="7772400" cy="914400"/>
          </a:xfrm>
        </p:spPr>
        <p:txBody>
          <a:bodyPr/>
          <a:lstStyle/>
          <a:p>
            <a:pPr algn="ctr" eaLnBrk="1" hangingPunct="1"/>
            <a:r>
              <a:rPr lang="en-US" altLang="en-US" dirty="0" smtClean="0">
                <a:solidFill>
                  <a:srgbClr val="FF6600"/>
                </a:solidFill>
              </a:rPr>
              <a:t>VNTR</a:t>
            </a:r>
          </a:p>
        </p:txBody>
      </p:sp>
      <p:sp>
        <p:nvSpPr>
          <p:cNvPr id="27651" name="Content Placeholder 4"/>
          <p:cNvSpPr>
            <a:spLocks noGrp="1"/>
          </p:cNvSpPr>
          <p:nvPr>
            <p:ph idx="1"/>
          </p:nvPr>
        </p:nvSpPr>
        <p:spPr>
          <a:xfrm>
            <a:off x="1981200" y="1885950"/>
            <a:ext cx="8178800" cy="1924050"/>
          </a:xfrm>
        </p:spPr>
        <p:txBody>
          <a:bodyPr/>
          <a:lstStyle/>
          <a:p>
            <a:pPr eaLnBrk="1" hangingPunct="1">
              <a:buFont typeface="Wingdings" panose="05000000000000000000" pitchFamily="2" charset="2"/>
              <a:buChar char="v"/>
            </a:pPr>
            <a:r>
              <a:rPr lang="en-US" altLang="en-US" sz="2800">
                <a:latin typeface="Arial" panose="020B0604020202020204" pitchFamily="34" charset="0"/>
                <a:cs typeface="Arial" panose="020B0604020202020204" pitchFamily="34" charset="0"/>
              </a:rPr>
              <a:t>V</a:t>
            </a:r>
            <a:r>
              <a:rPr lang="en-US" altLang="en-US" sz="2800">
                <a:latin typeface="Arial" panose="020B0604020202020204" pitchFamily="34" charset="0"/>
                <a:cs typeface="Times New Roman" panose="02020603050405020304" pitchFamily="18" charset="0"/>
              </a:rPr>
              <a:t>ariable Number Tandem Repeat (VNTR)</a:t>
            </a:r>
          </a:p>
          <a:p>
            <a:pPr lvl="1" eaLnBrk="1" hangingPunct="1">
              <a:buFont typeface="Arial" panose="020B0604020202020204" pitchFamily="34" charset="0"/>
              <a:buChar char="•"/>
            </a:pPr>
            <a:r>
              <a:rPr lang="en-US" altLang="en-US" sz="2400">
                <a:latin typeface="Arial" panose="020B0604020202020204" pitchFamily="34" charset="0"/>
                <a:cs typeface="Times New Roman" panose="02020603050405020304" pitchFamily="18" charset="0"/>
              </a:rPr>
              <a:t>sequences that are repeated multiple times and the number of repeats varies from person to person.</a:t>
            </a:r>
          </a:p>
          <a:p>
            <a:pPr eaLnBrk="1" hangingPunct="1">
              <a:buFontTx/>
              <a:buNone/>
            </a:pPr>
            <a:endParaRPr lang="en-US" altLang="en-US" smtClean="0">
              <a:latin typeface="Arial" panose="020B0604020202020204" pitchFamily="34" charset="0"/>
              <a:cs typeface="Times New Roman" panose="02020603050405020304" pitchFamily="18" charset="0"/>
            </a:endParaRPr>
          </a:p>
          <a:p>
            <a:pPr eaLnBrk="1" hangingPunct="1">
              <a:buFontTx/>
              <a:buNone/>
            </a:pPr>
            <a:endParaRPr lang="en-US" altLang="en-US" smtClean="0">
              <a:latin typeface="Arial" panose="020B0604020202020204" pitchFamily="34" charset="0"/>
              <a:cs typeface="Times New Roman" panose="02020603050405020304" pitchFamily="18" charset="0"/>
            </a:endParaRPr>
          </a:p>
          <a:p>
            <a:pPr eaLnBrk="1" hangingPunct="1">
              <a:buFontTx/>
              <a:buNone/>
            </a:pPr>
            <a:endParaRPr lang="en-US" altLang="en-US" smtClean="0">
              <a:solidFill>
                <a:srgbClr val="CC0066"/>
              </a:solidFill>
              <a:latin typeface="Arial" panose="020B0604020202020204" pitchFamily="34" charset="0"/>
              <a:cs typeface="Times New Roman" panose="02020603050405020304" pitchFamily="18" charset="0"/>
            </a:endParaRPr>
          </a:p>
          <a:p>
            <a:pPr eaLnBrk="1" hangingPunct="1">
              <a:buFont typeface="Monotype Sorts"/>
              <a:buNone/>
            </a:pPr>
            <a:endParaRPr lang="en-US" altLang="en-US" smtClean="0"/>
          </a:p>
        </p:txBody>
      </p:sp>
      <p:pic>
        <p:nvPicPr>
          <p:cNvPr id="27652" name="Picture 5" descr="C:\Users\Wheeler Laptop\AppData\Local\Microsoft\Windows\Temporary Internet Files\Low\Content.IE5\X6S1YKVR\VNTR5_8[1].jpg"/>
          <p:cNvPicPr>
            <a:picLocks noChangeAspect="1" noChangeArrowheads="1"/>
          </p:cNvPicPr>
          <p:nvPr/>
        </p:nvPicPr>
        <p:blipFill>
          <a:blip r:embed="rId3">
            <a:extLst>
              <a:ext uri="{28A0092B-C50C-407E-A947-70E740481C1C}">
                <a14:useLocalDpi xmlns:a14="http://schemas.microsoft.com/office/drawing/2010/main" val="0"/>
              </a:ext>
            </a:extLst>
          </a:blip>
          <a:srcRect r="25714" b="35001"/>
          <a:stretch>
            <a:fillRect/>
          </a:stretch>
        </p:blipFill>
        <p:spPr bwMode="auto">
          <a:xfrm>
            <a:off x="2743200" y="3276600"/>
            <a:ext cx="548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698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1257302" y="524933"/>
            <a:ext cx="9601196" cy="1303867"/>
          </a:xfrm>
        </p:spPr>
        <p:txBody>
          <a:bodyPr/>
          <a:lstStyle/>
          <a:p>
            <a:pPr algn="ctr" eaLnBrk="1" hangingPunct="1"/>
            <a:r>
              <a:rPr lang="en-US" altLang="en-US" dirty="0" smtClean="0">
                <a:solidFill>
                  <a:srgbClr val="FF6600"/>
                </a:solidFill>
              </a:rPr>
              <a:t>VNTR</a:t>
            </a:r>
          </a:p>
        </p:txBody>
      </p:sp>
      <p:sp>
        <p:nvSpPr>
          <p:cNvPr id="29699" name="Content Placeholder 5"/>
          <p:cNvSpPr>
            <a:spLocks noGrp="1"/>
          </p:cNvSpPr>
          <p:nvPr>
            <p:ph idx="1"/>
          </p:nvPr>
        </p:nvSpPr>
        <p:spPr>
          <a:xfrm>
            <a:off x="1676400" y="1828800"/>
            <a:ext cx="8763000" cy="1905000"/>
          </a:xfrm>
        </p:spPr>
        <p:txBody>
          <a:bodyPr/>
          <a:lstStyle/>
          <a:p>
            <a:pPr eaLnBrk="1" hangingPunct="1">
              <a:buFont typeface="Wingdings" panose="05000000000000000000" pitchFamily="2" charset="2"/>
              <a:buChar char="v"/>
            </a:pPr>
            <a:r>
              <a:rPr lang="en-US" altLang="en-US">
                <a:latin typeface="Arial" panose="020B0604020202020204" pitchFamily="34" charset="0"/>
                <a:cs typeface="Times New Roman" panose="02020603050405020304" pitchFamily="18" charset="0"/>
              </a:rPr>
              <a:t>VNTRs usually occur in introns </a:t>
            </a:r>
          </a:p>
          <a:p>
            <a:pPr eaLnBrk="1" hangingPunct="1">
              <a:buFont typeface="Wingdings" panose="05000000000000000000" pitchFamily="2" charset="2"/>
              <a:buChar char="v"/>
            </a:pPr>
            <a:r>
              <a:rPr lang="en-US" altLang="en-US">
                <a:latin typeface="Arial" panose="020B0604020202020204" pitchFamily="34" charset="0"/>
                <a:cs typeface="Times New Roman" panose="02020603050405020304" pitchFamily="18" charset="0"/>
              </a:rPr>
              <a:t>VNTRs can be amplified by </a:t>
            </a:r>
            <a:r>
              <a:rPr lang="en-US" altLang="en-US" b="1">
                <a:latin typeface="Arial" panose="020B0604020202020204" pitchFamily="34" charset="0"/>
                <a:cs typeface="Times New Roman" panose="02020603050405020304" pitchFamily="18" charset="0"/>
              </a:rPr>
              <a:t>PCR</a:t>
            </a:r>
            <a:r>
              <a:rPr lang="en-US" altLang="en-US">
                <a:latin typeface="Arial" panose="020B0604020202020204" pitchFamily="34" charset="0"/>
                <a:cs typeface="Times New Roman" panose="02020603050405020304" pitchFamily="18" charset="0"/>
              </a:rPr>
              <a:t> and run on agarose gels to produce unique DNA fingerprints </a:t>
            </a:r>
          </a:p>
          <a:p>
            <a:pPr eaLnBrk="1" hangingPunct="1"/>
            <a:endParaRPr lang="en-US" altLang="en-US" sz="2800"/>
          </a:p>
        </p:txBody>
      </p:sp>
      <p:pic>
        <p:nvPicPr>
          <p:cNvPr id="29700" name="Picture 14" descr="C:\Users\Wheeler Laptop\AppData\Local\Microsoft\Windows\Temporary Internet Files\Low\Content.IE5\G0OTW6IP\VNTRb5_8[1].jpg"/>
          <p:cNvPicPr>
            <a:picLocks noChangeAspect="1" noChangeArrowheads="1"/>
          </p:cNvPicPr>
          <p:nvPr/>
        </p:nvPicPr>
        <p:blipFill>
          <a:blip r:embed="rId3">
            <a:extLst>
              <a:ext uri="{28A0092B-C50C-407E-A947-70E740481C1C}">
                <a14:useLocalDpi xmlns:a14="http://schemas.microsoft.com/office/drawing/2010/main" val="0"/>
              </a:ext>
            </a:extLst>
          </a:blip>
          <a:srcRect t="12000" b="16000"/>
          <a:stretch>
            <a:fillRect/>
          </a:stretch>
        </p:blipFill>
        <p:spPr bwMode="auto">
          <a:xfrm>
            <a:off x="3505200" y="3140075"/>
            <a:ext cx="45720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995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Biological </a:t>
            </a:r>
            <a:r>
              <a:rPr lang="en-US" dirty="0" smtClean="0"/>
              <a:t>Evidence is often collected at crime scenes </a:t>
            </a:r>
          </a:p>
          <a:p>
            <a:pPr lvl="1"/>
            <a:r>
              <a:rPr lang="en-US" dirty="0" smtClean="0"/>
              <a:t>(blood, hair, skin, semen, urine, saliva</a:t>
            </a:r>
            <a:r>
              <a:rPr lang="en-US" dirty="0" smtClean="0"/>
              <a:t>)</a:t>
            </a:r>
          </a:p>
          <a:p>
            <a:pPr lvl="1"/>
            <a:r>
              <a:rPr lang="en-US" dirty="0" smtClean="0"/>
              <a:t> </a:t>
            </a:r>
            <a:r>
              <a:rPr lang="en-US" dirty="0"/>
              <a:t>We examine </a:t>
            </a:r>
            <a:r>
              <a:rPr lang="en-US" dirty="0" err="1" smtClean="0"/>
              <a:t>itfor</a:t>
            </a:r>
            <a:r>
              <a:rPr lang="en-US" dirty="0" smtClean="0"/>
              <a:t> </a:t>
            </a:r>
            <a:r>
              <a:rPr lang="en-US" dirty="0"/>
              <a:t>inherited traits.</a:t>
            </a:r>
          </a:p>
          <a:p>
            <a:pPr lvl="1"/>
            <a:endParaRPr lang="en-US" dirty="0"/>
          </a:p>
        </p:txBody>
      </p:sp>
    </p:spTree>
    <p:extLst>
      <p:ext uri="{BB962C8B-B14F-4D97-AF65-F5344CB8AC3E}">
        <p14:creationId xmlns:p14="http://schemas.microsoft.com/office/powerpoint/2010/main" val="641612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1981200" y="381000"/>
            <a:ext cx="7772400" cy="838200"/>
          </a:xfrm>
        </p:spPr>
        <p:txBody>
          <a:bodyPr/>
          <a:lstStyle/>
          <a:p>
            <a:pPr algn="ctr" eaLnBrk="1" hangingPunct="1"/>
            <a:r>
              <a:rPr lang="en-US" altLang="en-US" smtClean="0">
                <a:solidFill>
                  <a:srgbClr val="FF6600"/>
                </a:solidFill>
              </a:rPr>
              <a:t>PCR</a:t>
            </a:r>
          </a:p>
        </p:txBody>
      </p:sp>
      <p:sp>
        <p:nvSpPr>
          <p:cNvPr id="31747" name="Content Placeholder 4"/>
          <p:cNvSpPr>
            <a:spLocks noGrp="1"/>
          </p:cNvSpPr>
          <p:nvPr>
            <p:ph idx="1"/>
          </p:nvPr>
        </p:nvSpPr>
        <p:spPr>
          <a:xfrm>
            <a:off x="1828800" y="1905000"/>
            <a:ext cx="8610600" cy="3048000"/>
          </a:xfrm>
        </p:spPr>
        <p:txBody>
          <a:bodyPr/>
          <a:lstStyle/>
          <a:p>
            <a:pPr eaLnBrk="1" hangingPunct="1">
              <a:buFont typeface="Wingdings" panose="05000000000000000000" pitchFamily="2" charset="2"/>
              <a:buChar char="v"/>
            </a:pPr>
            <a:r>
              <a:rPr lang="en-US" altLang="en-US" sz="2800"/>
              <a:t>Polymerase chain reaction (PCR)</a:t>
            </a:r>
          </a:p>
          <a:p>
            <a:pPr lvl="1" eaLnBrk="1" hangingPunct="1">
              <a:buFont typeface="Arial" panose="020B0604020202020204" pitchFamily="34" charset="0"/>
              <a:buChar char="•"/>
            </a:pPr>
            <a:r>
              <a:rPr lang="en-US" altLang="en-US" sz="2400"/>
              <a:t>A lab technique used to amplify segments of DNA</a:t>
            </a:r>
          </a:p>
          <a:p>
            <a:pPr lvl="2" eaLnBrk="1" hangingPunct="1">
              <a:buFont typeface="Monotype Sorts"/>
              <a:buNone/>
            </a:pPr>
            <a:endParaRPr lang="en-US" altLang="en-US" sz="2000"/>
          </a:p>
        </p:txBody>
      </p:sp>
      <p:pic>
        <p:nvPicPr>
          <p:cNvPr id="31748" name="Picture 3" descr="pv92rotatedannot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200400"/>
            <a:ext cx="2628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875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1981200" y="381000"/>
            <a:ext cx="7772400" cy="838200"/>
          </a:xfrm>
        </p:spPr>
        <p:txBody>
          <a:bodyPr/>
          <a:lstStyle/>
          <a:p>
            <a:pPr algn="ctr" eaLnBrk="1" hangingPunct="1"/>
            <a:r>
              <a:rPr lang="en-US" altLang="en-US" smtClean="0">
                <a:solidFill>
                  <a:srgbClr val="FF6600"/>
                </a:solidFill>
              </a:rPr>
              <a:t>PCR</a:t>
            </a:r>
          </a:p>
        </p:txBody>
      </p:sp>
      <p:sp>
        <p:nvSpPr>
          <p:cNvPr id="33795" name="Content Placeholder 4"/>
          <p:cNvSpPr>
            <a:spLocks noGrp="1"/>
          </p:cNvSpPr>
          <p:nvPr>
            <p:ph idx="1"/>
          </p:nvPr>
        </p:nvSpPr>
        <p:spPr>
          <a:xfrm>
            <a:off x="1905000" y="1676400"/>
            <a:ext cx="4876800" cy="4171950"/>
          </a:xfrm>
        </p:spPr>
        <p:txBody>
          <a:bodyPr>
            <a:normAutofit lnSpcReduction="10000"/>
          </a:bodyPr>
          <a:lstStyle/>
          <a:p>
            <a:pPr eaLnBrk="1" hangingPunct="1">
              <a:buFont typeface="Wingdings" panose="05000000000000000000" pitchFamily="2" charset="2"/>
              <a:buChar char="v"/>
            </a:pPr>
            <a:r>
              <a:rPr lang="en-US" altLang="en-US"/>
              <a:t>Reaction requirements</a:t>
            </a:r>
          </a:p>
          <a:p>
            <a:pPr lvl="1" eaLnBrk="1" hangingPunct="1">
              <a:buFont typeface="Arial" panose="020B0604020202020204" pitchFamily="34" charset="0"/>
              <a:buChar char="•"/>
            </a:pPr>
            <a:r>
              <a:rPr lang="en-US" altLang="en-US"/>
              <a:t>Template DNA – total genomic DNA isolated from an organism that contains a target region to be amplified</a:t>
            </a:r>
          </a:p>
          <a:p>
            <a:pPr lvl="1" eaLnBrk="1" hangingPunct="1">
              <a:buFont typeface="Arial" panose="020B0604020202020204" pitchFamily="34" charset="0"/>
              <a:buChar char="•"/>
            </a:pPr>
            <a:r>
              <a:rPr lang="en-US" altLang="en-US"/>
              <a:t>DNA primers - Short pieces of single stranded DNA that flank the target</a:t>
            </a:r>
          </a:p>
          <a:p>
            <a:pPr lvl="1" eaLnBrk="1" hangingPunct="1">
              <a:buFont typeface="Arial" panose="020B0604020202020204" pitchFamily="34" charset="0"/>
              <a:buChar char="•"/>
            </a:pPr>
            <a:r>
              <a:rPr lang="en-US" altLang="en-US" i="1"/>
              <a:t>Taq</a:t>
            </a:r>
            <a:r>
              <a:rPr lang="en-US" altLang="en-US"/>
              <a:t> DNA polymerase - Attaches nucleotides on the growing strand of DNA</a:t>
            </a:r>
          </a:p>
          <a:p>
            <a:pPr lvl="1" eaLnBrk="1" hangingPunct="1">
              <a:buFont typeface="Arial" panose="020B0604020202020204" pitchFamily="34" charset="0"/>
              <a:buChar char="•"/>
            </a:pPr>
            <a:r>
              <a:rPr lang="en-US" altLang="en-US"/>
              <a:t>Nucleotides (GATC) – Polymerase adds complementary nucleotides to the template</a:t>
            </a:r>
          </a:p>
          <a:p>
            <a:pPr lvl="1" eaLnBrk="1" hangingPunct="1">
              <a:buFont typeface="Monotype Sorts"/>
              <a:buNone/>
            </a:pPr>
            <a:endParaRPr lang="en-US" altLang="en-US"/>
          </a:p>
          <a:p>
            <a:pPr lvl="1" eaLnBrk="1" hangingPunct="1">
              <a:buFont typeface="Wingdings" panose="05000000000000000000" pitchFamily="2" charset="2"/>
              <a:buChar char="§"/>
            </a:pPr>
            <a:endParaRPr lang="en-US" altLang="en-US"/>
          </a:p>
        </p:txBody>
      </p:sp>
      <p:pic>
        <p:nvPicPr>
          <p:cNvPr id="3379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4495800"/>
            <a:ext cx="11731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486401"/>
            <a:ext cx="15240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057401"/>
            <a:ext cx="3505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2743201"/>
            <a:ext cx="14811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3276601"/>
            <a:ext cx="1289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561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743200"/>
            <a:ext cx="25336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5843" name="Title 3"/>
          <p:cNvSpPr>
            <a:spLocks noGrp="1"/>
          </p:cNvSpPr>
          <p:nvPr>
            <p:ph type="title"/>
          </p:nvPr>
        </p:nvSpPr>
        <p:spPr>
          <a:xfrm>
            <a:off x="1981200" y="381000"/>
            <a:ext cx="7772400" cy="838200"/>
          </a:xfrm>
        </p:spPr>
        <p:txBody>
          <a:bodyPr/>
          <a:lstStyle/>
          <a:p>
            <a:pPr algn="ctr" eaLnBrk="1" hangingPunct="1"/>
            <a:r>
              <a:rPr lang="en-US" altLang="en-US" smtClean="0">
                <a:solidFill>
                  <a:srgbClr val="FF6600"/>
                </a:solidFill>
              </a:rPr>
              <a:t>PCR</a:t>
            </a:r>
          </a:p>
        </p:txBody>
      </p:sp>
      <p:sp>
        <p:nvSpPr>
          <p:cNvPr id="35844" name="Content Placeholder 4"/>
          <p:cNvSpPr>
            <a:spLocks noGrp="1"/>
          </p:cNvSpPr>
          <p:nvPr>
            <p:ph idx="1"/>
          </p:nvPr>
        </p:nvSpPr>
        <p:spPr/>
        <p:txBody>
          <a:bodyPr/>
          <a:lstStyle/>
          <a:p>
            <a:pPr eaLnBrk="1" hangingPunct="1">
              <a:buFont typeface="Wingdings" panose="05000000000000000000" pitchFamily="2" charset="2"/>
              <a:buChar char="v"/>
            </a:pPr>
            <a:r>
              <a:rPr lang="en-US" altLang="en-US" sz="2800"/>
              <a:t>Reactions are placed in a machine called a thermal cycler.  The machine cycles through three temperatures.</a:t>
            </a:r>
          </a:p>
        </p:txBody>
      </p:sp>
    </p:spTree>
    <p:extLst>
      <p:ext uri="{BB962C8B-B14F-4D97-AF65-F5344CB8AC3E}">
        <p14:creationId xmlns:p14="http://schemas.microsoft.com/office/powerpoint/2010/main" val="3012800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descr="C:\Users\Wheeler Laptop\AppData\Local\Microsoft\Windows\Temporary Internet Files\Low\Content.IE5\TFNYFV63\PCR5a_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81940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3"/>
          <p:cNvSpPr>
            <a:spLocks noGrp="1"/>
          </p:cNvSpPr>
          <p:nvPr>
            <p:ph type="title"/>
          </p:nvPr>
        </p:nvSpPr>
        <p:spPr/>
        <p:txBody>
          <a:bodyPr/>
          <a:lstStyle/>
          <a:p>
            <a:pPr algn="ctr" eaLnBrk="1" hangingPunct="1"/>
            <a:r>
              <a:rPr lang="en-US" altLang="en-US" smtClean="0">
                <a:solidFill>
                  <a:srgbClr val="FF6600"/>
                </a:solidFill>
              </a:rPr>
              <a:t>PCR</a:t>
            </a:r>
          </a:p>
        </p:txBody>
      </p:sp>
      <p:sp>
        <p:nvSpPr>
          <p:cNvPr id="37892" name="Content Placeholder 5"/>
          <p:cNvSpPr>
            <a:spLocks noGrp="1"/>
          </p:cNvSpPr>
          <p:nvPr>
            <p:ph idx="1"/>
          </p:nvPr>
        </p:nvSpPr>
        <p:spPr>
          <a:xfrm>
            <a:off x="1930400" y="2567437"/>
            <a:ext cx="8178800" cy="1466850"/>
          </a:xfrm>
        </p:spPr>
        <p:txBody>
          <a:bodyPr/>
          <a:lstStyle/>
          <a:p>
            <a:pPr marL="514350" lvl="1" indent="-514350">
              <a:buFont typeface="Arial Black" panose="020B0A04020102020204" pitchFamily="34" charset="0"/>
              <a:buAutoNum type="arabicPeriod"/>
            </a:pPr>
            <a:r>
              <a:rPr lang="en-US" altLang="en-US" dirty="0" smtClean="0"/>
              <a:t>Heat samples to </a:t>
            </a:r>
            <a:r>
              <a:rPr lang="en-US" altLang="en-US" b="1" dirty="0" smtClean="0"/>
              <a:t>94</a:t>
            </a:r>
            <a:r>
              <a:rPr lang="en-US" altLang="en-US" b="1" dirty="0" smtClean="0">
                <a:cs typeface="Times New Roman" panose="02020603050405020304" pitchFamily="18" charset="0"/>
              </a:rPr>
              <a:t>°C</a:t>
            </a:r>
            <a:r>
              <a:rPr lang="en-US" altLang="en-US" dirty="0" smtClean="0">
                <a:cs typeface="Times New Roman" panose="02020603050405020304" pitchFamily="18" charset="0"/>
              </a:rPr>
              <a:t>  for a minute or so to </a:t>
            </a:r>
            <a:r>
              <a:rPr lang="en-US" altLang="en-US" u="sng" dirty="0" smtClean="0">
                <a:cs typeface="Times New Roman" panose="02020603050405020304" pitchFamily="18" charset="0"/>
              </a:rPr>
              <a:t>denature</a:t>
            </a:r>
            <a:r>
              <a:rPr lang="en-US" altLang="en-US" dirty="0" smtClean="0">
                <a:cs typeface="Times New Roman" panose="02020603050405020304" pitchFamily="18" charset="0"/>
              </a:rPr>
              <a:t> the double stranded template DNA.</a:t>
            </a:r>
            <a:endParaRPr lang="en-US" altLang="en-US" u="sng" dirty="0" smtClean="0"/>
          </a:p>
          <a:p>
            <a:pPr marL="514350" indent="-514350">
              <a:buNone/>
            </a:pPr>
            <a:endParaRPr lang="en-US" altLang="en-US" dirty="0" smtClean="0"/>
          </a:p>
        </p:txBody>
      </p:sp>
    </p:spTree>
    <p:extLst>
      <p:ext uri="{BB962C8B-B14F-4D97-AF65-F5344CB8AC3E}">
        <p14:creationId xmlns:p14="http://schemas.microsoft.com/office/powerpoint/2010/main" val="1687911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1981200" y="381000"/>
            <a:ext cx="7772400" cy="838200"/>
          </a:xfrm>
        </p:spPr>
        <p:txBody>
          <a:bodyPr/>
          <a:lstStyle/>
          <a:p>
            <a:pPr algn="ctr" eaLnBrk="1" hangingPunct="1"/>
            <a:r>
              <a:rPr lang="en-US" altLang="en-US" smtClean="0">
                <a:solidFill>
                  <a:srgbClr val="FF6600"/>
                </a:solidFill>
              </a:rPr>
              <a:t>PCR</a:t>
            </a:r>
          </a:p>
        </p:txBody>
      </p:sp>
      <p:sp>
        <p:nvSpPr>
          <p:cNvPr id="39939" name="Content Placeholder 4"/>
          <p:cNvSpPr>
            <a:spLocks noGrp="1"/>
          </p:cNvSpPr>
          <p:nvPr>
            <p:ph idx="1"/>
          </p:nvPr>
        </p:nvSpPr>
        <p:spPr>
          <a:xfrm>
            <a:off x="1981200" y="1885950"/>
            <a:ext cx="8178800" cy="1238250"/>
          </a:xfrm>
        </p:spPr>
        <p:txBody>
          <a:bodyPr/>
          <a:lstStyle/>
          <a:p>
            <a:pPr marL="457200" indent="-457200">
              <a:buFont typeface="Arial Black" panose="020B0A04020102020204" pitchFamily="34" charset="0"/>
              <a:buAutoNum type="arabicPeriod" startAt="2"/>
            </a:pPr>
            <a:r>
              <a:rPr lang="en-US" altLang="en-US"/>
              <a:t>Drop temperature to around </a:t>
            </a:r>
            <a:r>
              <a:rPr lang="en-US" altLang="en-US" b="1"/>
              <a:t>50 or 60</a:t>
            </a:r>
            <a:r>
              <a:rPr lang="en-US" altLang="en-US" b="1">
                <a:cs typeface="Times New Roman" panose="02020603050405020304" pitchFamily="18" charset="0"/>
              </a:rPr>
              <a:t>°C </a:t>
            </a:r>
            <a:r>
              <a:rPr lang="en-US" altLang="en-US">
                <a:cs typeface="Times New Roman" panose="02020603050405020304" pitchFamily="18" charset="0"/>
              </a:rPr>
              <a:t>to allow primers to </a:t>
            </a:r>
            <a:r>
              <a:rPr lang="en-US" altLang="en-US" u="sng">
                <a:cs typeface="Times New Roman" panose="02020603050405020304" pitchFamily="18" charset="0"/>
              </a:rPr>
              <a:t>anneal</a:t>
            </a:r>
            <a:r>
              <a:rPr lang="en-US" altLang="en-US">
                <a:cs typeface="Times New Roman" panose="02020603050405020304" pitchFamily="18" charset="0"/>
              </a:rPr>
              <a:t>.</a:t>
            </a:r>
            <a:endParaRPr lang="en-US" altLang="en-US"/>
          </a:p>
        </p:txBody>
      </p:sp>
      <p:pic>
        <p:nvPicPr>
          <p:cNvPr id="39940" name="Picture 6" descr="C:\Users\Wheeler Laptop\AppData\Local\Microsoft\Windows\Temporary Internet Files\Low\Content.IE5\X6S1YKVR\PCR15a_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667000"/>
            <a:ext cx="6400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970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a:xfrm>
            <a:off x="1981200" y="381000"/>
            <a:ext cx="7772400" cy="838200"/>
          </a:xfrm>
        </p:spPr>
        <p:txBody>
          <a:bodyPr/>
          <a:lstStyle/>
          <a:p>
            <a:pPr algn="ctr" eaLnBrk="1" hangingPunct="1"/>
            <a:r>
              <a:rPr lang="en-US" altLang="en-US" smtClean="0">
                <a:solidFill>
                  <a:srgbClr val="FF6600"/>
                </a:solidFill>
              </a:rPr>
              <a:t>PCR</a:t>
            </a:r>
          </a:p>
        </p:txBody>
      </p:sp>
      <p:sp>
        <p:nvSpPr>
          <p:cNvPr id="41987" name="Content Placeholder 4"/>
          <p:cNvSpPr>
            <a:spLocks noGrp="1"/>
          </p:cNvSpPr>
          <p:nvPr>
            <p:ph idx="1"/>
          </p:nvPr>
        </p:nvSpPr>
        <p:spPr>
          <a:xfrm>
            <a:off x="1981200" y="1885950"/>
            <a:ext cx="8178800" cy="1162050"/>
          </a:xfrm>
        </p:spPr>
        <p:txBody>
          <a:bodyPr/>
          <a:lstStyle/>
          <a:p>
            <a:pPr marL="457200" indent="-457200">
              <a:buFont typeface="Arial Black" panose="020B0A04020102020204" pitchFamily="34" charset="0"/>
              <a:buAutoNum type="arabicPeriod" startAt="3"/>
            </a:pPr>
            <a:r>
              <a:rPr lang="en-US" altLang="en-US"/>
              <a:t>Maintain temperature at </a:t>
            </a:r>
            <a:r>
              <a:rPr lang="en-US" altLang="en-US" b="1"/>
              <a:t>72</a:t>
            </a:r>
            <a:r>
              <a:rPr lang="en-US" altLang="en-US" b="1">
                <a:cs typeface="Times New Roman" panose="02020603050405020304" pitchFamily="18" charset="0"/>
              </a:rPr>
              <a:t>°C</a:t>
            </a:r>
            <a:r>
              <a:rPr lang="en-US" altLang="en-US">
                <a:cs typeface="Times New Roman" panose="02020603050405020304" pitchFamily="18" charset="0"/>
              </a:rPr>
              <a:t> for a minute or two to allow the polymerase to </a:t>
            </a:r>
            <a:r>
              <a:rPr lang="en-US" altLang="en-US" u="sng">
                <a:cs typeface="Times New Roman" panose="02020603050405020304" pitchFamily="18" charset="0"/>
              </a:rPr>
              <a:t>elongate</a:t>
            </a:r>
            <a:r>
              <a:rPr lang="en-US" altLang="en-US">
                <a:cs typeface="Times New Roman" panose="02020603050405020304" pitchFamily="18" charset="0"/>
              </a:rPr>
              <a:t> the new DNA strands.</a:t>
            </a:r>
            <a:endParaRPr lang="en-US" altLang="en-US"/>
          </a:p>
        </p:txBody>
      </p:sp>
      <p:pic>
        <p:nvPicPr>
          <p:cNvPr id="41988" name="Picture 6" descr="C:\Users\Wheeler Laptop\AppData\Local\Microsoft\Windows\Temporary Internet Files\Low\Content.IE5\TFNYFV63\PCR25a_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67000"/>
            <a:ext cx="6400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9170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descr="C:\Users\Wheeler Laptop\AppData\Local\Microsoft\Windows\Temporary Internet Files\Low\Content.IE5\X6S1YKVR\PCRc5_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8194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3"/>
          <p:cNvSpPr>
            <a:spLocks noGrp="1"/>
          </p:cNvSpPr>
          <p:nvPr>
            <p:ph type="title"/>
          </p:nvPr>
        </p:nvSpPr>
        <p:spPr>
          <a:xfrm>
            <a:off x="1981200" y="381000"/>
            <a:ext cx="7772400" cy="838200"/>
          </a:xfrm>
        </p:spPr>
        <p:txBody>
          <a:bodyPr/>
          <a:lstStyle/>
          <a:p>
            <a:pPr algn="ctr" eaLnBrk="1" hangingPunct="1"/>
            <a:r>
              <a:rPr lang="en-US" altLang="en-US" smtClean="0">
                <a:solidFill>
                  <a:srgbClr val="FF6600"/>
                </a:solidFill>
              </a:rPr>
              <a:t>PCR</a:t>
            </a:r>
          </a:p>
        </p:txBody>
      </p:sp>
      <p:sp>
        <p:nvSpPr>
          <p:cNvPr id="44036" name="Content Placeholder 4"/>
          <p:cNvSpPr>
            <a:spLocks noGrp="1"/>
          </p:cNvSpPr>
          <p:nvPr>
            <p:ph idx="1"/>
          </p:nvPr>
        </p:nvSpPr>
        <p:spPr>
          <a:xfrm>
            <a:off x="1752600" y="1885950"/>
            <a:ext cx="8686800" cy="1847850"/>
          </a:xfrm>
        </p:spPr>
        <p:txBody>
          <a:bodyPr/>
          <a:lstStyle/>
          <a:p>
            <a:pPr eaLnBrk="1" hangingPunct="1">
              <a:buFont typeface="Wingdings" panose="05000000000000000000" pitchFamily="2" charset="2"/>
              <a:buChar char="v"/>
            </a:pPr>
            <a:r>
              <a:rPr lang="en-US" altLang="en-US" sz="2800"/>
              <a:t>The thermal cycler repeats the denaturing, annealing, and elongating temperatures approximately 30 times.</a:t>
            </a:r>
          </a:p>
        </p:txBody>
      </p:sp>
    </p:spTree>
    <p:extLst>
      <p:ext uri="{BB962C8B-B14F-4D97-AF65-F5344CB8AC3E}">
        <p14:creationId xmlns:p14="http://schemas.microsoft.com/office/powerpoint/2010/main" val="39450264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C:\Users\Wheeler Laptop\AppData\Local\Microsoft\Windows\Temporary Internet Files\Low\Content.IE5\NEE1R7Y7\PCRLogarithmic5_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71750"/>
            <a:ext cx="6858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3"/>
          <p:cNvSpPr>
            <a:spLocks noGrp="1"/>
          </p:cNvSpPr>
          <p:nvPr>
            <p:ph type="title"/>
          </p:nvPr>
        </p:nvSpPr>
        <p:spPr>
          <a:xfrm>
            <a:off x="1981200" y="381000"/>
            <a:ext cx="7772400" cy="838200"/>
          </a:xfrm>
        </p:spPr>
        <p:txBody>
          <a:bodyPr/>
          <a:lstStyle/>
          <a:p>
            <a:pPr algn="ctr" eaLnBrk="1" hangingPunct="1"/>
            <a:r>
              <a:rPr lang="en-US" altLang="en-US" smtClean="0">
                <a:solidFill>
                  <a:srgbClr val="FF6600"/>
                </a:solidFill>
              </a:rPr>
              <a:t>PCR</a:t>
            </a:r>
          </a:p>
        </p:txBody>
      </p:sp>
      <p:sp>
        <p:nvSpPr>
          <p:cNvPr id="46084" name="Content Placeholder 4"/>
          <p:cNvSpPr>
            <a:spLocks noGrp="1"/>
          </p:cNvSpPr>
          <p:nvPr>
            <p:ph idx="1"/>
          </p:nvPr>
        </p:nvSpPr>
        <p:spPr>
          <a:xfrm>
            <a:off x="1752600" y="1885950"/>
            <a:ext cx="8686800" cy="1771650"/>
          </a:xfrm>
        </p:spPr>
        <p:txBody>
          <a:bodyPr/>
          <a:lstStyle/>
          <a:p>
            <a:pPr eaLnBrk="1" hangingPunct="1">
              <a:buFont typeface="Wingdings" panose="05000000000000000000" pitchFamily="2" charset="2"/>
              <a:buChar char="v"/>
            </a:pPr>
            <a:r>
              <a:rPr lang="en-US" altLang="en-US" sz="2800"/>
              <a:t>PCR amplification is logarithmic, meaning the number of copies of the target is doubled every cycle.</a:t>
            </a:r>
            <a:endParaRPr lang="en-US" altLang="en-US"/>
          </a:p>
        </p:txBody>
      </p:sp>
      <p:pic>
        <p:nvPicPr>
          <p:cNvPr id="4608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3505201"/>
            <a:ext cx="6762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7"/>
          <p:cNvSpPr>
            <a:spLocks noChangeArrowheads="1"/>
          </p:cNvSpPr>
          <p:nvPr/>
        </p:nvSpPr>
        <p:spPr bwMode="auto">
          <a:xfrm>
            <a:off x="5257800" y="3048000"/>
            <a:ext cx="914400" cy="3048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Clr>
                <a:schemeClr val="accent2"/>
              </a:buClr>
              <a:buFont typeface="Monotype Sorts"/>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0"/>
              </a:spcBef>
              <a:buClrTx/>
              <a:buFontTx/>
              <a:buNone/>
            </a:pPr>
            <a:endParaRPr kumimoji="0" lang="en-US" altLang="en-US" sz="2400">
              <a:latin typeface="Times New Roman" panose="02020603050405020304" pitchFamily="18" charset="0"/>
            </a:endParaRPr>
          </a:p>
        </p:txBody>
      </p:sp>
    </p:spTree>
    <p:extLst>
      <p:ext uri="{BB962C8B-B14F-4D97-AF65-F5344CB8AC3E}">
        <p14:creationId xmlns:p14="http://schemas.microsoft.com/office/powerpoint/2010/main" val="11320232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p:txBody>
          <a:bodyPr/>
          <a:lstStyle/>
          <a:p>
            <a:pPr algn="ctr" eaLnBrk="1" hangingPunct="1"/>
            <a:r>
              <a:rPr lang="en-US" altLang="en-US" smtClean="0">
                <a:solidFill>
                  <a:srgbClr val="FF6600"/>
                </a:solidFill>
              </a:rPr>
              <a:t>Applications</a:t>
            </a:r>
          </a:p>
        </p:txBody>
      </p:sp>
      <p:sp>
        <p:nvSpPr>
          <p:cNvPr id="50179" name="Content Placeholder 5"/>
          <p:cNvSpPr>
            <a:spLocks noGrp="1"/>
          </p:cNvSpPr>
          <p:nvPr>
            <p:ph idx="1"/>
          </p:nvPr>
        </p:nvSpPr>
        <p:spPr>
          <a:xfrm>
            <a:off x="1981200" y="1885950"/>
            <a:ext cx="8178800" cy="1009650"/>
          </a:xfrm>
        </p:spPr>
        <p:txBody>
          <a:bodyPr/>
          <a:lstStyle/>
          <a:p>
            <a:pPr eaLnBrk="1" hangingPunct="1">
              <a:buFont typeface="Wingdings" panose="05000000000000000000" pitchFamily="2" charset="2"/>
              <a:buChar char="v"/>
            </a:pPr>
            <a:r>
              <a:rPr lang="en-US" altLang="en-US" smtClean="0"/>
              <a:t>Diagnosing Disease</a:t>
            </a:r>
          </a:p>
        </p:txBody>
      </p:sp>
      <p:pic>
        <p:nvPicPr>
          <p:cNvPr id="50180" name="Picture 7" descr="C:\Users\Wheeler Laptop\AppData\Local\Microsoft\Windows\Temporary Internet Files\Low\Content.IE5\TFNYFV63\DiagDiseas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67001"/>
            <a:ext cx="54102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3551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4" descr="C:\Users\Wheeler Laptop\AppData\Local\Microsoft\Windows\Temporary Internet Files\Low\Content.IE5\X6S1YKVR\paternity5_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0"/>
            <a:ext cx="5486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Content Placeholder 8"/>
          <p:cNvSpPr>
            <a:spLocks noGrp="1"/>
          </p:cNvSpPr>
          <p:nvPr>
            <p:ph idx="1"/>
          </p:nvPr>
        </p:nvSpPr>
        <p:spPr>
          <a:xfrm>
            <a:off x="1981200" y="1885950"/>
            <a:ext cx="8178800" cy="552450"/>
          </a:xfrm>
        </p:spPr>
        <p:txBody>
          <a:bodyPr/>
          <a:lstStyle/>
          <a:p>
            <a:pPr eaLnBrk="1" hangingPunct="1">
              <a:buFont typeface="Wingdings" panose="05000000000000000000" pitchFamily="2" charset="2"/>
              <a:buChar char="v"/>
            </a:pPr>
            <a:r>
              <a:rPr lang="en-US" altLang="en-US" smtClean="0"/>
              <a:t>Paternity Testing</a:t>
            </a:r>
          </a:p>
        </p:txBody>
      </p:sp>
      <p:sp>
        <p:nvSpPr>
          <p:cNvPr id="52228" name="Title 4"/>
          <p:cNvSpPr>
            <a:spLocks noGrp="1"/>
          </p:cNvSpPr>
          <p:nvPr>
            <p:ph type="title"/>
          </p:nvPr>
        </p:nvSpPr>
        <p:spPr/>
        <p:txBody>
          <a:bodyPr/>
          <a:lstStyle/>
          <a:p>
            <a:pPr algn="ctr" eaLnBrk="1" hangingPunct="1"/>
            <a:r>
              <a:rPr lang="en-US" altLang="en-US" smtClean="0">
                <a:solidFill>
                  <a:srgbClr val="FF6600"/>
                </a:solidFill>
              </a:rPr>
              <a:t>Applications</a:t>
            </a:r>
          </a:p>
        </p:txBody>
      </p:sp>
      <p:pic>
        <p:nvPicPr>
          <p:cNvPr id="52229" name="Picture 3" descr="The image “http://media.pearsoncmg.com/bc/bc_palladino_biotech_1/medialib/ir/Ch08/Fig_8_10.jpg” cannot be displayed, because it contains err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1" y="3276601"/>
            <a:ext cx="373062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187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Genes: DNA Sequences that have instructions that determine our inherited characteristics or traits such as blood type.</a:t>
            </a:r>
          </a:p>
          <a:p>
            <a:pPr marL="0" indent="0">
              <a:buNone/>
            </a:pPr>
            <a:endParaRPr lang="en-US" dirty="0" smtClean="0"/>
          </a:p>
          <a:p>
            <a:r>
              <a:rPr lang="en-US" dirty="0" smtClean="0"/>
              <a:t>Alleles: An allele is one of two or more alternative forms of a gene. One comes from the mother and one comes from the father.</a:t>
            </a:r>
          </a:p>
          <a:p>
            <a:endParaRPr lang="en-US" dirty="0"/>
          </a:p>
          <a:p>
            <a:r>
              <a:rPr lang="en-US" dirty="0" smtClean="0"/>
              <a:t>Human Genome: is the total amount of DNA in a cell. It is contained in the chromosomes and mitochondria. (3 billion base pairs!)</a:t>
            </a:r>
            <a:endParaRPr lang="en-US" dirty="0"/>
          </a:p>
        </p:txBody>
      </p:sp>
    </p:spTree>
    <p:extLst>
      <p:ext uri="{BB962C8B-B14F-4D97-AF65-F5344CB8AC3E}">
        <p14:creationId xmlns:p14="http://schemas.microsoft.com/office/powerpoint/2010/main" val="2470063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4"/>
          <p:cNvSpPr>
            <a:spLocks noGrp="1"/>
          </p:cNvSpPr>
          <p:nvPr>
            <p:ph idx="1"/>
          </p:nvPr>
        </p:nvSpPr>
        <p:spPr>
          <a:xfrm>
            <a:off x="1981200" y="1885950"/>
            <a:ext cx="8178800" cy="1009650"/>
          </a:xfrm>
        </p:spPr>
        <p:txBody>
          <a:bodyPr/>
          <a:lstStyle/>
          <a:p>
            <a:pPr eaLnBrk="1" hangingPunct="1">
              <a:buFont typeface="Wingdings" panose="05000000000000000000" pitchFamily="2" charset="2"/>
              <a:buChar char="v"/>
            </a:pPr>
            <a:r>
              <a:rPr lang="en-US" altLang="en-US" smtClean="0"/>
              <a:t>Forensics</a:t>
            </a:r>
          </a:p>
        </p:txBody>
      </p:sp>
      <p:sp>
        <p:nvSpPr>
          <p:cNvPr id="54275" name="Title 4"/>
          <p:cNvSpPr>
            <a:spLocks noGrp="1"/>
          </p:cNvSpPr>
          <p:nvPr>
            <p:ph type="title"/>
          </p:nvPr>
        </p:nvSpPr>
        <p:spPr/>
        <p:txBody>
          <a:bodyPr/>
          <a:lstStyle/>
          <a:p>
            <a:pPr algn="ctr" eaLnBrk="1" hangingPunct="1"/>
            <a:r>
              <a:rPr lang="en-US" altLang="en-US" smtClean="0">
                <a:solidFill>
                  <a:srgbClr val="FF6600"/>
                </a:solidFill>
              </a:rPr>
              <a:t>Applications</a:t>
            </a:r>
          </a:p>
        </p:txBody>
      </p:sp>
      <p:pic>
        <p:nvPicPr>
          <p:cNvPr id="54276" name="Picture 2" descr="CODIS DNA pro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3505200"/>
            <a:ext cx="29972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2" descr="http://media.pearsoncmg.com/bc/bc_palladino_biotech_2/ir/Ch08/08_08_Fig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1" y="2667001"/>
            <a:ext cx="229552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1690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http://www.crimescene.com/james/blood/art/image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828801"/>
            <a:ext cx="42291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14" descr="http://www.crimescene.com/james/blood/art/image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581401"/>
            <a:ext cx="42291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26" descr="http://www.crimescene.com/james/blood/art/image0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1" y="5399088"/>
            <a:ext cx="433546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31"/>
          <p:cNvSpPr txBox="1">
            <a:spLocks noChangeArrowheads="1"/>
          </p:cNvSpPr>
          <p:nvPr/>
        </p:nvSpPr>
        <p:spPr bwMode="auto">
          <a:xfrm>
            <a:off x="2133600" y="3505201"/>
            <a:ext cx="144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eaLnBrk="1" hangingPunct="1">
              <a:spcBef>
                <a:spcPct val="50000"/>
              </a:spcBef>
              <a:buClrTx/>
              <a:buFontTx/>
              <a:buNone/>
            </a:pPr>
            <a:r>
              <a:rPr kumimoji="0" lang="en-US" altLang="en-US" sz="2400">
                <a:latin typeface="Times New Roman" panose="02020603050405020304" pitchFamily="18" charset="0"/>
              </a:rPr>
              <a:t>Crime Scene</a:t>
            </a:r>
          </a:p>
        </p:txBody>
      </p:sp>
      <p:sp>
        <p:nvSpPr>
          <p:cNvPr id="56326" name="Text Box 32"/>
          <p:cNvSpPr txBox="1">
            <a:spLocks noChangeArrowheads="1"/>
          </p:cNvSpPr>
          <p:nvPr/>
        </p:nvSpPr>
        <p:spPr bwMode="auto">
          <a:xfrm>
            <a:off x="2057400" y="17526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eaLnBrk="1" hangingPunct="1">
              <a:spcBef>
                <a:spcPct val="50000"/>
              </a:spcBef>
              <a:buClrTx/>
              <a:buFontTx/>
              <a:buNone/>
            </a:pPr>
            <a:r>
              <a:rPr kumimoji="0" lang="en-US" altLang="en-US" sz="2400">
                <a:latin typeface="Times New Roman" panose="02020603050405020304" pitchFamily="18" charset="0"/>
              </a:rPr>
              <a:t>Victim</a:t>
            </a:r>
          </a:p>
        </p:txBody>
      </p:sp>
      <p:sp>
        <p:nvSpPr>
          <p:cNvPr id="56327" name="Text Box 33"/>
          <p:cNvSpPr txBox="1">
            <a:spLocks noChangeArrowheads="1"/>
          </p:cNvSpPr>
          <p:nvPr/>
        </p:nvSpPr>
        <p:spPr bwMode="auto">
          <a:xfrm>
            <a:off x="1905000" y="54102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eaLnBrk="1" hangingPunct="1">
              <a:spcBef>
                <a:spcPct val="50000"/>
              </a:spcBef>
              <a:buClrTx/>
              <a:buFontTx/>
              <a:buNone/>
            </a:pPr>
            <a:r>
              <a:rPr kumimoji="0" lang="en-US" altLang="en-US" sz="2400">
                <a:latin typeface="Times New Roman" panose="02020603050405020304" pitchFamily="18" charset="0"/>
              </a:rPr>
              <a:t>Suspect</a:t>
            </a:r>
          </a:p>
        </p:txBody>
      </p:sp>
      <p:sp>
        <p:nvSpPr>
          <p:cNvPr id="9" name="Title 4"/>
          <p:cNvSpPr txBox="1">
            <a:spLocks/>
          </p:cNvSpPr>
          <p:nvPr/>
        </p:nvSpPr>
        <p:spPr>
          <a:xfrm>
            <a:off x="1930400" y="228600"/>
            <a:ext cx="7772400" cy="1143000"/>
          </a:xfrm>
          <a:prstGeom prst="rect">
            <a:avLst/>
          </a:prstGeom>
        </p:spPr>
        <p:txBody>
          <a:bodyPr/>
          <a:lstStyle/>
          <a:p>
            <a:pPr algn="ctr" eaLnBrk="1" hangingPunct="1">
              <a:defRPr/>
            </a:pPr>
            <a:r>
              <a:rPr kumimoji="1" lang="en-US" sz="4000" kern="0">
                <a:solidFill>
                  <a:srgbClr val="FF6600"/>
                </a:solidFill>
                <a:latin typeface="+mj-lt"/>
                <a:ea typeface="+mj-ea"/>
                <a:cs typeface="+mj-cs"/>
              </a:rPr>
              <a:t>Applications</a:t>
            </a:r>
            <a:endParaRPr kumimoji="1" lang="en-US" sz="4000" kern="0" dirty="0">
              <a:solidFill>
                <a:srgbClr val="FF6600"/>
              </a:solidFill>
              <a:latin typeface="+mj-lt"/>
              <a:ea typeface="+mj-ea"/>
              <a:cs typeface="+mj-cs"/>
            </a:endParaRPr>
          </a:p>
        </p:txBody>
      </p:sp>
      <p:sp>
        <p:nvSpPr>
          <p:cNvPr id="56329" name="TextBox 9"/>
          <p:cNvSpPr txBox="1">
            <a:spLocks noChangeArrowheads="1"/>
          </p:cNvSpPr>
          <p:nvPr/>
        </p:nvSpPr>
        <p:spPr bwMode="auto">
          <a:xfrm>
            <a:off x="8229600" y="3276600"/>
            <a:ext cx="22098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Font typeface="Monotype Sorts"/>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eaLnBrk="1" hangingPunct="1">
              <a:spcBef>
                <a:spcPct val="0"/>
              </a:spcBef>
              <a:buClrTx/>
              <a:buFontTx/>
              <a:buNone/>
            </a:pPr>
            <a:r>
              <a:rPr kumimoji="0" lang="en-US" altLang="en-US" sz="2400">
                <a:latin typeface="Times New Roman" panose="02020603050405020304" pitchFamily="18" charset="0"/>
                <a:hlinkClick r:id="rId5"/>
              </a:rPr>
              <a:t>DNA Fingerprinting Animation</a:t>
            </a:r>
            <a:endParaRPr kumimoji="0" lang="en-US" altLang="en-US" sz="2400">
              <a:latin typeface="Times New Roman" panose="02020603050405020304" pitchFamily="18" charset="0"/>
            </a:endParaRPr>
          </a:p>
        </p:txBody>
      </p:sp>
    </p:spTree>
    <p:extLst>
      <p:ext uri="{BB962C8B-B14F-4D97-AF65-F5344CB8AC3E}">
        <p14:creationId xmlns:p14="http://schemas.microsoft.com/office/powerpoint/2010/main" val="2097237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3"/>
          <p:cNvSpPr txBox="1">
            <a:spLocks noChangeArrowheads="1"/>
          </p:cNvSpPr>
          <p:nvPr/>
        </p:nvSpPr>
        <p:spPr bwMode="auto">
          <a:xfrm>
            <a:off x="4572000" y="5638801"/>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0"/>
              </a:spcBef>
              <a:buClrTx/>
              <a:buFontTx/>
              <a:buNone/>
            </a:pPr>
            <a:r>
              <a:rPr kumimoji="0" lang="en-US" altLang="en-US" sz="2400">
                <a:latin typeface="Times New Roman" panose="02020603050405020304" pitchFamily="18" charset="0"/>
                <a:hlinkClick r:id="rId3"/>
              </a:rPr>
              <a:t>Genealogy animation</a:t>
            </a:r>
            <a:endParaRPr kumimoji="0" lang="en-US" altLang="en-US" sz="2400">
              <a:latin typeface="Times New Roman" panose="02020603050405020304" pitchFamily="18" charset="0"/>
            </a:endParaRPr>
          </a:p>
        </p:txBody>
      </p:sp>
      <p:sp>
        <p:nvSpPr>
          <p:cNvPr id="57347" name="Content Placeholder 7"/>
          <p:cNvSpPr>
            <a:spLocks noGrp="1"/>
          </p:cNvSpPr>
          <p:nvPr>
            <p:ph idx="1"/>
          </p:nvPr>
        </p:nvSpPr>
        <p:spPr>
          <a:xfrm>
            <a:off x="1981200" y="1885950"/>
            <a:ext cx="8178800" cy="857250"/>
          </a:xfrm>
        </p:spPr>
        <p:txBody>
          <a:bodyPr/>
          <a:lstStyle/>
          <a:p>
            <a:pPr eaLnBrk="1" hangingPunct="1">
              <a:buFont typeface="Wingdings" panose="05000000000000000000" pitchFamily="2" charset="2"/>
              <a:buChar char="v"/>
            </a:pPr>
            <a:r>
              <a:rPr lang="en-US" altLang="en-US" smtClean="0"/>
              <a:t>Genealogy</a:t>
            </a:r>
          </a:p>
        </p:txBody>
      </p:sp>
      <p:sp>
        <p:nvSpPr>
          <p:cNvPr id="57348" name="Title 4"/>
          <p:cNvSpPr>
            <a:spLocks noGrp="1"/>
          </p:cNvSpPr>
          <p:nvPr>
            <p:ph type="title"/>
          </p:nvPr>
        </p:nvSpPr>
        <p:spPr/>
        <p:txBody>
          <a:bodyPr/>
          <a:lstStyle/>
          <a:p>
            <a:pPr algn="ctr" eaLnBrk="1" hangingPunct="1"/>
            <a:r>
              <a:rPr lang="en-US" altLang="en-US" smtClean="0">
                <a:solidFill>
                  <a:srgbClr val="FF6600"/>
                </a:solidFill>
              </a:rPr>
              <a:t>Applications</a:t>
            </a:r>
          </a:p>
        </p:txBody>
      </p:sp>
      <p:pic>
        <p:nvPicPr>
          <p:cNvPr id="57349" name="Picture 7" descr="C:\Users\Wheeler Laptop\AppData\Local\Microsoft\Windows\Temporary Internet Files\Low\Content.IE5\X6S1YKVR\world-map5_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1" y="2590800"/>
            <a:ext cx="506571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9220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media.pearsoncmg.com/bc/bc_palladino_biotech_1/medialib/ir/Ch08/Fig_8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1" y="2667000"/>
            <a:ext cx="5343525"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itle 4"/>
          <p:cNvSpPr>
            <a:spLocks noGrp="1"/>
          </p:cNvSpPr>
          <p:nvPr>
            <p:ph type="title"/>
          </p:nvPr>
        </p:nvSpPr>
        <p:spPr/>
        <p:txBody>
          <a:bodyPr/>
          <a:lstStyle/>
          <a:p>
            <a:pPr algn="ctr" eaLnBrk="1" hangingPunct="1"/>
            <a:r>
              <a:rPr lang="en-US" altLang="en-US" smtClean="0">
                <a:solidFill>
                  <a:srgbClr val="FF6600"/>
                </a:solidFill>
              </a:rPr>
              <a:t>Applications</a:t>
            </a:r>
          </a:p>
        </p:txBody>
      </p:sp>
      <p:sp>
        <p:nvSpPr>
          <p:cNvPr id="59396" name="Content Placeholder 6"/>
          <p:cNvSpPr>
            <a:spLocks noGrp="1"/>
          </p:cNvSpPr>
          <p:nvPr>
            <p:ph idx="1"/>
          </p:nvPr>
        </p:nvSpPr>
        <p:spPr>
          <a:xfrm>
            <a:off x="1981200" y="1828800"/>
            <a:ext cx="8178800" cy="4171950"/>
          </a:xfrm>
        </p:spPr>
        <p:txBody>
          <a:bodyPr/>
          <a:lstStyle/>
          <a:p>
            <a:pPr eaLnBrk="1" hangingPunct="1">
              <a:buFont typeface="Wingdings" panose="05000000000000000000" pitchFamily="2" charset="2"/>
              <a:buChar char="v"/>
            </a:pPr>
            <a:r>
              <a:rPr lang="en-US" altLang="en-US" smtClean="0"/>
              <a:t>Genealogy</a:t>
            </a:r>
          </a:p>
        </p:txBody>
      </p:sp>
    </p:spTree>
    <p:extLst>
      <p:ext uri="{BB962C8B-B14F-4D97-AF65-F5344CB8AC3E}">
        <p14:creationId xmlns:p14="http://schemas.microsoft.com/office/powerpoint/2010/main" val="308300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75" name="Rectangle 3"/>
          <p:cNvSpPr>
            <a:spLocks noGrp="1" noChangeArrowheads="1"/>
          </p:cNvSpPr>
          <p:nvPr>
            <p:ph type="title"/>
          </p:nvPr>
        </p:nvSpPr>
        <p:spPr>
          <a:xfrm>
            <a:off x="1524000" y="0"/>
            <a:ext cx="8305800" cy="762000"/>
          </a:xfrm>
        </p:spPr>
        <p:txBody>
          <a:bodyPr/>
          <a:lstStyle/>
          <a:p>
            <a:pPr algn="l" eaLnBrk="1" hangingPunct="1"/>
            <a:r>
              <a:rPr lang="en-US" altLang="en-US" i="1" smtClean="0">
                <a:solidFill>
                  <a:schemeClr val="tx1"/>
                </a:solidFill>
              </a:rPr>
              <a:t>What are alleles?</a:t>
            </a:r>
          </a:p>
        </p:txBody>
      </p:sp>
      <p:sp>
        <p:nvSpPr>
          <p:cNvPr id="28676" name="Rectangle 4"/>
          <p:cNvSpPr>
            <a:spLocks noGrp="1" noChangeArrowheads="1"/>
          </p:cNvSpPr>
          <p:nvPr>
            <p:ph type="body" idx="1"/>
          </p:nvPr>
        </p:nvSpPr>
        <p:spPr>
          <a:xfrm>
            <a:off x="1524000" y="914400"/>
            <a:ext cx="9144000" cy="5943600"/>
          </a:xfrm>
        </p:spPr>
        <p:txBody>
          <a:bodyPr/>
          <a:lstStyle/>
          <a:p>
            <a:pPr eaLnBrk="1" hangingPunct="1">
              <a:buFontTx/>
              <a:buNone/>
            </a:pPr>
            <a:r>
              <a:rPr lang="en-US" altLang="en-US" b="1" smtClean="0">
                <a:solidFill>
                  <a:srgbClr val="66FF33"/>
                </a:solidFill>
              </a:rPr>
              <a:t>Allele</a:t>
            </a:r>
            <a:r>
              <a:rPr lang="en-US" altLang="en-US" sz="2800"/>
              <a:t>:  Alternative form that a single gene may have for a particular trait. </a:t>
            </a:r>
            <a:r>
              <a:rPr lang="en-US" altLang="en-US" sz="2000" b="1" i="1"/>
              <a:t>(huh?)</a:t>
            </a:r>
          </a:p>
          <a:p>
            <a:pPr eaLnBrk="1" hangingPunct="1">
              <a:buFontTx/>
              <a:buNone/>
            </a:pPr>
            <a:endParaRPr lang="en-US" altLang="en-US" sz="1200" b="1" i="1"/>
          </a:p>
          <a:p>
            <a:pPr eaLnBrk="1" hangingPunct="1">
              <a:buFontTx/>
              <a:buNone/>
            </a:pPr>
            <a:endParaRPr lang="en-US" altLang="en-US" sz="2800"/>
          </a:p>
        </p:txBody>
      </p:sp>
      <p:sp>
        <p:nvSpPr>
          <p:cNvPr id="28677" name="Line 5"/>
          <p:cNvSpPr>
            <a:spLocks noChangeShapeType="1"/>
          </p:cNvSpPr>
          <p:nvPr/>
        </p:nvSpPr>
        <p:spPr bwMode="auto">
          <a:xfrm>
            <a:off x="1524000" y="838200"/>
            <a:ext cx="9144000" cy="0"/>
          </a:xfrm>
          <a:prstGeom prst="line">
            <a:avLst/>
          </a:prstGeom>
          <a:noFill/>
          <a:ln w="60325">
            <a:solidFill>
              <a:srgbClr val="CC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8" name="Text Box 9"/>
          <p:cNvSpPr txBox="1">
            <a:spLocks noChangeArrowheads="1"/>
          </p:cNvSpPr>
          <p:nvPr/>
        </p:nvSpPr>
        <p:spPr bwMode="auto">
          <a:xfrm>
            <a:off x="1524000" y="1981201"/>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6154" name="Text Box 10"/>
          <p:cNvSpPr txBox="1">
            <a:spLocks noChangeArrowheads="1"/>
          </p:cNvSpPr>
          <p:nvPr/>
        </p:nvSpPr>
        <p:spPr bwMode="auto">
          <a:xfrm>
            <a:off x="1752600" y="1981200"/>
            <a:ext cx="8686800" cy="8255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300"/>
              <a:t>A gene in a particular place on a particular chromosome will express a particular trait….like flower color</a:t>
            </a:r>
          </a:p>
        </p:txBody>
      </p:sp>
      <p:pic>
        <p:nvPicPr>
          <p:cNvPr id="6156" name="Picture 12" descr="alle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0"/>
            <a:ext cx="5257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4" descr="purple-pea-vine-wildflowers-AWPL0930051-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048001"/>
            <a:ext cx="25908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6" descr="sweet_pea_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953001"/>
            <a:ext cx="26670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Oval 17"/>
          <p:cNvSpPr>
            <a:spLocks noChangeArrowheads="1"/>
          </p:cNvSpPr>
          <p:nvPr/>
        </p:nvSpPr>
        <p:spPr bwMode="auto">
          <a:xfrm>
            <a:off x="4114800" y="2971800"/>
            <a:ext cx="2057400" cy="1524000"/>
          </a:xfrm>
          <a:prstGeom prst="ellipse">
            <a:avLst/>
          </a:prstGeom>
          <a:noFill/>
          <a:ln w="53975">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2" name="Oval 18"/>
          <p:cNvSpPr>
            <a:spLocks noChangeArrowheads="1"/>
          </p:cNvSpPr>
          <p:nvPr/>
        </p:nvSpPr>
        <p:spPr bwMode="auto">
          <a:xfrm>
            <a:off x="4114800" y="5334000"/>
            <a:ext cx="2057400" cy="1524000"/>
          </a:xfrm>
          <a:prstGeom prst="ellipse">
            <a:avLst/>
          </a:prstGeom>
          <a:noFill/>
          <a:ln w="539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3" name="Rectangle 19"/>
          <p:cNvSpPr>
            <a:spLocks noChangeArrowheads="1"/>
          </p:cNvSpPr>
          <p:nvPr/>
        </p:nvSpPr>
        <p:spPr bwMode="auto">
          <a:xfrm>
            <a:off x="5638800" y="4495800"/>
            <a:ext cx="1143000" cy="685800"/>
          </a:xfrm>
          <a:prstGeom prst="rect">
            <a:avLst/>
          </a:prstGeom>
          <a:noFill/>
          <a:ln w="476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4" name="AutoShape 20"/>
          <p:cNvSpPr>
            <a:spLocks noChangeArrowheads="1"/>
          </p:cNvSpPr>
          <p:nvPr/>
        </p:nvSpPr>
        <p:spPr bwMode="auto">
          <a:xfrm>
            <a:off x="1524000" y="3505200"/>
            <a:ext cx="4419600" cy="914400"/>
          </a:xfrm>
          <a:prstGeom prst="roundRect">
            <a:avLst>
              <a:gd name="adj" fmla="val 16667"/>
            </a:avLst>
          </a:prstGeom>
          <a:solidFill>
            <a:srgbClr val="FF66CC">
              <a:alpha val="52940"/>
            </a:srgb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5" name="AutoShape 21"/>
          <p:cNvSpPr>
            <a:spLocks noChangeArrowheads="1"/>
          </p:cNvSpPr>
          <p:nvPr/>
        </p:nvSpPr>
        <p:spPr bwMode="auto">
          <a:xfrm>
            <a:off x="1524000" y="5334000"/>
            <a:ext cx="4419600" cy="914400"/>
          </a:xfrm>
          <a:prstGeom prst="roundRect">
            <a:avLst>
              <a:gd name="adj" fmla="val 16667"/>
            </a:avLst>
          </a:prstGeom>
          <a:solidFill>
            <a:srgbClr val="3366FF">
              <a:alpha val="52940"/>
            </a:srgb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6" name="Text Box 22"/>
          <p:cNvSpPr txBox="1">
            <a:spLocks noChangeArrowheads="1"/>
          </p:cNvSpPr>
          <p:nvPr/>
        </p:nvSpPr>
        <p:spPr bwMode="auto">
          <a:xfrm>
            <a:off x="1828800" y="38100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t>Chromosome from </a:t>
            </a:r>
            <a:r>
              <a:rPr lang="en-US" altLang="en-US" sz="1600" b="1"/>
              <a:t>MOM</a:t>
            </a:r>
          </a:p>
        </p:txBody>
      </p:sp>
      <p:sp>
        <p:nvSpPr>
          <p:cNvPr id="6167" name="Text Box 23"/>
          <p:cNvSpPr txBox="1">
            <a:spLocks noChangeArrowheads="1"/>
          </p:cNvSpPr>
          <p:nvPr/>
        </p:nvSpPr>
        <p:spPr bwMode="auto">
          <a:xfrm>
            <a:off x="1752600" y="56388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t>Chromosome from </a:t>
            </a:r>
            <a:r>
              <a:rPr lang="en-US" altLang="en-US" sz="1600" b="1"/>
              <a:t>DAD</a:t>
            </a:r>
          </a:p>
        </p:txBody>
      </p:sp>
      <p:sp>
        <p:nvSpPr>
          <p:cNvPr id="6168" name="Text Box 24"/>
          <p:cNvSpPr txBox="1">
            <a:spLocks noChangeArrowheads="1"/>
          </p:cNvSpPr>
          <p:nvPr/>
        </p:nvSpPr>
        <p:spPr bwMode="auto">
          <a:xfrm>
            <a:off x="6324600" y="3733800"/>
            <a:ext cx="4114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400">
                <a:solidFill>
                  <a:srgbClr val="FF9900"/>
                </a:solidFill>
              </a:rPr>
              <a:t>But what color will the offspring show?</a:t>
            </a:r>
          </a:p>
        </p:txBody>
      </p:sp>
      <p:sp>
        <p:nvSpPr>
          <p:cNvPr id="6169" name="Text Box 25"/>
          <p:cNvSpPr txBox="1">
            <a:spLocks noChangeArrowheads="1"/>
          </p:cNvSpPr>
          <p:nvPr/>
        </p:nvSpPr>
        <p:spPr bwMode="auto">
          <a:xfrm>
            <a:off x="6324600" y="3429001"/>
            <a:ext cx="434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t>Purple is an Allele coming from mom</a:t>
            </a:r>
          </a:p>
        </p:txBody>
      </p:sp>
      <p:sp>
        <p:nvSpPr>
          <p:cNvPr id="6170" name="Text Box 26"/>
          <p:cNvSpPr txBox="1">
            <a:spLocks noChangeArrowheads="1"/>
          </p:cNvSpPr>
          <p:nvPr/>
        </p:nvSpPr>
        <p:spPr bwMode="auto">
          <a:xfrm>
            <a:off x="6324600" y="5867401"/>
            <a:ext cx="434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t>White is an Allele coming from dad</a:t>
            </a:r>
          </a:p>
        </p:txBody>
      </p:sp>
    </p:spTree>
    <p:extLst>
      <p:ext uri="{BB962C8B-B14F-4D97-AF65-F5344CB8AC3E}">
        <p14:creationId xmlns:p14="http://schemas.microsoft.com/office/powerpoint/2010/main" val="3145848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fade">
                                      <p:cBhvr>
                                        <p:cTn id="7" dur="2000"/>
                                        <p:tgtEl>
                                          <p:spTgt spid="6154"/>
                                        </p:tgtEl>
                                      </p:cBhvr>
                                    </p:animEffect>
                                  </p:childTnLst>
                                </p:cTn>
                              </p:par>
                              <p:par>
                                <p:cTn id="8" presetID="10" presetClass="entr" presetSubtype="0" fill="hold" nodeType="withEffect">
                                  <p:stCondLst>
                                    <p:cond delay="0"/>
                                  </p:stCondLst>
                                  <p:childTnLst>
                                    <p:set>
                                      <p:cBhvr>
                                        <p:cTn id="9" dur="1" fill="hold">
                                          <p:stCondLst>
                                            <p:cond delay="0"/>
                                          </p:stCondLst>
                                        </p:cTn>
                                        <p:tgtEl>
                                          <p:spTgt spid="6156"/>
                                        </p:tgtEl>
                                        <p:attrNameLst>
                                          <p:attrName>style.visibility</p:attrName>
                                        </p:attrNameLst>
                                      </p:cBhvr>
                                      <p:to>
                                        <p:strVal val="visible"/>
                                      </p:to>
                                    </p:set>
                                    <p:animEffect transition="in" filter="fade">
                                      <p:cBhvr>
                                        <p:cTn id="10" dur="2000"/>
                                        <p:tgtEl>
                                          <p:spTgt spid="61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6163"/>
                                        </p:tgtEl>
                                        <p:attrNameLst>
                                          <p:attrName>style.visibility</p:attrName>
                                        </p:attrNameLst>
                                      </p:cBhvr>
                                      <p:to>
                                        <p:strVal val="visible"/>
                                      </p:to>
                                    </p:set>
                                    <p:animEffect transition="in" filter="fade">
                                      <p:cBhvr>
                                        <p:cTn id="15" dur="770" decel="100000"/>
                                        <p:tgtEl>
                                          <p:spTgt spid="6163"/>
                                        </p:tgtEl>
                                      </p:cBhvr>
                                    </p:animEffect>
                                    <p:animScale>
                                      <p:cBhvr>
                                        <p:cTn id="16" dur="770" decel="100000"/>
                                        <p:tgtEl>
                                          <p:spTgt spid="6163"/>
                                        </p:tgtEl>
                                      </p:cBhvr>
                                      <p:from x="10000" y="10000"/>
                                      <p:to x="200000" y="450000"/>
                                    </p:animScale>
                                    <p:animScale>
                                      <p:cBhvr>
                                        <p:cTn id="17" dur="1230" accel="100000" fill="hold">
                                          <p:stCondLst>
                                            <p:cond delay="770"/>
                                          </p:stCondLst>
                                        </p:cTn>
                                        <p:tgtEl>
                                          <p:spTgt spid="6163"/>
                                        </p:tgtEl>
                                      </p:cBhvr>
                                      <p:from x="200000" y="450000"/>
                                      <p:to x="100000" y="100000"/>
                                    </p:animScale>
                                    <p:set>
                                      <p:cBhvr>
                                        <p:cTn id="18" dur="770" fill="hold"/>
                                        <p:tgtEl>
                                          <p:spTgt spid="6163"/>
                                        </p:tgtEl>
                                        <p:attrNameLst>
                                          <p:attrName>ppt_x</p:attrName>
                                        </p:attrNameLst>
                                      </p:cBhvr>
                                      <p:to>
                                        <p:strVal val="(0.5)"/>
                                      </p:to>
                                    </p:set>
                                    <p:anim from="(0.5)" to="(#ppt_x)" calcmode="lin" valueType="num">
                                      <p:cBhvr>
                                        <p:cTn id="19" dur="1230" accel="100000" fill="hold">
                                          <p:stCondLst>
                                            <p:cond delay="770"/>
                                          </p:stCondLst>
                                        </p:cTn>
                                        <p:tgtEl>
                                          <p:spTgt spid="6163"/>
                                        </p:tgtEl>
                                        <p:attrNameLst>
                                          <p:attrName>ppt_x</p:attrName>
                                        </p:attrNameLst>
                                      </p:cBhvr>
                                    </p:anim>
                                    <p:set>
                                      <p:cBhvr>
                                        <p:cTn id="20" dur="770" fill="hold"/>
                                        <p:tgtEl>
                                          <p:spTgt spid="6163"/>
                                        </p:tgtEl>
                                        <p:attrNameLst>
                                          <p:attrName>ppt_y</p:attrName>
                                        </p:attrNameLst>
                                      </p:cBhvr>
                                      <p:to>
                                        <p:strVal val="(#ppt_y+0.4)"/>
                                      </p:to>
                                    </p:set>
                                    <p:anim from="(#ppt_y+0.4)" to="(#ppt_y)" calcmode="lin" valueType="num">
                                      <p:cBhvr>
                                        <p:cTn id="21" dur="1230" accel="100000" fill="hold">
                                          <p:stCondLst>
                                            <p:cond delay="770"/>
                                          </p:stCondLst>
                                        </p:cTn>
                                        <p:tgtEl>
                                          <p:spTgt spid="6163"/>
                                        </p:tgtEl>
                                        <p:attrNameLst>
                                          <p:attrName>ppt_y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164"/>
                                        </p:tgtEl>
                                        <p:attrNameLst>
                                          <p:attrName>style.visibility</p:attrName>
                                        </p:attrNameLst>
                                      </p:cBhvr>
                                      <p:to>
                                        <p:strVal val="visible"/>
                                      </p:to>
                                    </p:set>
                                    <p:animEffect transition="in" filter="dissolve">
                                      <p:cBhvr>
                                        <p:cTn id="26" dur="500"/>
                                        <p:tgtEl>
                                          <p:spTgt spid="6164"/>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6166"/>
                                        </p:tgtEl>
                                        <p:attrNameLst>
                                          <p:attrName>style.visibility</p:attrName>
                                        </p:attrNameLst>
                                      </p:cBhvr>
                                      <p:to>
                                        <p:strVal val="visible"/>
                                      </p:to>
                                    </p:set>
                                    <p:animEffect transition="in" filter="dissolve">
                                      <p:cBhvr>
                                        <p:cTn id="30" dur="500"/>
                                        <p:tgtEl>
                                          <p:spTgt spid="616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165"/>
                                        </p:tgtEl>
                                        <p:attrNameLst>
                                          <p:attrName>style.visibility</p:attrName>
                                        </p:attrNameLst>
                                      </p:cBhvr>
                                      <p:to>
                                        <p:strVal val="visible"/>
                                      </p:to>
                                    </p:set>
                                    <p:animEffect transition="in" filter="dissolve">
                                      <p:cBhvr>
                                        <p:cTn id="35" dur="500"/>
                                        <p:tgtEl>
                                          <p:spTgt spid="6165"/>
                                        </p:tgtEl>
                                      </p:cBhvr>
                                    </p:animEffect>
                                  </p:childTnLst>
                                </p:cTn>
                              </p:par>
                            </p:childTnLst>
                          </p:cTn>
                        </p:par>
                        <p:par>
                          <p:cTn id="36" fill="hold" nodeType="afterGroup">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6167"/>
                                        </p:tgtEl>
                                        <p:attrNameLst>
                                          <p:attrName>style.visibility</p:attrName>
                                        </p:attrNameLst>
                                      </p:cBhvr>
                                      <p:to>
                                        <p:strVal val="visible"/>
                                      </p:to>
                                    </p:set>
                                    <p:animEffect transition="in" filter="dissolve">
                                      <p:cBhvr>
                                        <p:cTn id="39" dur="500"/>
                                        <p:tgtEl>
                                          <p:spTgt spid="616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6164"/>
                                        </p:tgtEl>
                                        <p:attrNameLst>
                                          <p:attrName>style.visibility</p:attrName>
                                        </p:attrNameLst>
                                      </p:cBhvr>
                                      <p:to>
                                        <p:strVal val="hidden"/>
                                      </p:to>
                                    </p:set>
                                  </p:childTnLst>
                                </p:cTn>
                              </p:par>
                              <p:par>
                                <p:cTn id="44" presetID="39" presetClass="entr" presetSubtype="0" accel="100000" fill="hold" nodeType="withEffect">
                                  <p:stCondLst>
                                    <p:cond delay="0"/>
                                  </p:stCondLst>
                                  <p:childTnLst>
                                    <p:set>
                                      <p:cBhvr>
                                        <p:cTn id="45" dur="1" fill="hold">
                                          <p:stCondLst>
                                            <p:cond delay="0"/>
                                          </p:stCondLst>
                                        </p:cTn>
                                        <p:tgtEl>
                                          <p:spTgt spid="6158"/>
                                        </p:tgtEl>
                                        <p:attrNameLst>
                                          <p:attrName>style.visibility</p:attrName>
                                        </p:attrNameLst>
                                      </p:cBhvr>
                                      <p:to>
                                        <p:strVal val="visible"/>
                                      </p:to>
                                    </p:set>
                                    <p:anim calcmode="lin" valueType="num">
                                      <p:cBhvr>
                                        <p:cTn id="46" dur="500" fill="hold"/>
                                        <p:tgtEl>
                                          <p:spTgt spid="6158"/>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6158"/>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6158"/>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6158"/>
                                        </p:tgtEl>
                                        <p:attrNameLst>
                                          <p:attrName>ppt_y</p:attrName>
                                        </p:attrNameLst>
                                      </p:cBhvr>
                                      <p:tavLst>
                                        <p:tav tm="0">
                                          <p:val>
                                            <p:strVal val="#ppt_y"/>
                                          </p:val>
                                        </p:tav>
                                        <p:tav tm="100000">
                                          <p:val>
                                            <p:strVal val="#ppt_y"/>
                                          </p:val>
                                        </p:tav>
                                      </p:tavLst>
                                    </p:anim>
                                  </p:childTnLst>
                                </p:cTn>
                              </p:par>
                              <p:par>
                                <p:cTn id="50" presetID="9" presetClass="entr" presetSubtype="0" fill="hold" grpId="0" nodeType="withEffect">
                                  <p:stCondLst>
                                    <p:cond delay="0"/>
                                  </p:stCondLst>
                                  <p:childTnLst>
                                    <p:set>
                                      <p:cBhvr>
                                        <p:cTn id="51" dur="1" fill="hold">
                                          <p:stCondLst>
                                            <p:cond delay="0"/>
                                          </p:stCondLst>
                                        </p:cTn>
                                        <p:tgtEl>
                                          <p:spTgt spid="6161"/>
                                        </p:tgtEl>
                                        <p:attrNameLst>
                                          <p:attrName>style.visibility</p:attrName>
                                        </p:attrNameLst>
                                      </p:cBhvr>
                                      <p:to>
                                        <p:strVal val="visible"/>
                                      </p:to>
                                    </p:set>
                                    <p:animEffect transition="in" filter="dissolve">
                                      <p:cBhvr>
                                        <p:cTn id="52" dur="500"/>
                                        <p:tgtEl>
                                          <p:spTgt spid="616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6165"/>
                                        </p:tgtEl>
                                        <p:attrNameLst>
                                          <p:attrName>style.visibility</p:attrName>
                                        </p:attrNameLst>
                                      </p:cBhvr>
                                      <p:to>
                                        <p:strVal val="hidden"/>
                                      </p:to>
                                    </p:set>
                                  </p:childTnLst>
                                </p:cTn>
                              </p:par>
                              <p:par>
                                <p:cTn id="57" presetID="39" presetClass="entr" presetSubtype="0" accel="100000" fill="hold" nodeType="withEffect">
                                  <p:stCondLst>
                                    <p:cond delay="0"/>
                                  </p:stCondLst>
                                  <p:childTnLst>
                                    <p:set>
                                      <p:cBhvr>
                                        <p:cTn id="58" dur="1" fill="hold">
                                          <p:stCondLst>
                                            <p:cond delay="0"/>
                                          </p:stCondLst>
                                        </p:cTn>
                                        <p:tgtEl>
                                          <p:spTgt spid="6160"/>
                                        </p:tgtEl>
                                        <p:attrNameLst>
                                          <p:attrName>style.visibility</p:attrName>
                                        </p:attrNameLst>
                                      </p:cBhvr>
                                      <p:to>
                                        <p:strVal val="visible"/>
                                      </p:to>
                                    </p:set>
                                    <p:anim calcmode="lin" valueType="num">
                                      <p:cBhvr>
                                        <p:cTn id="59" dur="500" fill="hold"/>
                                        <p:tgtEl>
                                          <p:spTgt spid="6160"/>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6160"/>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6160"/>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6160"/>
                                        </p:tgtEl>
                                        <p:attrNameLst>
                                          <p:attrName>ppt_y</p:attrName>
                                        </p:attrNameLst>
                                      </p:cBhvr>
                                      <p:tavLst>
                                        <p:tav tm="0">
                                          <p:val>
                                            <p:strVal val="#ppt_y"/>
                                          </p:val>
                                        </p:tav>
                                        <p:tav tm="100000">
                                          <p:val>
                                            <p:strVal val="#ppt_y"/>
                                          </p:val>
                                        </p:tav>
                                      </p:tavLst>
                                    </p:anim>
                                  </p:childTnLst>
                                </p:cTn>
                              </p:par>
                              <p:par>
                                <p:cTn id="63" presetID="9" presetClass="entr" presetSubtype="0" fill="hold" grpId="0" nodeType="withEffect">
                                  <p:stCondLst>
                                    <p:cond delay="0"/>
                                  </p:stCondLst>
                                  <p:childTnLst>
                                    <p:set>
                                      <p:cBhvr>
                                        <p:cTn id="64" dur="1" fill="hold">
                                          <p:stCondLst>
                                            <p:cond delay="0"/>
                                          </p:stCondLst>
                                        </p:cTn>
                                        <p:tgtEl>
                                          <p:spTgt spid="6162"/>
                                        </p:tgtEl>
                                        <p:attrNameLst>
                                          <p:attrName>style.visibility</p:attrName>
                                        </p:attrNameLst>
                                      </p:cBhvr>
                                      <p:to>
                                        <p:strVal val="visible"/>
                                      </p:to>
                                    </p:set>
                                    <p:animEffect transition="in" filter="dissolve">
                                      <p:cBhvr>
                                        <p:cTn id="65" dur="500"/>
                                        <p:tgtEl>
                                          <p:spTgt spid="616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xit" presetSubtype="0" fill="hold" nodeType="clickEffect">
                                  <p:stCondLst>
                                    <p:cond delay="0"/>
                                  </p:stCondLst>
                                  <p:childTnLst>
                                    <p:set>
                                      <p:cBhvr>
                                        <p:cTn id="69" dur="1" fill="hold">
                                          <p:stCondLst>
                                            <p:cond delay="0"/>
                                          </p:stCondLst>
                                        </p:cTn>
                                        <p:tgtEl>
                                          <p:spTgt spid="6158"/>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6160"/>
                                        </p:tgtEl>
                                        <p:attrNameLst>
                                          <p:attrName>style.visibility</p:attrName>
                                        </p:attrNameLst>
                                      </p:cBhvr>
                                      <p:to>
                                        <p:strVal val="hidden"/>
                                      </p:to>
                                    </p:set>
                                  </p:childTnLst>
                                </p:cTn>
                              </p:par>
                            </p:childTnLst>
                          </p:cTn>
                        </p:par>
                        <p:par>
                          <p:cTn id="72" fill="hold" nodeType="afterGroup">
                            <p:stCondLst>
                              <p:cond delay="0"/>
                            </p:stCondLst>
                            <p:childTnLst>
                              <p:par>
                                <p:cTn id="73" presetID="12" presetClass="entr" presetSubtype="4" fill="hold" grpId="0" nodeType="afterEffect">
                                  <p:stCondLst>
                                    <p:cond delay="0"/>
                                  </p:stCondLst>
                                  <p:childTnLst>
                                    <p:set>
                                      <p:cBhvr>
                                        <p:cTn id="74" dur="1" fill="hold">
                                          <p:stCondLst>
                                            <p:cond delay="0"/>
                                          </p:stCondLst>
                                        </p:cTn>
                                        <p:tgtEl>
                                          <p:spTgt spid="6169"/>
                                        </p:tgtEl>
                                        <p:attrNameLst>
                                          <p:attrName>style.visibility</p:attrName>
                                        </p:attrNameLst>
                                      </p:cBhvr>
                                      <p:to>
                                        <p:strVal val="visible"/>
                                      </p:to>
                                    </p:set>
                                    <p:animEffect transition="in" filter="slide(fromBottom)">
                                      <p:cBhvr>
                                        <p:cTn id="75" dur="500"/>
                                        <p:tgtEl>
                                          <p:spTgt spid="6169"/>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6170"/>
                                        </p:tgtEl>
                                        <p:attrNameLst>
                                          <p:attrName>style.visibility</p:attrName>
                                        </p:attrNameLst>
                                      </p:cBhvr>
                                      <p:to>
                                        <p:strVal val="visible"/>
                                      </p:to>
                                    </p:set>
                                    <p:animEffect transition="in" filter="slide(fromBottom)">
                                      <p:cBhvr>
                                        <p:cTn id="78" dur="500"/>
                                        <p:tgtEl>
                                          <p:spTgt spid="617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5" presetClass="entr" presetSubtype="0" fill="hold" grpId="0" nodeType="clickEffect">
                                  <p:stCondLst>
                                    <p:cond delay="0"/>
                                  </p:stCondLst>
                                  <p:childTnLst>
                                    <p:set>
                                      <p:cBhvr>
                                        <p:cTn id="82" dur="1" fill="hold">
                                          <p:stCondLst>
                                            <p:cond delay="0"/>
                                          </p:stCondLst>
                                        </p:cTn>
                                        <p:tgtEl>
                                          <p:spTgt spid="6168"/>
                                        </p:tgtEl>
                                        <p:attrNameLst>
                                          <p:attrName>style.visibility</p:attrName>
                                        </p:attrNameLst>
                                      </p:cBhvr>
                                      <p:to>
                                        <p:strVal val="visible"/>
                                      </p:to>
                                    </p:set>
                                    <p:anim calcmode="lin" valueType="num">
                                      <p:cBhvr>
                                        <p:cTn id="83" dur="500" decel="50000" fill="hold">
                                          <p:stCondLst>
                                            <p:cond delay="0"/>
                                          </p:stCondLst>
                                        </p:cTn>
                                        <p:tgtEl>
                                          <p:spTgt spid="6168"/>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6168"/>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6168"/>
                                        </p:tgtEl>
                                        <p:attrNameLst>
                                          <p:attrName>ppt_w</p:attrName>
                                        </p:attrNameLst>
                                      </p:cBhvr>
                                      <p:tavLst>
                                        <p:tav tm="0">
                                          <p:val>
                                            <p:strVal val="#ppt_w*.05"/>
                                          </p:val>
                                        </p:tav>
                                        <p:tav tm="100000">
                                          <p:val>
                                            <p:strVal val="#ppt_w"/>
                                          </p:val>
                                        </p:tav>
                                      </p:tavLst>
                                    </p:anim>
                                    <p:anim calcmode="lin" valueType="num">
                                      <p:cBhvr>
                                        <p:cTn id="86" dur="1000" fill="hold"/>
                                        <p:tgtEl>
                                          <p:spTgt spid="6168"/>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6168"/>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6168"/>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6168"/>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6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61" grpId="0" animBg="1"/>
      <p:bldP spid="6162" grpId="0" animBg="1"/>
      <p:bldP spid="6163" grpId="0" animBg="1"/>
      <p:bldP spid="6164" grpId="0" animBg="1"/>
      <p:bldP spid="6164" grpId="1" animBg="1"/>
      <p:bldP spid="6165" grpId="0" animBg="1"/>
      <p:bldP spid="6165" grpId="1" animBg="1"/>
      <p:bldP spid="6166" grpId="0"/>
      <p:bldP spid="6167" grpId="0"/>
      <p:bldP spid="6168" grpId="0"/>
      <p:bldP spid="6169" grpId="0"/>
      <p:bldP spid="61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0" y="0"/>
            <a:ext cx="9144000" cy="762000"/>
          </a:xfrm>
        </p:spPr>
        <p:txBody>
          <a:bodyPr/>
          <a:lstStyle/>
          <a:p>
            <a:pPr algn="l" eaLnBrk="1" hangingPunct="1"/>
            <a:r>
              <a:rPr lang="en-US" altLang="en-US" sz="3300" i="1"/>
              <a:t>How do alleles determine what traits will show?</a:t>
            </a:r>
          </a:p>
        </p:txBody>
      </p:sp>
      <p:sp>
        <p:nvSpPr>
          <p:cNvPr id="29699" name="Rectangle 3"/>
          <p:cNvSpPr>
            <a:spLocks noGrp="1" noChangeArrowheads="1"/>
          </p:cNvSpPr>
          <p:nvPr>
            <p:ph type="body" idx="1"/>
          </p:nvPr>
        </p:nvSpPr>
        <p:spPr>
          <a:xfrm>
            <a:off x="1524000" y="990600"/>
            <a:ext cx="9144000" cy="5867400"/>
          </a:xfrm>
        </p:spPr>
        <p:txBody>
          <a:bodyPr/>
          <a:lstStyle/>
          <a:p>
            <a:pPr algn="ctr" eaLnBrk="1" hangingPunct="1">
              <a:buFontTx/>
              <a:buNone/>
            </a:pPr>
            <a:r>
              <a:rPr lang="en-US" altLang="en-US" sz="2800"/>
              <a:t>Some alleles are </a:t>
            </a:r>
            <a:r>
              <a:rPr lang="en-US" altLang="en-US" sz="2800" u="sng"/>
              <a:t>dominant</a:t>
            </a:r>
            <a:r>
              <a:rPr lang="en-US" altLang="en-US" sz="2800"/>
              <a:t> and others are </a:t>
            </a:r>
            <a:r>
              <a:rPr lang="en-US" altLang="en-US" sz="2800" u="sng"/>
              <a:t>recessive</a:t>
            </a:r>
          </a:p>
          <a:p>
            <a:pPr eaLnBrk="1" hangingPunct="1">
              <a:buFontTx/>
              <a:buNone/>
            </a:pPr>
            <a:endParaRPr lang="en-US" altLang="en-US" sz="1600"/>
          </a:p>
        </p:txBody>
      </p:sp>
      <p:sp>
        <p:nvSpPr>
          <p:cNvPr id="29700" name="Line 4"/>
          <p:cNvSpPr>
            <a:spLocks noChangeShapeType="1"/>
          </p:cNvSpPr>
          <p:nvPr/>
        </p:nvSpPr>
        <p:spPr bwMode="auto">
          <a:xfrm>
            <a:off x="1524000" y="838200"/>
            <a:ext cx="9144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Line 5"/>
          <p:cNvSpPr>
            <a:spLocks noChangeShapeType="1"/>
          </p:cNvSpPr>
          <p:nvPr/>
        </p:nvSpPr>
        <p:spPr bwMode="auto">
          <a:xfrm>
            <a:off x="1524000" y="3886200"/>
            <a:ext cx="9144000" cy="0"/>
          </a:xfrm>
          <a:prstGeom prst="line">
            <a:avLst/>
          </a:prstGeom>
          <a:noFill/>
          <a:ln w="317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Text Box 6"/>
          <p:cNvSpPr txBox="1">
            <a:spLocks noChangeArrowheads="1"/>
          </p:cNvSpPr>
          <p:nvPr/>
        </p:nvSpPr>
        <p:spPr bwMode="auto">
          <a:xfrm>
            <a:off x="1524000" y="2057401"/>
            <a:ext cx="91440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66FF33"/>
                </a:solidFill>
              </a:rPr>
              <a:t>  Dominant</a:t>
            </a:r>
            <a:r>
              <a:rPr lang="en-US" altLang="en-US" sz="2800"/>
              <a:t>: A trait that will appear (show)</a:t>
            </a:r>
          </a:p>
          <a:p>
            <a:pPr eaLnBrk="1" hangingPunct="1"/>
            <a:r>
              <a:rPr lang="en-US" altLang="en-US" sz="2800"/>
              <a:t>  *  Represented with a </a:t>
            </a:r>
            <a:r>
              <a:rPr lang="en-US" altLang="en-US" sz="2800" b="1"/>
              <a:t>CAPITAL</a:t>
            </a:r>
            <a:r>
              <a:rPr lang="en-US" altLang="en-US" sz="2800"/>
              <a:t> letter</a:t>
            </a:r>
          </a:p>
          <a:p>
            <a:pPr eaLnBrk="1" hangingPunct="1"/>
            <a:r>
              <a:rPr lang="en-US" altLang="en-US" sz="3200"/>
              <a:t>	Example: Tall (T), Black (B), Brown (B)</a:t>
            </a:r>
          </a:p>
        </p:txBody>
      </p:sp>
      <p:sp>
        <p:nvSpPr>
          <p:cNvPr id="8199" name="Text Box 7"/>
          <p:cNvSpPr txBox="1">
            <a:spLocks noChangeArrowheads="1"/>
          </p:cNvSpPr>
          <p:nvPr/>
        </p:nvSpPr>
        <p:spPr bwMode="auto">
          <a:xfrm>
            <a:off x="1524000" y="4114800"/>
            <a:ext cx="91440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66FF33"/>
                </a:solidFill>
              </a:rPr>
              <a:t> </a:t>
            </a:r>
            <a:r>
              <a:rPr lang="en-US" altLang="en-US" sz="3200" b="1">
                <a:solidFill>
                  <a:srgbClr val="66FF33"/>
                </a:solidFill>
              </a:rPr>
              <a:t>Recessive</a:t>
            </a:r>
            <a:r>
              <a:rPr lang="en-US" altLang="en-US" sz="3200"/>
              <a:t>: </a:t>
            </a:r>
            <a:r>
              <a:rPr lang="en-US" altLang="en-US" sz="2800"/>
              <a:t>A trait that is masked (hidden) if a </a:t>
            </a:r>
          </a:p>
          <a:p>
            <a:pPr eaLnBrk="1" hangingPunct="1"/>
            <a:r>
              <a:rPr lang="en-US" altLang="en-US" sz="2800"/>
              <a:t>   dominant allele is present, but will show if both </a:t>
            </a:r>
          </a:p>
          <a:p>
            <a:pPr eaLnBrk="1" hangingPunct="1"/>
            <a:r>
              <a:rPr lang="en-US" altLang="en-US" sz="2800"/>
              <a:t>   alleles are recessive</a:t>
            </a:r>
          </a:p>
          <a:p>
            <a:pPr eaLnBrk="1" hangingPunct="1"/>
            <a:r>
              <a:rPr lang="en-US" altLang="en-US" sz="3200"/>
              <a:t> *  Represented with a </a:t>
            </a:r>
            <a:r>
              <a:rPr lang="en-US" altLang="en-US" sz="3200" b="1"/>
              <a:t>lower case</a:t>
            </a:r>
            <a:r>
              <a:rPr lang="en-US" altLang="en-US" sz="3200"/>
              <a:t> letter</a:t>
            </a:r>
          </a:p>
          <a:p>
            <a:pPr eaLnBrk="1" hangingPunct="1"/>
            <a:r>
              <a:rPr lang="en-US" altLang="en-US" sz="3200"/>
              <a:t>        Example:  short (t), blond (b), blue (b)</a:t>
            </a:r>
          </a:p>
        </p:txBody>
      </p:sp>
      <p:sp>
        <p:nvSpPr>
          <p:cNvPr id="8200" name="Text Box 8"/>
          <p:cNvSpPr txBox="1">
            <a:spLocks noChangeArrowheads="1"/>
          </p:cNvSpPr>
          <p:nvPr/>
        </p:nvSpPr>
        <p:spPr bwMode="auto">
          <a:xfrm>
            <a:off x="1828800" y="1676401"/>
            <a:ext cx="8686800" cy="2143125"/>
          </a:xfrm>
          <a:prstGeom prst="rect">
            <a:avLst/>
          </a:prstGeom>
          <a:noFill/>
          <a:ln w="41275">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400"/>
              <a:t>Do you have to remember which traits are dominant and which are recessive?...</a:t>
            </a:r>
          </a:p>
        </p:txBody>
      </p:sp>
      <p:sp>
        <p:nvSpPr>
          <p:cNvPr id="8201" name="Text Box 9"/>
          <p:cNvSpPr txBox="1">
            <a:spLocks noChangeArrowheads="1"/>
          </p:cNvSpPr>
          <p:nvPr/>
        </p:nvSpPr>
        <p:spPr bwMode="auto">
          <a:xfrm>
            <a:off x="2209800" y="3886201"/>
            <a:ext cx="75438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800" b="1">
                <a:solidFill>
                  <a:srgbClr val="FF3300"/>
                </a:solidFill>
              </a:rPr>
              <a:t>NO…</a:t>
            </a:r>
          </a:p>
          <a:p>
            <a:pPr algn="ctr" eaLnBrk="1" hangingPunct="1">
              <a:spcBef>
                <a:spcPct val="50000"/>
              </a:spcBef>
            </a:pPr>
            <a:r>
              <a:rPr lang="en-US" altLang="en-US" sz="3600"/>
              <a:t>Punnett Square questions will give you clues or will tell you in the question!  You </a:t>
            </a:r>
            <a:r>
              <a:rPr lang="en-US" altLang="en-US" sz="3600" b="1" u="sng">
                <a:solidFill>
                  <a:srgbClr val="6600FF"/>
                </a:solidFill>
              </a:rPr>
              <a:t>HAVE TO READ</a:t>
            </a:r>
            <a:r>
              <a:rPr lang="en-US" altLang="en-US" sz="3600"/>
              <a:t>!</a:t>
            </a:r>
          </a:p>
        </p:txBody>
      </p:sp>
    </p:spTree>
    <p:extLst>
      <p:ext uri="{BB962C8B-B14F-4D97-AF65-F5344CB8AC3E}">
        <p14:creationId xmlns:p14="http://schemas.microsoft.com/office/powerpoint/2010/main" val="1611765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500" fill="hold"/>
                                        <p:tgtEl>
                                          <p:spTgt spid="8198"/>
                                        </p:tgtEl>
                                        <p:attrNameLst>
                                          <p:attrName>ppt_w</p:attrName>
                                        </p:attrNameLst>
                                      </p:cBhvr>
                                      <p:tavLst>
                                        <p:tav tm="0">
                                          <p:val>
                                            <p:strVal val="#ppt_w*0.05"/>
                                          </p:val>
                                        </p:tav>
                                        <p:tav tm="100000">
                                          <p:val>
                                            <p:strVal val="#ppt_w"/>
                                          </p:val>
                                        </p:tav>
                                      </p:tavLst>
                                    </p:anim>
                                    <p:anim calcmode="lin" valueType="num">
                                      <p:cBhvr>
                                        <p:cTn id="8" dur="500" fill="hold"/>
                                        <p:tgtEl>
                                          <p:spTgt spid="8198"/>
                                        </p:tgtEl>
                                        <p:attrNameLst>
                                          <p:attrName>ppt_h</p:attrName>
                                        </p:attrNameLst>
                                      </p:cBhvr>
                                      <p:tavLst>
                                        <p:tav tm="0">
                                          <p:val>
                                            <p:strVal val="#ppt_h"/>
                                          </p:val>
                                        </p:tav>
                                        <p:tav tm="100000">
                                          <p:val>
                                            <p:strVal val="#ppt_h"/>
                                          </p:val>
                                        </p:tav>
                                      </p:tavLst>
                                    </p:anim>
                                    <p:anim calcmode="lin" valueType="num">
                                      <p:cBhvr>
                                        <p:cTn id="9" dur="500" fill="hold"/>
                                        <p:tgtEl>
                                          <p:spTgt spid="8198"/>
                                        </p:tgtEl>
                                        <p:attrNameLst>
                                          <p:attrName>ppt_x</p:attrName>
                                        </p:attrNameLst>
                                      </p:cBhvr>
                                      <p:tavLst>
                                        <p:tav tm="0">
                                          <p:val>
                                            <p:strVal val="#ppt_x-.2"/>
                                          </p:val>
                                        </p:tav>
                                        <p:tav tm="100000">
                                          <p:val>
                                            <p:strVal val="#ppt_x"/>
                                          </p:val>
                                        </p:tav>
                                      </p:tavLst>
                                    </p:anim>
                                    <p:anim calcmode="lin" valueType="num">
                                      <p:cBhvr>
                                        <p:cTn id="10" dur="500" fill="hold"/>
                                        <p:tgtEl>
                                          <p:spTgt spid="8198"/>
                                        </p:tgtEl>
                                        <p:attrNameLst>
                                          <p:attrName>ppt_y</p:attrName>
                                        </p:attrNameLst>
                                      </p:cBhvr>
                                      <p:tavLst>
                                        <p:tav tm="0">
                                          <p:val>
                                            <p:strVal val="#ppt_y"/>
                                          </p:val>
                                        </p:tav>
                                        <p:tav tm="100000">
                                          <p:val>
                                            <p:strVal val="#ppt_y"/>
                                          </p:val>
                                        </p:tav>
                                      </p:tavLst>
                                    </p:anim>
                                    <p:animEffect transition="in" filter="fade">
                                      <p:cBhvr>
                                        <p:cTn id="11" dur="500"/>
                                        <p:tgtEl>
                                          <p:spTgt spid="81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8199"/>
                                        </p:tgtEl>
                                        <p:attrNameLst>
                                          <p:attrName>style.visibility</p:attrName>
                                        </p:attrNameLst>
                                      </p:cBhvr>
                                      <p:to>
                                        <p:strVal val="visible"/>
                                      </p:to>
                                    </p:set>
                                    <p:anim calcmode="lin" valueType="num">
                                      <p:cBhvr>
                                        <p:cTn id="16" dur="1000" fill="hold"/>
                                        <p:tgtEl>
                                          <p:spTgt spid="8199"/>
                                        </p:tgtEl>
                                        <p:attrNameLst>
                                          <p:attrName>ppt_w</p:attrName>
                                        </p:attrNameLst>
                                      </p:cBhvr>
                                      <p:tavLst>
                                        <p:tav tm="0">
                                          <p:val>
                                            <p:fltVal val="0"/>
                                          </p:val>
                                        </p:tav>
                                        <p:tav tm="100000">
                                          <p:val>
                                            <p:strVal val="#ppt_w"/>
                                          </p:val>
                                        </p:tav>
                                      </p:tavLst>
                                    </p:anim>
                                    <p:anim calcmode="lin" valueType="num">
                                      <p:cBhvr>
                                        <p:cTn id="17" dur="1000" fill="hold"/>
                                        <p:tgtEl>
                                          <p:spTgt spid="8199"/>
                                        </p:tgtEl>
                                        <p:attrNameLst>
                                          <p:attrName>ppt_h</p:attrName>
                                        </p:attrNameLst>
                                      </p:cBhvr>
                                      <p:tavLst>
                                        <p:tav tm="0">
                                          <p:val>
                                            <p:fltVal val="0"/>
                                          </p:val>
                                        </p:tav>
                                        <p:tav tm="100000">
                                          <p:val>
                                            <p:strVal val="#ppt_h"/>
                                          </p:val>
                                        </p:tav>
                                      </p:tavLst>
                                    </p:anim>
                                    <p:anim calcmode="lin" valueType="num">
                                      <p:cBhvr>
                                        <p:cTn id="18" dur="1000" fill="hold"/>
                                        <p:tgtEl>
                                          <p:spTgt spid="8199"/>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81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819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8197"/>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8199"/>
                                        </p:tgtEl>
                                        <p:attrNameLst>
                                          <p:attrName>style.visibility</p:attrName>
                                        </p:attrNameLst>
                                      </p:cBhvr>
                                      <p:to>
                                        <p:strVal val="hidden"/>
                                      </p:to>
                                    </p:set>
                                  </p:childTnLst>
                                </p:cTn>
                              </p:par>
                            </p:childTnLst>
                          </p:cTn>
                        </p:par>
                        <p:par>
                          <p:cTn id="28" fill="hold" nodeType="afterGroup">
                            <p:stCondLst>
                              <p:cond delay="0"/>
                            </p:stCondLst>
                            <p:childTnLst>
                              <p:par>
                                <p:cTn id="29" presetID="54" presetClass="entr" presetSubtype="0" accel="100000" fill="hold" grpId="0" nodeType="afterEffect">
                                  <p:stCondLst>
                                    <p:cond delay="0"/>
                                  </p:stCondLst>
                                  <p:childTnLst>
                                    <p:set>
                                      <p:cBhvr>
                                        <p:cTn id="30" dur="1" fill="hold">
                                          <p:stCondLst>
                                            <p:cond delay="0"/>
                                          </p:stCondLst>
                                        </p:cTn>
                                        <p:tgtEl>
                                          <p:spTgt spid="8200"/>
                                        </p:tgtEl>
                                        <p:attrNameLst>
                                          <p:attrName>style.visibility</p:attrName>
                                        </p:attrNameLst>
                                      </p:cBhvr>
                                      <p:to>
                                        <p:strVal val="visible"/>
                                      </p:to>
                                    </p:set>
                                    <p:anim calcmode="lin" valueType="num">
                                      <p:cBhvr>
                                        <p:cTn id="31" dur="500" fill="hold"/>
                                        <p:tgtEl>
                                          <p:spTgt spid="8200"/>
                                        </p:tgtEl>
                                        <p:attrNameLst>
                                          <p:attrName>ppt_w</p:attrName>
                                        </p:attrNameLst>
                                      </p:cBhvr>
                                      <p:tavLst>
                                        <p:tav tm="0">
                                          <p:val>
                                            <p:strVal val="#ppt_w*0.05"/>
                                          </p:val>
                                        </p:tav>
                                        <p:tav tm="100000">
                                          <p:val>
                                            <p:strVal val="#ppt_w"/>
                                          </p:val>
                                        </p:tav>
                                      </p:tavLst>
                                    </p:anim>
                                    <p:anim calcmode="lin" valueType="num">
                                      <p:cBhvr>
                                        <p:cTn id="32" dur="500" fill="hold"/>
                                        <p:tgtEl>
                                          <p:spTgt spid="8200"/>
                                        </p:tgtEl>
                                        <p:attrNameLst>
                                          <p:attrName>ppt_h</p:attrName>
                                        </p:attrNameLst>
                                      </p:cBhvr>
                                      <p:tavLst>
                                        <p:tav tm="0">
                                          <p:val>
                                            <p:strVal val="#ppt_h"/>
                                          </p:val>
                                        </p:tav>
                                        <p:tav tm="100000">
                                          <p:val>
                                            <p:strVal val="#ppt_h"/>
                                          </p:val>
                                        </p:tav>
                                      </p:tavLst>
                                    </p:anim>
                                    <p:anim calcmode="lin" valueType="num">
                                      <p:cBhvr>
                                        <p:cTn id="33" dur="500" fill="hold"/>
                                        <p:tgtEl>
                                          <p:spTgt spid="8200"/>
                                        </p:tgtEl>
                                        <p:attrNameLst>
                                          <p:attrName>ppt_x</p:attrName>
                                        </p:attrNameLst>
                                      </p:cBhvr>
                                      <p:tavLst>
                                        <p:tav tm="0">
                                          <p:val>
                                            <p:strVal val="#ppt_x-.2"/>
                                          </p:val>
                                        </p:tav>
                                        <p:tav tm="100000">
                                          <p:val>
                                            <p:strVal val="#ppt_x"/>
                                          </p:val>
                                        </p:tav>
                                      </p:tavLst>
                                    </p:anim>
                                    <p:anim calcmode="lin" valueType="num">
                                      <p:cBhvr>
                                        <p:cTn id="34" dur="500" fill="hold"/>
                                        <p:tgtEl>
                                          <p:spTgt spid="8200"/>
                                        </p:tgtEl>
                                        <p:attrNameLst>
                                          <p:attrName>ppt_y</p:attrName>
                                        </p:attrNameLst>
                                      </p:cBhvr>
                                      <p:tavLst>
                                        <p:tav tm="0">
                                          <p:val>
                                            <p:strVal val="#ppt_y"/>
                                          </p:val>
                                        </p:tav>
                                        <p:tav tm="100000">
                                          <p:val>
                                            <p:strVal val="#ppt_y"/>
                                          </p:val>
                                        </p:tav>
                                      </p:tavLst>
                                    </p:anim>
                                    <p:animEffect transition="in" filter="fade">
                                      <p:cBhvr>
                                        <p:cTn id="35" dur="500"/>
                                        <p:tgtEl>
                                          <p:spTgt spid="820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201"/>
                                        </p:tgtEl>
                                        <p:attrNameLst>
                                          <p:attrName>style.visibility</p:attrName>
                                        </p:attrNameLst>
                                      </p:cBhvr>
                                      <p:to>
                                        <p:strVal val="visible"/>
                                      </p:to>
                                    </p:set>
                                    <p:animEffect transition="in" filter="dissolve">
                                      <p:cBhvr>
                                        <p:cTn id="40"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p:bldP spid="8198" grpId="1"/>
      <p:bldP spid="8199" grpId="0"/>
      <p:bldP spid="8199" grpId="1"/>
      <p:bldP spid="8200" grpId="0" animBg="1"/>
      <p:bldP spid="82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0" y="0"/>
            <a:ext cx="9144000" cy="838200"/>
          </a:xfrm>
        </p:spPr>
        <p:txBody>
          <a:bodyPr/>
          <a:lstStyle/>
          <a:p>
            <a:pPr algn="l" eaLnBrk="1" hangingPunct="1"/>
            <a:r>
              <a:rPr lang="en-US" altLang="en-US" sz="4000" i="1">
                <a:solidFill>
                  <a:schemeClr val="tx1"/>
                </a:solidFill>
              </a:rPr>
              <a:t>I do you know a trait will show or not?</a:t>
            </a:r>
          </a:p>
        </p:txBody>
      </p:sp>
      <p:sp>
        <p:nvSpPr>
          <p:cNvPr id="30723" name="Rectangle 3"/>
          <p:cNvSpPr>
            <a:spLocks noGrp="1" noChangeArrowheads="1"/>
          </p:cNvSpPr>
          <p:nvPr>
            <p:ph type="body" idx="1"/>
          </p:nvPr>
        </p:nvSpPr>
        <p:spPr>
          <a:xfrm>
            <a:off x="1524000" y="1066800"/>
            <a:ext cx="9144000" cy="1219200"/>
          </a:xfrm>
        </p:spPr>
        <p:txBody>
          <a:bodyPr/>
          <a:lstStyle/>
          <a:p>
            <a:pPr eaLnBrk="1" hangingPunct="1">
              <a:buFontTx/>
              <a:buNone/>
            </a:pPr>
            <a:r>
              <a:rPr lang="en-US" altLang="en-US" b="1" smtClean="0">
                <a:solidFill>
                  <a:srgbClr val="33CC33"/>
                </a:solidFill>
              </a:rPr>
              <a:t>Rule #1</a:t>
            </a:r>
            <a:r>
              <a:rPr lang="en-US" altLang="en-US" smtClean="0"/>
              <a:t>:  If there is a dominant trait present, it will always show that trait.</a:t>
            </a:r>
          </a:p>
        </p:txBody>
      </p:sp>
      <p:sp>
        <p:nvSpPr>
          <p:cNvPr id="30724" name="Line 4"/>
          <p:cNvSpPr>
            <a:spLocks noChangeShapeType="1"/>
          </p:cNvSpPr>
          <p:nvPr/>
        </p:nvSpPr>
        <p:spPr bwMode="auto">
          <a:xfrm>
            <a:off x="1524000" y="914400"/>
            <a:ext cx="9144000" cy="0"/>
          </a:xfrm>
          <a:prstGeom prst="line">
            <a:avLst/>
          </a:prstGeom>
          <a:noFill/>
          <a:ln w="571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5" name="Text Box 5"/>
          <p:cNvSpPr txBox="1">
            <a:spLocks noChangeArrowheads="1"/>
          </p:cNvSpPr>
          <p:nvPr/>
        </p:nvSpPr>
        <p:spPr bwMode="auto">
          <a:xfrm>
            <a:off x="1524000" y="4114800"/>
            <a:ext cx="36576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0600" b="1">
                <a:latin typeface="Gill Sans Ultra Bold" panose="020B0A02020104020203" pitchFamily="34" charset="0"/>
              </a:rPr>
              <a:t>T T</a:t>
            </a:r>
          </a:p>
        </p:txBody>
      </p:sp>
      <p:sp>
        <p:nvSpPr>
          <p:cNvPr id="30726" name="Text Box 6"/>
          <p:cNvSpPr txBox="1">
            <a:spLocks noChangeArrowheads="1"/>
          </p:cNvSpPr>
          <p:nvPr/>
        </p:nvSpPr>
        <p:spPr bwMode="auto">
          <a:xfrm>
            <a:off x="2057400" y="5638801"/>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t>Dominant </a:t>
            </a:r>
          </a:p>
        </p:txBody>
      </p:sp>
      <p:sp>
        <p:nvSpPr>
          <p:cNvPr id="30727" name="Text Box 7"/>
          <p:cNvSpPr txBox="1">
            <a:spLocks noChangeArrowheads="1"/>
          </p:cNvSpPr>
          <p:nvPr/>
        </p:nvSpPr>
        <p:spPr bwMode="auto">
          <a:xfrm>
            <a:off x="3429000" y="5638801"/>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t>Dominant </a:t>
            </a:r>
          </a:p>
        </p:txBody>
      </p:sp>
      <p:sp>
        <p:nvSpPr>
          <p:cNvPr id="30728" name="Text Box 8"/>
          <p:cNvSpPr txBox="1">
            <a:spLocks noChangeArrowheads="1"/>
          </p:cNvSpPr>
          <p:nvPr/>
        </p:nvSpPr>
        <p:spPr bwMode="auto">
          <a:xfrm>
            <a:off x="3276600" y="2362201"/>
            <a:ext cx="5791200" cy="5847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a:t>Tall is dominant over short</a:t>
            </a:r>
          </a:p>
        </p:txBody>
      </p:sp>
      <p:sp>
        <p:nvSpPr>
          <p:cNvPr id="30729" name="Text Box 9"/>
          <p:cNvSpPr txBox="1">
            <a:spLocks noChangeArrowheads="1"/>
          </p:cNvSpPr>
          <p:nvPr/>
        </p:nvSpPr>
        <p:spPr bwMode="auto">
          <a:xfrm>
            <a:off x="6324600" y="4114800"/>
            <a:ext cx="36576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0600" b="1">
                <a:latin typeface="Gill Sans Ultra Bold" panose="020B0A02020104020203" pitchFamily="34" charset="0"/>
              </a:rPr>
              <a:t>T t</a:t>
            </a:r>
          </a:p>
        </p:txBody>
      </p:sp>
      <p:sp>
        <p:nvSpPr>
          <p:cNvPr id="30730" name="Text Box 10"/>
          <p:cNvSpPr txBox="1">
            <a:spLocks noChangeArrowheads="1"/>
          </p:cNvSpPr>
          <p:nvPr/>
        </p:nvSpPr>
        <p:spPr bwMode="auto">
          <a:xfrm>
            <a:off x="7010400" y="5638801"/>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t>Dominant </a:t>
            </a:r>
          </a:p>
        </p:txBody>
      </p:sp>
      <p:sp>
        <p:nvSpPr>
          <p:cNvPr id="30731" name="Text Box 11"/>
          <p:cNvSpPr txBox="1">
            <a:spLocks noChangeArrowheads="1"/>
          </p:cNvSpPr>
          <p:nvPr/>
        </p:nvSpPr>
        <p:spPr bwMode="auto">
          <a:xfrm>
            <a:off x="8305800" y="5638801"/>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t>Recessive </a:t>
            </a:r>
          </a:p>
        </p:txBody>
      </p:sp>
      <p:sp>
        <p:nvSpPr>
          <p:cNvPr id="33804" name="Line 12"/>
          <p:cNvSpPr>
            <a:spLocks noChangeShapeType="1"/>
          </p:cNvSpPr>
          <p:nvPr/>
        </p:nvSpPr>
        <p:spPr bwMode="auto">
          <a:xfrm>
            <a:off x="8382000" y="4572000"/>
            <a:ext cx="990600" cy="990600"/>
          </a:xfrm>
          <a:prstGeom prst="line">
            <a:avLst/>
          </a:prstGeom>
          <a:noFill/>
          <a:ln w="539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5" name="Line 13"/>
          <p:cNvSpPr>
            <a:spLocks noChangeShapeType="1"/>
          </p:cNvSpPr>
          <p:nvPr/>
        </p:nvSpPr>
        <p:spPr bwMode="auto">
          <a:xfrm flipH="1">
            <a:off x="8458200" y="4572000"/>
            <a:ext cx="838200" cy="9906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6" name="AutoShape 14"/>
          <p:cNvSpPr>
            <a:spLocks noChangeArrowheads="1"/>
          </p:cNvSpPr>
          <p:nvPr/>
        </p:nvSpPr>
        <p:spPr bwMode="auto">
          <a:xfrm>
            <a:off x="7620000" y="3657600"/>
            <a:ext cx="1524000" cy="685800"/>
          </a:xfrm>
          <a:prstGeom prst="curvedDownArrow">
            <a:avLst>
              <a:gd name="adj1" fmla="val 44444"/>
              <a:gd name="adj2" fmla="val 88889"/>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7" name="Text Box 15"/>
          <p:cNvSpPr txBox="1">
            <a:spLocks noChangeArrowheads="1"/>
          </p:cNvSpPr>
          <p:nvPr/>
        </p:nvSpPr>
        <p:spPr bwMode="auto">
          <a:xfrm>
            <a:off x="2209800" y="6096000"/>
            <a:ext cx="2362200" cy="523220"/>
          </a:xfrm>
          <a:prstGeom prst="rect">
            <a:avLst/>
          </a:prstGeom>
          <a:noFill/>
          <a:ln w="349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3300"/>
                </a:solidFill>
              </a:rPr>
              <a:t>Shows Tall</a:t>
            </a:r>
          </a:p>
        </p:txBody>
      </p:sp>
      <p:sp>
        <p:nvSpPr>
          <p:cNvPr id="33808" name="Text Box 16"/>
          <p:cNvSpPr txBox="1">
            <a:spLocks noChangeArrowheads="1"/>
          </p:cNvSpPr>
          <p:nvPr/>
        </p:nvSpPr>
        <p:spPr bwMode="auto">
          <a:xfrm>
            <a:off x="7162800" y="6096000"/>
            <a:ext cx="2362200" cy="523220"/>
          </a:xfrm>
          <a:prstGeom prst="rect">
            <a:avLst/>
          </a:prstGeom>
          <a:noFill/>
          <a:ln w="349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3300"/>
                </a:solidFill>
              </a:rPr>
              <a:t>Shows Tall</a:t>
            </a:r>
          </a:p>
        </p:txBody>
      </p:sp>
      <p:sp>
        <p:nvSpPr>
          <p:cNvPr id="33809" name="Text Box 17"/>
          <p:cNvSpPr txBox="1">
            <a:spLocks noChangeArrowheads="1"/>
          </p:cNvSpPr>
          <p:nvPr/>
        </p:nvSpPr>
        <p:spPr bwMode="auto">
          <a:xfrm>
            <a:off x="6705600" y="3276601"/>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Capital “T” bosses the little “t”</a:t>
            </a:r>
          </a:p>
        </p:txBody>
      </p:sp>
    </p:spTree>
    <p:extLst>
      <p:ext uri="{BB962C8B-B14F-4D97-AF65-F5344CB8AC3E}">
        <p14:creationId xmlns:p14="http://schemas.microsoft.com/office/powerpoint/2010/main" val="3744172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3807"/>
                                        </p:tgtEl>
                                        <p:attrNameLst>
                                          <p:attrName>style.visibility</p:attrName>
                                        </p:attrNameLst>
                                      </p:cBhvr>
                                      <p:to>
                                        <p:strVal val="visible"/>
                                      </p:to>
                                    </p:set>
                                    <p:anim calcmode="lin" valueType="num">
                                      <p:cBhvr>
                                        <p:cTn id="7" dur="1000" fill="hold"/>
                                        <p:tgtEl>
                                          <p:spTgt spid="3380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380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3807"/>
                                        </p:tgtEl>
                                        <p:attrNameLst>
                                          <p:attrName>ppt_y</p:attrName>
                                        </p:attrNameLst>
                                      </p:cBhvr>
                                      <p:tavLst>
                                        <p:tav tm="0">
                                          <p:val>
                                            <p:strVal val="#ppt_y"/>
                                          </p:val>
                                        </p:tav>
                                        <p:tav tm="100000">
                                          <p:val>
                                            <p:strVal val="#ppt_y"/>
                                          </p:val>
                                        </p:tav>
                                      </p:tavLst>
                                    </p:anim>
                                    <p:animEffect transition="in" filter="fade">
                                      <p:cBhvr>
                                        <p:cTn id="10" dur="1000"/>
                                        <p:tgtEl>
                                          <p:spTgt spid="338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3804"/>
                                        </p:tgtEl>
                                        <p:attrNameLst>
                                          <p:attrName>style.visibility</p:attrName>
                                        </p:attrNameLst>
                                      </p:cBhvr>
                                      <p:to>
                                        <p:strVal val="visible"/>
                                      </p:to>
                                    </p:set>
                                    <p:anim calcmode="lin" valueType="num">
                                      <p:cBhvr>
                                        <p:cTn id="15" dur="500" decel="50000" fill="hold">
                                          <p:stCondLst>
                                            <p:cond delay="0"/>
                                          </p:stCondLst>
                                        </p:cTn>
                                        <p:tgtEl>
                                          <p:spTgt spid="3380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380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3804"/>
                                        </p:tgtEl>
                                        <p:attrNameLst>
                                          <p:attrName>ppt_w</p:attrName>
                                        </p:attrNameLst>
                                      </p:cBhvr>
                                      <p:tavLst>
                                        <p:tav tm="0">
                                          <p:val>
                                            <p:strVal val="#ppt_w*.05"/>
                                          </p:val>
                                        </p:tav>
                                        <p:tav tm="100000">
                                          <p:val>
                                            <p:strVal val="#ppt_w"/>
                                          </p:val>
                                        </p:tav>
                                      </p:tavLst>
                                    </p:anim>
                                    <p:anim calcmode="lin" valueType="num">
                                      <p:cBhvr>
                                        <p:cTn id="18" dur="1000" fill="hold"/>
                                        <p:tgtEl>
                                          <p:spTgt spid="3380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380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380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380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3804"/>
                                        </p:tgtEl>
                                      </p:cBhvr>
                                    </p:animEffect>
                                  </p:childTnLst>
                                </p:cTn>
                              </p:par>
                            </p:childTnLst>
                          </p:cTn>
                        </p:par>
                        <p:par>
                          <p:cTn id="23" fill="hold" nodeType="afterGroup">
                            <p:stCondLst>
                              <p:cond delay="1000"/>
                            </p:stCondLst>
                            <p:childTnLst>
                              <p:par>
                                <p:cTn id="24" presetID="25" presetClass="entr" presetSubtype="0" fill="hold" grpId="0" nodeType="afterEffect">
                                  <p:stCondLst>
                                    <p:cond delay="0"/>
                                  </p:stCondLst>
                                  <p:childTnLst>
                                    <p:set>
                                      <p:cBhvr>
                                        <p:cTn id="25" dur="1" fill="hold">
                                          <p:stCondLst>
                                            <p:cond delay="0"/>
                                          </p:stCondLst>
                                        </p:cTn>
                                        <p:tgtEl>
                                          <p:spTgt spid="33805"/>
                                        </p:tgtEl>
                                        <p:attrNameLst>
                                          <p:attrName>style.visibility</p:attrName>
                                        </p:attrNameLst>
                                      </p:cBhvr>
                                      <p:to>
                                        <p:strVal val="visible"/>
                                      </p:to>
                                    </p:set>
                                    <p:anim calcmode="lin" valueType="num">
                                      <p:cBhvr>
                                        <p:cTn id="26" dur="500" decel="50000" fill="hold">
                                          <p:stCondLst>
                                            <p:cond delay="0"/>
                                          </p:stCondLst>
                                        </p:cTn>
                                        <p:tgtEl>
                                          <p:spTgt spid="33805"/>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3805"/>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3805"/>
                                        </p:tgtEl>
                                        <p:attrNameLst>
                                          <p:attrName>ppt_w</p:attrName>
                                        </p:attrNameLst>
                                      </p:cBhvr>
                                      <p:tavLst>
                                        <p:tav tm="0">
                                          <p:val>
                                            <p:strVal val="#ppt_w*.05"/>
                                          </p:val>
                                        </p:tav>
                                        <p:tav tm="100000">
                                          <p:val>
                                            <p:strVal val="#ppt_w"/>
                                          </p:val>
                                        </p:tav>
                                      </p:tavLst>
                                    </p:anim>
                                    <p:anim calcmode="lin" valueType="num">
                                      <p:cBhvr>
                                        <p:cTn id="29" dur="1000" fill="hold"/>
                                        <p:tgtEl>
                                          <p:spTgt spid="33805"/>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3805"/>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3805"/>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3805"/>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3805"/>
                                        </p:tgtEl>
                                      </p:cBhvr>
                                    </p:animEffect>
                                  </p:childTnLst>
                                </p:cTn>
                              </p:par>
                            </p:childTnLst>
                          </p:cTn>
                        </p:par>
                        <p:par>
                          <p:cTn id="34" fill="hold" nodeType="afterGroup">
                            <p:stCondLst>
                              <p:cond delay="2000"/>
                            </p:stCondLst>
                            <p:childTnLst>
                              <p:par>
                                <p:cTn id="35" presetID="9" presetClass="entr" presetSubtype="0" fill="hold" grpId="0" nodeType="afterEffect">
                                  <p:stCondLst>
                                    <p:cond delay="0"/>
                                  </p:stCondLst>
                                  <p:childTnLst>
                                    <p:set>
                                      <p:cBhvr>
                                        <p:cTn id="36" dur="1" fill="hold">
                                          <p:stCondLst>
                                            <p:cond delay="0"/>
                                          </p:stCondLst>
                                        </p:cTn>
                                        <p:tgtEl>
                                          <p:spTgt spid="33806"/>
                                        </p:tgtEl>
                                        <p:attrNameLst>
                                          <p:attrName>style.visibility</p:attrName>
                                        </p:attrNameLst>
                                      </p:cBhvr>
                                      <p:to>
                                        <p:strVal val="visible"/>
                                      </p:to>
                                    </p:set>
                                    <p:animEffect transition="in" filter="dissolve">
                                      <p:cBhvr>
                                        <p:cTn id="37" dur="500"/>
                                        <p:tgtEl>
                                          <p:spTgt spid="33806"/>
                                        </p:tgtEl>
                                      </p:cBhvr>
                                    </p:animEffect>
                                  </p:childTnLst>
                                </p:cTn>
                              </p:par>
                            </p:childTnLst>
                          </p:cTn>
                        </p:par>
                        <p:par>
                          <p:cTn id="38" fill="hold" nodeType="afterGroup">
                            <p:stCondLst>
                              <p:cond delay="2500"/>
                            </p:stCondLst>
                            <p:childTnLst>
                              <p:par>
                                <p:cTn id="39" presetID="9" presetClass="entr" presetSubtype="0" fill="hold" grpId="0" nodeType="afterEffect">
                                  <p:stCondLst>
                                    <p:cond delay="0"/>
                                  </p:stCondLst>
                                  <p:childTnLst>
                                    <p:set>
                                      <p:cBhvr>
                                        <p:cTn id="40" dur="1" fill="hold">
                                          <p:stCondLst>
                                            <p:cond delay="0"/>
                                          </p:stCondLst>
                                        </p:cTn>
                                        <p:tgtEl>
                                          <p:spTgt spid="33809"/>
                                        </p:tgtEl>
                                        <p:attrNameLst>
                                          <p:attrName>style.visibility</p:attrName>
                                        </p:attrNameLst>
                                      </p:cBhvr>
                                      <p:to>
                                        <p:strVal val="visible"/>
                                      </p:to>
                                    </p:set>
                                    <p:animEffect transition="in" filter="dissolve">
                                      <p:cBhvr>
                                        <p:cTn id="41" dur="500"/>
                                        <p:tgtEl>
                                          <p:spTgt spid="3380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8" presetClass="entr" presetSubtype="0" accel="50000" fill="hold" grpId="0" nodeType="clickEffect">
                                  <p:stCondLst>
                                    <p:cond delay="0"/>
                                  </p:stCondLst>
                                  <p:childTnLst>
                                    <p:set>
                                      <p:cBhvr>
                                        <p:cTn id="45" dur="1" fill="hold">
                                          <p:stCondLst>
                                            <p:cond delay="0"/>
                                          </p:stCondLst>
                                        </p:cTn>
                                        <p:tgtEl>
                                          <p:spTgt spid="33808"/>
                                        </p:tgtEl>
                                        <p:attrNameLst>
                                          <p:attrName>style.visibility</p:attrName>
                                        </p:attrNameLst>
                                      </p:cBhvr>
                                      <p:to>
                                        <p:strVal val="visible"/>
                                      </p:to>
                                    </p:set>
                                    <p:anim calcmode="lin" valueType="num">
                                      <p:cBhvr>
                                        <p:cTn id="46" dur="1000" fill="hold"/>
                                        <p:tgtEl>
                                          <p:spTgt spid="3380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7" dur="1000" fill="hold"/>
                                        <p:tgtEl>
                                          <p:spTgt spid="33808"/>
                                        </p:tgtEl>
                                        <p:attrNameLst>
                                          <p:attrName>ppt_x</p:attrName>
                                        </p:attrNameLst>
                                      </p:cBhvr>
                                      <p:tavLst>
                                        <p:tav tm="0">
                                          <p:val>
                                            <p:fltVal val="-1"/>
                                          </p:val>
                                        </p:tav>
                                        <p:tav tm="50000">
                                          <p:val>
                                            <p:fltVal val="0.95"/>
                                          </p:val>
                                        </p:tav>
                                        <p:tav tm="100000">
                                          <p:val>
                                            <p:strVal val="#ppt_x"/>
                                          </p:val>
                                        </p:tav>
                                      </p:tavLst>
                                    </p:anim>
                                    <p:anim calcmode="lin" valueType="num">
                                      <p:cBhvr>
                                        <p:cTn id="48" dur="1000" fill="hold"/>
                                        <p:tgtEl>
                                          <p:spTgt spid="33808"/>
                                        </p:tgtEl>
                                        <p:attrNameLst>
                                          <p:attrName>ppt_y</p:attrName>
                                        </p:attrNameLst>
                                      </p:cBhvr>
                                      <p:tavLst>
                                        <p:tav tm="0">
                                          <p:val>
                                            <p:strVal val="#ppt_y"/>
                                          </p:val>
                                        </p:tav>
                                        <p:tav tm="100000">
                                          <p:val>
                                            <p:strVal val="#ppt_y"/>
                                          </p:val>
                                        </p:tav>
                                      </p:tavLst>
                                    </p:anim>
                                    <p:animEffect transition="in" filter="fade">
                                      <p:cBhvr>
                                        <p:cTn id="49" dur="1000"/>
                                        <p:tgtEl>
                                          <p:spTgt spid="33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4" grpId="0" animBg="1"/>
      <p:bldP spid="33805" grpId="0" animBg="1"/>
      <p:bldP spid="33806" grpId="0" animBg="1"/>
      <p:bldP spid="33807" grpId="0" animBg="1"/>
      <p:bldP spid="33808" grpId="0" animBg="1"/>
      <p:bldP spid="338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0"/>
            <a:ext cx="9144000" cy="838200"/>
          </a:xfrm>
        </p:spPr>
        <p:txBody>
          <a:bodyPr/>
          <a:lstStyle/>
          <a:p>
            <a:pPr algn="l" eaLnBrk="1" hangingPunct="1"/>
            <a:r>
              <a:rPr lang="en-US" altLang="en-US" sz="4000" i="1">
                <a:solidFill>
                  <a:schemeClr val="tx1"/>
                </a:solidFill>
              </a:rPr>
              <a:t>I do you know a trait will show or not?</a:t>
            </a:r>
          </a:p>
        </p:txBody>
      </p:sp>
      <p:sp>
        <p:nvSpPr>
          <p:cNvPr id="31747" name="Rectangle 3"/>
          <p:cNvSpPr>
            <a:spLocks noGrp="1" noChangeArrowheads="1"/>
          </p:cNvSpPr>
          <p:nvPr>
            <p:ph type="body" idx="1"/>
          </p:nvPr>
        </p:nvSpPr>
        <p:spPr>
          <a:xfrm>
            <a:off x="1524000" y="1066800"/>
            <a:ext cx="9144000" cy="1219200"/>
          </a:xfrm>
        </p:spPr>
        <p:txBody>
          <a:bodyPr/>
          <a:lstStyle/>
          <a:p>
            <a:pPr eaLnBrk="1" hangingPunct="1">
              <a:buFontTx/>
              <a:buNone/>
            </a:pPr>
            <a:r>
              <a:rPr lang="en-US" altLang="en-US" b="1" smtClean="0">
                <a:solidFill>
                  <a:srgbClr val="33CC33"/>
                </a:solidFill>
              </a:rPr>
              <a:t>Rule #2</a:t>
            </a:r>
            <a:r>
              <a:rPr lang="en-US" altLang="en-US" smtClean="0"/>
              <a:t>:  If there is </a:t>
            </a:r>
            <a:r>
              <a:rPr lang="en-US" altLang="en-US" b="1" u="sng" smtClean="0"/>
              <a:t>NOT</a:t>
            </a:r>
            <a:r>
              <a:rPr lang="en-US" altLang="en-US" smtClean="0"/>
              <a:t> a dominant trait present, then the recessive trait will always show.</a:t>
            </a:r>
          </a:p>
        </p:txBody>
      </p:sp>
      <p:sp>
        <p:nvSpPr>
          <p:cNvPr id="31748" name="Line 4"/>
          <p:cNvSpPr>
            <a:spLocks noChangeShapeType="1"/>
          </p:cNvSpPr>
          <p:nvPr/>
        </p:nvSpPr>
        <p:spPr bwMode="auto">
          <a:xfrm>
            <a:off x="1524000" y="914400"/>
            <a:ext cx="9144000" cy="0"/>
          </a:xfrm>
          <a:prstGeom prst="line">
            <a:avLst/>
          </a:prstGeom>
          <a:noFill/>
          <a:ln w="571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9" name="Text Box 5"/>
          <p:cNvSpPr txBox="1">
            <a:spLocks noChangeArrowheads="1"/>
          </p:cNvSpPr>
          <p:nvPr/>
        </p:nvSpPr>
        <p:spPr bwMode="auto">
          <a:xfrm>
            <a:off x="4191000" y="3657600"/>
            <a:ext cx="36576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0600" b="1">
                <a:latin typeface="Gill Sans Ultra Bold" panose="020B0A02020104020203" pitchFamily="34" charset="0"/>
              </a:rPr>
              <a:t>t t</a:t>
            </a:r>
          </a:p>
        </p:txBody>
      </p:sp>
      <p:sp>
        <p:nvSpPr>
          <p:cNvPr id="31750" name="Text Box 6"/>
          <p:cNvSpPr txBox="1">
            <a:spLocks noChangeArrowheads="1"/>
          </p:cNvSpPr>
          <p:nvPr/>
        </p:nvSpPr>
        <p:spPr bwMode="auto">
          <a:xfrm>
            <a:off x="4876800" y="51816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t>Recessive </a:t>
            </a:r>
          </a:p>
        </p:txBody>
      </p:sp>
      <p:sp>
        <p:nvSpPr>
          <p:cNvPr id="31751" name="Text Box 7"/>
          <p:cNvSpPr txBox="1">
            <a:spLocks noChangeArrowheads="1"/>
          </p:cNvSpPr>
          <p:nvPr/>
        </p:nvSpPr>
        <p:spPr bwMode="auto">
          <a:xfrm>
            <a:off x="6172200" y="5181601"/>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t>Recessive </a:t>
            </a:r>
          </a:p>
        </p:txBody>
      </p:sp>
      <p:sp>
        <p:nvSpPr>
          <p:cNvPr id="31752" name="Text Box 8"/>
          <p:cNvSpPr txBox="1">
            <a:spLocks noChangeArrowheads="1"/>
          </p:cNvSpPr>
          <p:nvPr/>
        </p:nvSpPr>
        <p:spPr bwMode="auto">
          <a:xfrm>
            <a:off x="3276600" y="2590801"/>
            <a:ext cx="5791200" cy="5847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a:t>Tall is dominant over short</a:t>
            </a:r>
          </a:p>
        </p:txBody>
      </p:sp>
      <p:sp>
        <p:nvSpPr>
          <p:cNvPr id="34831" name="Text Box 15"/>
          <p:cNvSpPr txBox="1">
            <a:spLocks noChangeArrowheads="1"/>
          </p:cNvSpPr>
          <p:nvPr/>
        </p:nvSpPr>
        <p:spPr bwMode="auto">
          <a:xfrm>
            <a:off x="4800600" y="5715001"/>
            <a:ext cx="2819400" cy="584775"/>
          </a:xfrm>
          <a:prstGeom prst="rect">
            <a:avLst/>
          </a:prstGeom>
          <a:noFill/>
          <a:ln w="349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a:solidFill>
                  <a:srgbClr val="0000FF"/>
                </a:solidFill>
              </a:rPr>
              <a:t>Shows Short</a:t>
            </a:r>
          </a:p>
        </p:txBody>
      </p:sp>
    </p:spTree>
    <p:extLst>
      <p:ext uri="{BB962C8B-B14F-4D97-AF65-F5344CB8AC3E}">
        <p14:creationId xmlns:p14="http://schemas.microsoft.com/office/powerpoint/2010/main" val="1226146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4831"/>
                                        </p:tgtEl>
                                        <p:attrNameLst>
                                          <p:attrName>style.visibility</p:attrName>
                                        </p:attrNameLst>
                                      </p:cBhvr>
                                      <p:to>
                                        <p:strVal val="visible"/>
                                      </p:to>
                                    </p:set>
                                    <p:anim calcmode="lin" valueType="num">
                                      <p:cBhvr>
                                        <p:cTn id="7" dur="1000" fill="hold"/>
                                        <p:tgtEl>
                                          <p:spTgt spid="3483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4831"/>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4831"/>
                                        </p:tgtEl>
                                        <p:attrNameLst>
                                          <p:attrName>ppt_y</p:attrName>
                                        </p:attrNameLst>
                                      </p:cBhvr>
                                      <p:tavLst>
                                        <p:tav tm="0">
                                          <p:val>
                                            <p:strVal val="#ppt_y"/>
                                          </p:val>
                                        </p:tav>
                                        <p:tav tm="100000">
                                          <p:val>
                                            <p:strVal val="#ppt_y"/>
                                          </p:val>
                                        </p:tav>
                                      </p:tavLst>
                                    </p:anim>
                                    <p:animEffect transition="in" filter="fade">
                                      <p:cBhvr>
                                        <p:cTn id="10" dur="1000"/>
                                        <p:tgtEl>
                                          <p:spTgt spid="34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1524000" y="0"/>
            <a:ext cx="9144000" cy="6858000"/>
          </a:xfrm>
          <a:prstGeom prst="rect">
            <a:avLst/>
          </a:prstGeom>
          <a:solidFill>
            <a:srgbClr val="00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891" name="Rectangle 2"/>
          <p:cNvSpPr>
            <a:spLocks noGrp="1" noChangeArrowheads="1"/>
          </p:cNvSpPr>
          <p:nvPr>
            <p:ph type="title"/>
          </p:nvPr>
        </p:nvSpPr>
        <p:spPr>
          <a:xfrm>
            <a:off x="1524000" y="0"/>
            <a:ext cx="9144000" cy="990600"/>
          </a:xfrm>
        </p:spPr>
        <p:txBody>
          <a:bodyPr>
            <a:normAutofit fontScale="90000"/>
          </a:bodyPr>
          <a:lstStyle/>
          <a:p>
            <a:pPr algn="l" eaLnBrk="1" hangingPunct="1"/>
            <a:r>
              <a:rPr lang="en-US" altLang="en-US" sz="3200" i="1">
                <a:solidFill>
                  <a:schemeClr val="bg1"/>
                </a:solidFill>
              </a:rPr>
              <a:t>What are some terms that will help with understanding Punnett Squares?</a:t>
            </a:r>
          </a:p>
        </p:txBody>
      </p:sp>
      <p:sp>
        <p:nvSpPr>
          <p:cNvPr id="37892" name="Rectangle 3"/>
          <p:cNvSpPr>
            <a:spLocks noGrp="1" noChangeArrowheads="1"/>
          </p:cNvSpPr>
          <p:nvPr>
            <p:ph type="body" idx="1"/>
          </p:nvPr>
        </p:nvSpPr>
        <p:spPr>
          <a:xfrm>
            <a:off x="1524000" y="1295400"/>
            <a:ext cx="9144000" cy="1295400"/>
          </a:xfrm>
        </p:spPr>
        <p:txBody>
          <a:bodyPr/>
          <a:lstStyle/>
          <a:p>
            <a:pPr eaLnBrk="1" hangingPunct="1">
              <a:buFontTx/>
              <a:buNone/>
            </a:pPr>
            <a:r>
              <a:rPr lang="en-US" altLang="en-US" sz="3600" b="1" u="sng">
                <a:solidFill>
                  <a:srgbClr val="66FF33"/>
                </a:solidFill>
              </a:rPr>
              <a:t>Homo</a:t>
            </a:r>
            <a:r>
              <a:rPr lang="en-US" altLang="en-US" sz="3600" b="1">
                <a:solidFill>
                  <a:srgbClr val="66FF33"/>
                </a:solidFill>
              </a:rPr>
              <a:t>zygous</a:t>
            </a:r>
            <a:r>
              <a:rPr lang="en-US" altLang="en-US" smtClean="0">
                <a:solidFill>
                  <a:schemeClr val="bg1"/>
                </a:solidFill>
              </a:rPr>
              <a:t>:  Organism with 2 of the </a:t>
            </a:r>
            <a:r>
              <a:rPr lang="en-US" altLang="en-US" u="sng" smtClean="0">
                <a:solidFill>
                  <a:schemeClr val="bg1"/>
                </a:solidFill>
              </a:rPr>
              <a:t>same</a:t>
            </a:r>
            <a:r>
              <a:rPr lang="en-US" altLang="en-US" smtClean="0">
                <a:solidFill>
                  <a:schemeClr val="bg1"/>
                </a:solidFill>
              </a:rPr>
              <a:t> alleles for a particular trait.  Also called “pure”.</a:t>
            </a:r>
          </a:p>
        </p:txBody>
      </p:sp>
      <p:sp>
        <p:nvSpPr>
          <p:cNvPr id="37893" name="Text Box 5"/>
          <p:cNvSpPr txBox="1">
            <a:spLocks noChangeArrowheads="1"/>
          </p:cNvSpPr>
          <p:nvPr/>
        </p:nvSpPr>
        <p:spPr bwMode="auto">
          <a:xfrm>
            <a:off x="1524000" y="28194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400" b="1">
                <a:solidFill>
                  <a:schemeClr val="bg1"/>
                </a:solidFill>
              </a:rPr>
              <a:t>Examples</a:t>
            </a:r>
            <a:r>
              <a:rPr lang="en-US" altLang="en-US" sz="3200" b="1">
                <a:solidFill>
                  <a:schemeClr val="bg1"/>
                </a:solidFill>
              </a:rPr>
              <a:t> –      TT          tt             DD            dd    </a:t>
            </a:r>
            <a:endParaRPr lang="en-US" altLang="en-US"/>
          </a:p>
        </p:txBody>
      </p:sp>
      <p:sp>
        <p:nvSpPr>
          <p:cNvPr id="37894" name="Line 6"/>
          <p:cNvSpPr>
            <a:spLocks noChangeShapeType="1"/>
          </p:cNvSpPr>
          <p:nvPr/>
        </p:nvSpPr>
        <p:spPr bwMode="auto">
          <a:xfrm>
            <a:off x="1524000" y="1066800"/>
            <a:ext cx="91440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 name="Line 7"/>
          <p:cNvSpPr>
            <a:spLocks noChangeShapeType="1"/>
          </p:cNvSpPr>
          <p:nvPr/>
        </p:nvSpPr>
        <p:spPr bwMode="auto">
          <a:xfrm flipV="1">
            <a:off x="4343400" y="3429000"/>
            <a:ext cx="0" cy="83820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2" name="Text Box 8"/>
          <p:cNvSpPr txBox="1">
            <a:spLocks noChangeArrowheads="1"/>
          </p:cNvSpPr>
          <p:nvPr/>
        </p:nvSpPr>
        <p:spPr bwMode="auto">
          <a:xfrm>
            <a:off x="2362200" y="4267201"/>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FF9900"/>
                </a:solidFill>
              </a:rPr>
              <a:t>Same sized letters!</a:t>
            </a:r>
          </a:p>
        </p:txBody>
      </p:sp>
      <p:sp>
        <p:nvSpPr>
          <p:cNvPr id="11273" name="Line 9"/>
          <p:cNvSpPr>
            <a:spLocks noChangeShapeType="1"/>
          </p:cNvSpPr>
          <p:nvPr/>
        </p:nvSpPr>
        <p:spPr bwMode="auto">
          <a:xfrm flipV="1">
            <a:off x="5791200" y="3429000"/>
            <a:ext cx="0" cy="8382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4" name="Text Box 10"/>
          <p:cNvSpPr txBox="1">
            <a:spLocks noChangeArrowheads="1"/>
          </p:cNvSpPr>
          <p:nvPr/>
        </p:nvSpPr>
        <p:spPr bwMode="auto">
          <a:xfrm>
            <a:off x="3962400" y="4267201"/>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66FF33"/>
                </a:solidFill>
              </a:rPr>
              <a:t>Same sized letters!</a:t>
            </a:r>
          </a:p>
        </p:txBody>
      </p:sp>
      <p:sp>
        <p:nvSpPr>
          <p:cNvPr id="11275" name="Line 11"/>
          <p:cNvSpPr>
            <a:spLocks noChangeShapeType="1"/>
          </p:cNvSpPr>
          <p:nvPr/>
        </p:nvSpPr>
        <p:spPr bwMode="auto">
          <a:xfrm flipV="1">
            <a:off x="7696200" y="3429000"/>
            <a:ext cx="0" cy="838200"/>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6" name="Line 12"/>
          <p:cNvSpPr>
            <a:spLocks noChangeShapeType="1"/>
          </p:cNvSpPr>
          <p:nvPr/>
        </p:nvSpPr>
        <p:spPr bwMode="auto">
          <a:xfrm flipV="1">
            <a:off x="9601200" y="3429000"/>
            <a:ext cx="0" cy="8382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7" name="Text Box 13"/>
          <p:cNvSpPr txBox="1">
            <a:spLocks noChangeArrowheads="1"/>
          </p:cNvSpPr>
          <p:nvPr/>
        </p:nvSpPr>
        <p:spPr bwMode="auto">
          <a:xfrm>
            <a:off x="5715000" y="4267201"/>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6600FF"/>
                </a:solidFill>
              </a:rPr>
              <a:t>Same sized letters!</a:t>
            </a:r>
          </a:p>
        </p:txBody>
      </p:sp>
      <p:sp>
        <p:nvSpPr>
          <p:cNvPr id="11278" name="Text Box 14"/>
          <p:cNvSpPr txBox="1">
            <a:spLocks noChangeArrowheads="1"/>
          </p:cNvSpPr>
          <p:nvPr/>
        </p:nvSpPr>
        <p:spPr bwMode="auto">
          <a:xfrm>
            <a:off x="7391400" y="4267201"/>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FFFF00"/>
                </a:solidFill>
              </a:rPr>
              <a:t>Same sized letters!</a:t>
            </a:r>
          </a:p>
        </p:txBody>
      </p:sp>
      <p:sp>
        <p:nvSpPr>
          <p:cNvPr id="11279" name="Text Box 15"/>
          <p:cNvSpPr txBox="1">
            <a:spLocks noChangeArrowheads="1"/>
          </p:cNvSpPr>
          <p:nvPr/>
        </p:nvSpPr>
        <p:spPr bwMode="auto">
          <a:xfrm>
            <a:off x="2438400" y="5181601"/>
            <a:ext cx="7391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800">
                <a:solidFill>
                  <a:srgbClr val="6600FF"/>
                </a:solidFill>
                <a:latin typeface="Algerian" panose="04020705040A02060702" pitchFamily="82" charset="0"/>
              </a:rPr>
              <a:t>Homo means: ________</a:t>
            </a:r>
          </a:p>
        </p:txBody>
      </p:sp>
      <p:sp>
        <p:nvSpPr>
          <p:cNvPr id="11280" name="Text Box 16"/>
          <p:cNvSpPr txBox="1">
            <a:spLocks noChangeArrowheads="1"/>
          </p:cNvSpPr>
          <p:nvPr/>
        </p:nvSpPr>
        <p:spPr bwMode="auto">
          <a:xfrm>
            <a:off x="6858000" y="5105400"/>
            <a:ext cx="281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5400" b="1">
                <a:solidFill>
                  <a:srgbClr val="66FF33"/>
                </a:solidFill>
              </a:rPr>
              <a:t>Same</a:t>
            </a:r>
          </a:p>
        </p:txBody>
      </p:sp>
      <p:sp>
        <p:nvSpPr>
          <p:cNvPr id="11281" name="Text Box 17"/>
          <p:cNvSpPr txBox="1">
            <a:spLocks noChangeArrowheads="1"/>
          </p:cNvSpPr>
          <p:nvPr/>
        </p:nvSpPr>
        <p:spPr bwMode="auto">
          <a:xfrm>
            <a:off x="2971800" y="6019800"/>
            <a:ext cx="617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a:solidFill>
                  <a:schemeClr val="bg1"/>
                </a:solidFill>
              </a:rPr>
              <a:t>Think:  Same SIZED letters</a:t>
            </a:r>
          </a:p>
        </p:txBody>
      </p:sp>
    </p:spTree>
    <p:extLst>
      <p:ext uri="{BB962C8B-B14F-4D97-AF65-F5344CB8AC3E}">
        <p14:creationId xmlns:p14="http://schemas.microsoft.com/office/powerpoint/2010/main" val="2059107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slide(fromBottom)">
                                      <p:cBhvr>
                                        <p:cTn id="7" dur="3000"/>
                                        <p:tgtEl>
                                          <p:spTgt spid="11271"/>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1272"/>
                                        </p:tgtEl>
                                        <p:attrNameLst>
                                          <p:attrName>style.visibility</p:attrName>
                                        </p:attrNameLst>
                                      </p:cBhvr>
                                      <p:to>
                                        <p:strVal val="visible"/>
                                      </p:to>
                                    </p:set>
                                    <p:animEffect transition="in" filter="slide(fromBottom)">
                                      <p:cBhvr>
                                        <p:cTn id="10" dur="3000"/>
                                        <p:tgtEl>
                                          <p:spTgt spid="11272"/>
                                        </p:tgtEl>
                                      </p:cBhvr>
                                    </p:animEffect>
                                  </p:childTnLst>
                                </p:cTn>
                              </p:par>
                            </p:childTnLst>
                          </p:cTn>
                        </p:par>
                        <p:par>
                          <p:cTn id="11" fill="hold" nodeType="afterGroup">
                            <p:stCondLst>
                              <p:cond delay="3000"/>
                            </p:stCondLst>
                            <p:childTnLst>
                              <p:par>
                                <p:cTn id="12" presetID="1" presetClass="exit" presetSubtype="0" fill="hold" grpId="1" nodeType="afterEffect">
                                  <p:stCondLst>
                                    <p:cond delay="0"/>
                                  </p:stCondLst>
                                  <p:childTnLst>
                                    <p:set>
                                      <p:cBhvr>
                                        <p:cTn id="13" dur="1" fill="hold">
                                          <p:stCondLst>
                                            <p:cond delay="0"/>
                                          </p:stCondLst>
                                        </p:cTn>
                                        <p:tgtEl>
                                          <p:spTgt spid="11271"/>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11272"/>
                                        </p:tgtEl>
                                        <p:attrNameLst>
                                          <p:attrName>style.visibility</p:attrName>
                                        </p:attrNameLst>
                                      </p:cBhvr>
                                      <p:to>
                                        <p:strVal val="hidden"/>
                                      </p:to>
                                    </p:se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11273"/>
                                        </p:tgtEl>
                                        <p:attrNameLst>
                                          <p:attrName>style.visibility</p:attrName>
                                        </p:attrNameLst>
                                      </p:cBhvr>
                                      <p:to>
                                        <p:strVal val="visible"/>
                                      </p:to>
                                    </p:set>
                                    <p:animEffect transition="in" filter="slide(fromBottom)">
                                      <p:cBhvr>
                                        <p:cTn id="19" dur="3000"/>
                                        <p:tgtEl>
                                          <p:spTgt spid="11273"/>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1274"/>
                                        </p:tgtEl>
                                        <p:attrNameLst>
                                          <p:attrName>style.visibility</p:attrName>
                                        </p:attrNameLst>
                                      </p:cBhvr>
                                      <p:to>
                                        <p:strVal val="visible"/>
                                      </p:to>
                                    </p:set>
                                    <p:animEffect transition="in" filter="slide(fromBottom)">
                                      <p:cBhvr>
                                        <p:cTn id="22" dur="3000"/>
                                        <p:tgtEl>
                                          <p:spTgt spid="11274"/>
                                        </p:tgtEl>
                                      </p:cBhvr>
                                    </p:animEffect>
                                  </p:childTnLst>
                                </p:cTn>
                              </p:par>
                            </p:childTnLst>
                          </p:cTn>
                        </p:par>
                        <p:par>
                          <p:cTn id="23" fill="hold" nodeType="afterGroup">
                            <p:stCondLst>
                              <p:cond delay="6000"/>
                            </p:stCondLst>
                            <p:childTnLst>
                              <p:par>
                                <p:cTn id="24" presetID="1" presetClass="exit" presetSubtype="0" fill="hold" grpId="1" nodeType="afterEffect">
                                  <p:stCondLst>
                                    <p:cond delay="0"/>
                                  </p:stCondLst>
                                  <p:childTnLst>
                                    <p:set>
                                      <p:cBhvr>
                                        <p:cTn id="25" dur="1" fill="hold">
                                          <p:stCondLst>
                                            <p:cond delay="0"/>
                                          </p:stCondLst>
                                        </p:cTn>
                                        <p:tgtEl>
                                          <p:spTgt spid="11274"/>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1273"/>
                                        </p:tgtEl>
                                        <p:attrNameLst>
                                          <p:attrName>style.visibility</p:attrName>
                                        </p:attrNameLst>
                                      </p:cBhvr>
                                      <p:to>
                                        <p:strVal val="hidden"/>
                                      </p:to>
                                    </p:set>
                                  </p:childTnLst>
                                </p:cTn>
                              </p:par>
                            </p:childTnLst>
                          </p:cTn>
                        </p:par>
                        <p:par>
                          <p:cTn id="28" fill="hold" nodeType="afterGroup">
                            <p:stCondLst>
                              <p:cond delay="6000"/>
                            </p:stCondLst>
                            <p:childTnLst>
                              <p:par>
                                <p:cTn id="29" presetID="12" presetClass="entr" presetSubtype="4" fill="hold" grpId="0" nodeType="afterEffect">
                                  <p:stCondLst>
                                    <p:cond delay="0"/>
                                  </p:stCondLst>
                                  <p:childTnLst>
                                    <p:set>
                                      <p:cBhvr>
                                        <p:cTn id="30" dur="1" fill="hold">
                                          <p:stCondLst>
                                            <p:cond delay="0"/>
                                          </p:stCondLst>
                                        </p:cTn>
                                        <p:tgtEl>
                                          <p:spTgt spid="11275"/>
                                        </p:tgtEl>
                                        <p:attrNameLst>
                                          <p:attrName>style.visibility</p:attrName>
                                        </p:attrNameLst>
                                      </p:cBhvr>
                                      <p:to>
                                        <p:strVal val="visible"/>
                                      </p:to>
                                    </p:set>
                                    <p:animEffect transition="in" filter="slide(fromBottom)">
                                      <p:cBhvr>
                                        <p:cTn id="31" dur="3000"/>
                                        <p:tgtEl>
                                          <p:spTgt spid="11275"/>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1277"/>
                                        </p:tgtEl>
                                        <p:attrNameLst>
                                          <p:attrName>style.visibility</p:attrName>
                                        </p:attrNameLst>
                                      </p:cBhvr>
                                      <p:to>
                                        <p:strVal val="visible"/>
                                      </p:to>
                                    </p:set>
                                    <p:animEffect transition="in" filter="slide(fromBottom)">
                                      <p:cBhvr>
                                        <p:cTn id="34" dur="3000"/>
                                        <p:tgtEl>
                                          <p:spTgt spid="11277"/>
                                        </p:tgtEl>
                                      </p:cBhvr>
                                    </p:animEffect>
                                  </p:childTnLst>
                                </p:cTn>
                              </p:par>
                            </p:childTnLst>
                          </p:cTn>
                        </p:par>
                        <p:par>
                          <p:cTn id="35" fill="hold" nodeType="afterGroup">
                            <p:stCondLst>
                              <p:cond delay="9000"/>
                            </p:stCondLst>
                            <p:childTnLst>
                              <p:par>
                                <p:cTn id="36" presetID="1" presetClass="exit" presetSubtype="0" fill="hold" grpId="1" nodeType="afterEffect">
                                  <p:stCondLst>
                                    <p:cond delay="0"/>
                                  </p:stCondLst>
                                  <p:childTnLst>
                                    <p:set>
                                      <p:cBhvr>
                                        <p:cTn id="37" dur="1" fill="hold">
                                          <p:stCondLst>
                                            <p:cond delay="0"/>
                                          </p:stCondLst>
                                        </p:cTn>
                                        <p:tgtEl>
                                          <p:spTgt spid="11275"/>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1277"/>
                                        </p:tgtEl>
                                        <p:attrNameLst>
                                          <p:attrName>style.visibility</p:attrName>
                                        </p:attrNameLst>
                                      </p:cBhvr>
                                      <p:to>
                                        <p:strVal val="hidden"/>
                                      </p:to>
                                    </p:set>
                                  </p:childTnLst>
                                </p:cTn>
                              </p:par>
                            </p:childTnLst>
                          </p:cTn>
                        </p:par>
                        <p:par>
                          <p:cTn id="40" fill="hold" nodeType="afterGroup">
                            <p:stCondLst>
                              <p:cond delay="9000"/>
                            </p:stCondLst>
                            <p:childTnLst>
                              <p:par>
                                <p:cTn id="41" presetID="12" presetClass="entr" presetSubtype="4" fill="hold" grpId="0" nodeType="afterEffect">
                                  <p:stCondLst>
                                    <p:cond delay="0"/>
                                  </p:stCondLst>
                                  <p:childTnLst>
                                    <p:set>
                                      <p:cBhvr>
                                        <p:cTn id="42" dur="1" fill="hold">
                                          <p:stCondLst>
                                            <p:cond delay="0"/>
                                          </p:stCondLst>
                                        </p:cTn>
                                        <p:tgtEl>
                                          <p:spTgt spid="11276"/>
                                        </p:tgtEl>
                                        <p:attrNameLst>
                                          <p:attrName>style.visibility</p:attrName>
                                        </p:attrNameLst>
                                      </p:cBhvr>
                                      <p:to>
                                        <p:strVal val="visible"/>
                                      </p:to>
                                    </p:set>
                                    <p:animEffect transition="in" filter="slide(fromBottom)">
                                      <p:cBhvr>
                                        <p:cTn id="43" dur="3000"/>
                                        <p:tgtEl>
                                          <p:spTgt spid="11276"/>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11278"/>
                                        </p:tgtEl>
                                        <p:attrNameLst>
                                          <p:attrName>style.visibility</p:attrName>
                                        </p:attrNameLst>
                                      </p:cBhvr>
                                      <p:to>
                                        <p:strVal val="visible"/>
                                      </p:to>
                                    </p:set>
                                    <p:animEffect transition="in" filter="slide(fromBottom)">
                                      <p:cBhvr>
                                        <p:cTn id="46" dur="3000"/>
                                        <p:tgtEl>
                                          <p:spTgt spid="1127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11279"/>
                                        </p:tgtEl>
                                        <p:attrNameLst>
                                          <p:attrName>style.visibility</p:attrName>
                                        </p:attrNameLst>
                                      </p:cBhvr>
                                      <p:to>
                                        <p:strVal val="visible"/>
                                      </p:to>
                                    </p:set>
                                    <p:anim calcmode="lin" valueType="num">
                                      <p:cBhvr>
                                        <p:cTn id="51" dur="1000" fill="hold"/>
                                        <p:tgtEl>
                                          <p:spTgt spid="11279"/>
                                        </p:tgtEl>
                                        <p:attrNameLst>
                                          <p:attrName>ppt_w</p:attrName>
                                        </p:attrNameLst>
                                      </p:cBhvr>
                                      <p:tavLst>
                                        <p:tav tm="0">
                                          <p:val>
                                            <p:fltVal val="0"/>
                                          </p:val>
                                        </p:tav>
                                        <p:tav tm="100000">
                                          <p:val>
                                            <p:strVal val="#ppt_w"/>
                                          </p:val>
                                        </p:tav>
                                      </p:tavLst>
                                    </p:anim>
                                    <p:anim calcmode="lin" valueType="num">
                                      <p:cBhvr>
                                        <p:cTn id="52" dur="1000" fill="hold"/>
                                        <p:tgtEl>
                                          <p:spTgt spid="11279"/>
                                        </p:tgtEl>
                                        <p:attrNameLst>
                                          <p:attrName>ppt_h</p:attrName>
                                        </p:attrNameLst>
                                      </p:cBhvr>
                                      <p:tavLst>
                                        <p:tav tm="0">
                                          <p:val>
                                            <p:fltVal val="0"/>
                                          </p:val>
                                        </p:tav>
                                        <p:tav tm="100000">
                                          <p:val>
                                            <p:strVal val="#ppt_h"/>
                                          </p:val>
                                        </p:tav>
                                      </p:tavLst>
                                    </p:anim>
                                    <p:anim calcmode="lin" valueType="num">
                                      <p:cBhvr>
                                        <p:cTn id="53" dur="1000" fill="hold"/>
                                        <p:tgtEl>
                                          <p:spTgt spid="11279"/>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127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51" presetClass="entr" presetSubtype="0" fill="hold" grpId="0" nodeType="clickEffect">
                                  <p:stCondLst>
                                    <p:cond delay="0"/>
                                  </p:stCondLst>
                                  <p:childTnLst>
                                    <p:set>
                                      <p:cBhvr>
                                        <p:cTn id="58" dur="1" fill="hold">
                                          <p:stCondLst>
                                            <p:cond delay="0"/>
                                          </p:stCondLst>
                                        </p:cTn>
                                        <p:tgtEl>
                                          <p:spTgt spid="11280"/>
                                        </p:tgtEl>
                                        <p:attrNameLst>
                                          <p:attrName>style.visibility</p:attrName>
                                        </p:attrNameLst>
                                      </p:cBhvr>
                                      <p:to>
                                        <p:strVal val="visible"/>
                                      </p:to>
                                    </p:set>
                                    <p:animEffect transition="in" filter="fade">
                                      <p:cBhvr>
                                        <p:cTn id="59" dur="770" decel="100000"/>
                                        <p:tgtEl>
                                          <p:spTgt spid="11280"/>
                                        </p:tgtEl>
                                      </p:cBhvr>
                                    </p:animEffect>
                                    <p:animScale>
                                      <p:cBhvr>
                                        <p:cTn id="60" dur="770" decel="100000"/>
                                        <p:tgtEl>
                                          <p:spTgt spid="11280"/>
                                        </p:tgtEl>
                                      </p:cBhvr>
                                      <p:from x="10000" y="10000"/>
                                      <p:to x="200000" y="450000"/>
                                    </p:animScale>
                                    <p:animScale>
                                      <p:cBhvr>
                                        <p:cTn id="61" dur="1230" accel="100000" fill="hold">
                                          <p:stCondLst>
                                            <p:cond delay="770"/>
                                          </p:stCondLst>
                                        </p:cTn>
                                        <p:tgtEl>
                                          <p:spTgt spid="11280"/>
                                        </p:tgtEl>
                                      </p:cBhvr>
                                      <p:from x="200000" y="450000"/>
                                      <p:to x="100000" y="100000"/>
                                    </p:animScale>
                                    <p:set>
                                      <p:cBhvr>
                                        <p:cTn id="62" dur="770" fill="hold"/>
                                        <p:tgtEl>
                                          <p:spTgt spid="11280"/>
                                        </p:tgtEl>
                                        <p:attrNameLst>
                                          <p:attrName>ppt_x</p:attrName>
                                        </p:attrNameLst>
                                      </p:cBhvr>
                                      <p:to>
                                        <p:strVal val="(0.5)"/>
                                      </p:to>
                                    </p:set>
                                    <p:anim from="(0.5)" to="(#ppt_x)" calcmode="lin" valueType="num">
                                      <p:cBhvr>
                                        <p:cTn id="63" dur="1230" accel="100000" fill="hold">
                                          <p:stCondLst>
                                            <p:cond delay="770"/>
                                          </p:stCondLst>
                                        </p:cTn>
                                        <p:tgtEl>
                                          <p:spTgt spid="11280"/>
                                        </p:tgtEl>
                                        <p:attrNameLst>
                                          <p:attrName>ppt_x</p:attrName>
                                        </p:attrNameLst>
                                      </p:cBhvr>
                                    </p:anim>
                                    <p:set>
                                      <p:cBhvr>
                                        <p:cTn id="64" dur="770" fill="hold"/>
                                        <p:tgtEl>
                                          <p:spTgt spid="11280"/>
                                        </p:tgtEl>
                                        <p:attrNameLst>
                                          <p:attrName>ppt_y</p:attrName>
                                        </p:attrNameLst>
                                      </p:cBhvr>
                                      <p:to>
                                        <p:strVal val="(#ppt_y+0.4)"/>
                                      </p:to>
                                    </p:set>
                                    <p:anim from="(#ppt_y+0.4)" to="(#ppt_y)" calcmode="lin" valueType="num">
                                      <p:cBhvr>
                                        <p:cTn id="65" dur="1230" accel="100000" fill="hold">
                                          <p:stCondLst>
                                            <p:cond delay="770"/>
                                          </p:stCondLst>
                                        </p:cTn>
                                        <p:tgtEl>
                                          <p:spTgt spid="11280"/>
                                        </p:tgtEl>
                                        <p:attrNameLst>
                                          <p:attrName>ppt_y</p:attrName>
                                        </p:attrNameLst>
                                      </p:cBhvr>
                                    </p:anim>
                                  </p:childTnLst>
                                </p:cTn>
                              </p:par>
                            </p:childTnLst>
                          </p:cTn>
                        </p:par>
                        <p:par>
                          <p:cTn id="66" fill="hold" nodeType="afterGroup">
                            <p:stCondLst>
                              <p:cond delay="2000"/>
                            </p:stCondLst>
                            <p:childTnLst>
                              <p:par>
                                <p:cTn id="67" presetID="39" presetClass="entr" presetSubtype="0" accel="100000" fill="hold" grpId="0" nodeType="afterEffect">
                                  <p:stCondLst>
                                    <p:cond delay="0"/>
                                  </p:stCondLst>
                                  <p:childTnLst>
                                    <p:set>
                                      <p:cBhvr>
                                        <p:cTn id="68" dur="1" fill="hold">
                                          <p:stCondLst>
                                            <p:cond delay="0"/>
                                          </p:stCondLst>
                                        </p:cTn>
                                        <p:tgtEl>
                                          <p:spTgt spid="11281"/>
                                        </p:tgtEl>
                                        <p:attrNameLst>
                                          <p:attrName>style.visibility</p:attrName>
                                        </p:attrNameLst>
                                      </p:cBhvr>
                                      <p:to>
                                        <p:strVal val="visible"/>
                                      </p:to>
                                    </p:set>
                                    <p:anim calcmode="lin" valueType="num">
                                      <p:cBhvr>
                                        <p:cTn id="69" dur="500" fill="hold"/>
                                        <p:tgtEl>
                                          <p:spTgt spid="11281"/>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11281"/>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11281"/>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112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1" grpId="1" animBg="1"/>
      <p:bldP spid="11272" grpId="0"/>
      <p:bldP spid="11272" grpId="1"/>
      <p:bldP spid="11273" grpId="0" animBg="1"/>
      <p:bldP spid="11273" grpId="1" animBg="1"/>
      <p:bldP spid="11274" grpId="0"/>
      <p:bldP spid="11274" grpId="1"/>
      <p:bldP spid="11275" grpId="0" animBg="1"/>
      <p:bldP spid="11275" grpId="1" animBg="1"/>
      <p:bldP spid="11276" grpId="0" animBg="1"/>
      <p:bldP spid="11277" grpId="0"/>
      <p:bldP spid="11277" grpId="1"/>
      <p:bldP spid="11278" grpId="0"/>
      <p:bldP spid="11279" grpId="0"/>
      <p:bldP spid="11280" grpId="0"/>
      <p:bldP spid="11281"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27</TotalTime>
  <Words>3506</Words>
  <Application>Microsoft Office PowerPoint</Application>
  <PresentationFormat>Widescreen</PresentationFormat>
  <Paragraphs>215</Paragraphs>
  <Slides>43</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Algerian</vt:lpstr>
      <vt:lpstr>Arial</vt:lpstr>
      <vt:lpstr>Arial Black</vt:lpstr>
      <vt:lpstr>Calibri</vt:lpstr>
      <vt:lpstr>Constantia</vt:lpstr>
      <vt:lpstr>Garamond</vt:lpstr>
      <vt:lpstr>Gill Sans Ultra Bold</vt:lpstr>
      <vt:lpstr>Monotype Sorts</vt:lpstr>
      <vt:lpstr>Times New Roman</vt:lpstr>
      <vt:lpstr>Wingdings</vt:lpstr>
      <vt:lpstr>Organic</vt:lpstr>
      <vt:lpstr>Chapter 7 DNA Fingerprinting</vt:lpstr>
      <vt:lpstr>Intro</vt:lpstr>
      <vt:lpstr>History</vt:lpstr>
      <vt:lpstr>Vocabulary</vt:lpstr>
      <vt:lpstr>What are alleles?</vt:lpstr>
      <vt:lpstr>How do alleles determine what traits will show?</vt:lpstr>
      <vt:lpstr>I do you know a trait will show or not?</vt:lpstr>
      <vt:lpstr>I do you know a trait will show or not?</vt:lpstr>
      <vt:lpstr>What are some terms that will help with understanding Punnett Squares?</vt:lpstr>
      <vt:lpstr>What are some terms that will help with understanding Punnett Squares?</vt:lpstr>
      <vt:lpstr>What are some terms that will help with understanding Punnett Squares?</vt:lpstr>
      <vt:lpstr>What are some terms that will help with understanding Punnett Squares?</vt:lpstr>
      <vt:lpstr>What are some terms that will help with understanding Punnett Squares?</vt:lpstr>
      <vt:lpstr>What is Mendel’s Law of Segregation?</vt:lpstr>
      <vt:lpstr>What’s the difference between monohybrid ?&amp; dihybrid crosses?</vt:lpstr>
      <vt:lpstr>Punnett Square Video</vt:lpstr>
      <vt:lpstr>Karyotype</vt:lpstr>
      <vt:lpstr>Normal Karyotype vs. Down Syndrome Karyotype.  Which one is which?</vt:lpstr>
      <vt:lpstr>Collecting DNA</vt:lpstr>
      <vt:lpstr>RFLP</vt:lpstr>
      <vt:lpstr>RFLP</vt:lpstr>
      <vt:lpstr>Southern Blot</vt:lpstr>
      <vt:lpstr>Southern Blot</vt:lpstr>
      <vt:lpstr>Southern Blot</vt:lpstr>
      <vt:lpstr>Southern Blot</vt:lpstr>
      <vt:lpstr>Southern Blot</vt:lpstr>
      <vt:lpstr>Southern Blot</vt:lpstr>
      <vt:lpstr>VNTR</vt:lpstr>
      <vt:lpstr>VNTR</vt:lpstr>
      <vt:lpstr>PCR</vt:lpstr>
      <vt:lpstr>PCR</vt:lpstr>
      <vt:lpstr>PCR</vt:lpstr>
      <vt:lpstr>PCR</vt:lpstr>
      <vt:lpstr>PCR</vt:lpstr>
      <vt:lpstr>PCR</vt:lpstr>
      <vt:lpstr>PCR</vt:lpstr>
      <vt:lpstr>PCR</vt:lpstr>
      <vt:lpstr>Applications</vt:lpstr>
      <vt:lpstr>Applications</vt:lpstr>
      <vt:lpstr>Applications</vt:lpstr>
      <vt:lpstr>PowerPoint Presentation</vt:lpstr>
      <vt:lpstr>Applications</vt:lpstr>
      <vt:lpstr>Applications</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DNA Fingerprinting</dc:title>
  <dc:creator>Molly Jones</dc:creator>
  <cp:lastModifiedBy>Molly Jones</cp:lastModifiedBy>
  <cp:revision>4</cp:revision>
  <dcterms:created xsi:type="dcterms:W3CDTF">2015-09-09T12:43:05Z</dcterms:created>
  <dcterms:modified xsi:type="dcterms:W3CDTF">2015-09-09T13:12:33Z</dcterms:modified>
</cp:coreProperties>
</file>