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75" r:id="rId3"/>
    <p:sldId id="271" r:id="rId4"/>
    <p:sldId id="272" r:id="rId5"/>
    <p:sldId id="273" r:id="rId6"/>
    <p:sldId id="257" r:id="rId7"/>
    <p:sldId id="258" r:id="rId8"/>
    <p:sldId id="278" r:id="rId9"/>
    <p:sldId id="270" r:id="rId10"/>
    <p:sldId id="259" r:id="rId11"/>
    <p:sldId id="260" r:id="rId12"/>
    <p:sldId id="261" r:id="rId13"/>
    <p:sldId id="262" r:id="rId14"/>
    <p:sldId id="277" r:id="rId15"/>
    <p:sldId id="267" r:id="rId16"/>
    <p:sldId id="263" r:id="rId17"/>
    <p:sldId id="26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35"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AA5B6D-EBE7-445B-8E22-D60B4A6F4224}"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1665F-A578-42DC-94EA-035FB6D9A407}" type="slidenum">
              <a:rPr lang="en-US" smtClean="0"/>
              <a:t>‹#›</a:t>
            </a:fld>
            <a:endParaRPr lang="en-US"/>
          </a:p>
        </p:txBody>
      </p:sp>
    </p:spTree>
    <p:extLst>
      <p:ext uri="{BB962C8B-B14F-4D97-AF65-F5344CB8AC3E}">
        <p14:creationId xmlns:p14="http://schemas.microsoft.com/office/powerpoint/2010/main" val="2777396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AA5B6D-EBE7-445B-8E22-D60B4A6F4224}"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1665F-A578-42DC-94EA-035FB6D9A407}" type="slidenum">
              <a:rPr lang="en-US" smtClean="0"/>
              <a:t>‹#›</a:t>
            </a:fld>
            <a:endParaRPr lang="en-US"/>
          </a:p>
        </p:txBody>
      </p:sp>
    </p:spTree>
    <p:extLst>
      <p:ext uri="{BB962C8B-B14F-4D97-AF65-F5344CB8AC3E}">
        <p14:creationId xmlns:p14="http://schemas.microsoft.com/office/powerpoint/2010/main" val="893141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AA5B6D-EBE7-445B-8E22-D60B4A6F4224}"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1665F-A578-42DC-94EA-035FB6D9A407}" type="slidenum">
              <a:rPr lang="en-US" smtClean="0"/>
              <a:t>‹#›</a:t>
            </a:fld>
            <a:endParaRPr lang="en-US"/>
          </a:p>
        </p:txBody>
      </p:sp>
    </p:spTree>
    <p:extLst>
      <p:ext uri="{BB962C8B-B14F-4D97-AF65-F5344CB8AC3E}">
        <p14:creationId xmlns:p14="http://schemas.microsoft.com/office/powerpoint/2010/main" val="3281623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AA5B6D-EBE7-445B-8E22-D60B4A6F4224}"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1665F-A578-42DC-94EA-035FB6D9A407}" type="slidenum">
              <a:rPr lang="en-US" smtClean="0"/>
              <a:t>‹#›</a:t>
            </a:fld>
            <a:endParaRPr lang="en-US"/>
          </a:p>
        </p:txBody>
      </p:sp>
    </p:spTree>
    <p:extLst>
      <p:ext uri="{BB962C8B-B14F-4D97-AF65-F5344CB8AC3E}">
        <p14:creationId xmlns:p14="http://schemas.microsoft.com/office/powerpoint/2010/main" val="2433683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AA5B6D-EBE7-445B-8E22-D60B4A6F4224}"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1665F-A578-42DC-94EA-035FB6D9A407}" type="slidenum">
              <a:rPr lang="en-US" smtClean="0"/>
              <a:t>‹#›</a:t>
            </a:fld>
            <a:endParaRPr lang="en-US"/>
          </a:p>
        </p:txBody>
      </p:sp>
    </p:spTree>
    <p:extLst>
      <p:ext uri="{BB962C8B-B14F-4D97-AF65-F5344CB8AC3E}">
        <p14:creationId xmlns:p14="http://schemas.microsoft.com/office/powerpoint/2010/main" val="361298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AA5B6D-EBE7-445B-8E22-D60B4A6F4224}" type="datetimeFigureOut">
              <a:rPr lang="en-US" smtClean="0"/>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C1665F-A578-42DC-94EA-035FB6D9A407}" type="slidenum">
              <a:rPr lang="en-US" smtClean="0"/>
              <a:t>‹#›</a:t>
            </a:fld>
            <a:endParaRPr lang="en-US"/>
          </a:p>
        </p:txBody>
      </p:sp>
    </p:spTree>
    <p:extLst>
      <p:ext uri="{BB962C8B-B14F-4D97-AF65-F5344CB8AC3E}">
        <p14:creationId xmlns:p14="http://schemas.microsoft.com/office/powerpoint/2010/main" val="533043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AA5B6D-EBE7-445B-8E22-D60B4A6F4224}" type="datetimeFigureOut">
              <a:rPr lang="en-US" smtClean="0"/>
              <a:t>10/22/2015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C1665F-A578-42DC-94EA-035FB6D9A407}" type="slidenum">
              <a:rPr lang="en-US" smtClean="0"/>
              <a:t>‹#›</a:t>
            </a:fld>
            <a:endParaRPr lang="en-US"/>
          </a:p>
        </p:txBody>
      </p:sp>
    </p:spTree>
    <p:extLst>
      <p:ext uri="{BB962C8B-B14F-4D97-AF65-F5344CB8AC3E}">
        <p14:creationId xmlns:p14="http://schemas.microsoft.com/office/powerpoint/2010/main" val="2184611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AA5B6D-EBE7-445B-8E22-D60B4A6F4224}" type="datetimeFigureOut">
              <a:rPr lang="en-US" smtClean="0"/>
              <a:t>10/22/2015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C1665F-A578-42DC-94EA-035FB6D9A407}" type="slidenum">
              <a:rPr lang="en-US" smtClean="0"/>
              <a:t>‹#›</a:t>
            </a:fld>
            <a:endParaRPr lang="en-US"/>
          </a:p>
        </p:txBody>
      </p:sp>
    </p:spTree>
    <p:extLst>
      <p:ext uri="{BB962C8B-B14F-4D97-AF65-F5344CB8AC3E}">
        <p14:creationId xmlns:p14="http://schemas.microsoft.com/office/powerpoint/2010/main" val="3864005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AA5B6D-EBE7-445B-8E22-D60B4A6F4224}" type="datetimeFigureOut">
              <a:rPr lang="en-US" smtClean="0"/>
              <a:t>10/22/2015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C1665F-A578-42DC-94EA-035FB6D9A407}" type="slidenum">
              <a:rPr lang="en-US" smtClean="0"/>
              <a:t>‹#›</a:t>
            </a:fld>
            <a:endParaRPr lang="en-US"/>
          </a:p>
        </p:txBody>
      </p:sp>
    </p:spTree>
    <p:extLst>
      <p:ext uri="{BB962C8B-B14F-4D97-AF65-F5344CB8AC3E}">
        <p14:creationId xmlns:p14="http://schemas.microsoft.com/office/powerpoint/2010/main" val="3393150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AA5B6D-EBE7-445B-8E22-D60B4A6F4224}" type="datetimeFigureOut">
              <a:rPr lang="en-US" smtClean="0"/>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C1665F-A578-42DC-94EA-035FB6D9A407}" type="slidenum">
              <a:rPr lang="en-US" smtClean="0"/>
              <a:t>‹#›</a:t>
            </a:fld>
            <a:endParaRPr lang="en-US"/>
          </a:p>
        </p:txBody>
      </p:sp>
    </p:spTree>
    <p:extLst>
      <p:ext uri="{BB962C8B-B14F-4D97-AF65-F5344CB8AC3E}">
        <p14:creationId xmlns:p14="http://schemas.microsoft.com/office/powerpoint/2010/main" val="461907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AA5B6D-EBE7-445B-8E22-D60B4A6F4224}" type="datetimeFigureOut">
              <a:rPr lang="en-US" smtClean="0"/>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C1665F-A578-42DC-94EA-035FB6D9A407}" type="slidenum">
              <a:rPr lang="en-US" smtClean="0"/>
              <a:t>‹#›</a:t>
            </a:fld>
            <a:endParaRPr lang="en-US"/>
          </a:p>
        </p:txBody>
      </p:sp>
    </p:spTree>
    <p:extLst>
      <p:ext uri="{BB962C8B-B14F-4D97-AF65-F5344CB8AC3E}">
        <p14:creationId xmlns:p14="http://schemas.microsoft.com/office/powerpoint/2010/main" val="3249548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AA5B6D-EBE7-445B-8E22-D60B4A6F4224}" type="datetimeFigureOut">
              <a:rPr lang="en-US" smtClean="0"/>
              <a:t>10/22/2015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C1665F-A578-42DC-94EA-035FB6D9A407}" type="slidenum">
              <a:rPr lang="en-US" smtClean="0"/>
              <a:t>‹#›</a:t>
            </a:fld>
            <a:endParaRPr lang="en-US"/>
          </a:p>
        </p:txBody>
      </p:sp>
    </p:spTree>
    <p:extLst>
      <p:ext uri="{BB962C8B-B14F-4D97-AF65-F5344CB8AC3E}">
        <p14:creationId xmlns:p14="http://schemas.microsoft.com/office/powerpoint/2010/main" val="1650325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newmoney.gov/materials/download.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youtube.com/watch?v=dJHEO1WvwK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http://www.moneyfactory.gov/newmoney/images/features/security_thread_10.jpg"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http://www.moneyfactory.gov/newmoney/images/features/security_thread_10.jpg"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685800" y="3099054"/>
            <a:ext cx="7772400" cy="2539746"/>
          </a:xfrm>
        </p:spPr>
        <p:txBody>
          <a:bodyPr/>
          <a:lstStyle/>
          <a:p>
            <a:pPr eaLnBrk="1" hangingPunct="1"/>
            <a:r>
              <a:rPr lang="en-US" b="1" dirty="0" smtClean="0">
                <a:solidFill>
                  <a:srgbClr val="003300"/>
                </a:solidFill>
                <a:ea typeface="ＭＳ Ｐゴシック" pitchFamily="34" charset="-128"/>
              </a:rPr>
              <a:t>Counterfeiting</a:t>
            </a:r>
          </a:p>
        </p:txBody>
      </p:sp>
      <p:sp>
        <p:nvSpPr>
          <p:cNvPr id="13315" name="Subtitle 2"/>
          <p:cNvSpPr>
            <a:spLocks noGrp="1"/>
          </p:cNvSpPr>
          <p:nvPr>
            <p:ph type="subTitle" idx="1"/>
          </p:nvPr>
        </p:nvSpPr>
        <p:spPr>
          <a:xfrm>
            <a:off x="1371600" y="4953000"/>
            <a:ext cx="6400800" cy="685800"/>
          </a:xfrm>
        </p:spPr>
        <p:txBody>
          <a:bodyPr/>
          <a:lstStyle/>
          <a:p>
            <a:pPr eaLnBrk="1" hangingPunct="1"/>
            <a:r>
              <a:rPr lang="en-US" smtClean="0">
                <a:solidFill>
                  <a:schemeClr val="tx1"/>
                </a:solidFill>
                <a:ea typeface="ＭＳ Ｐゴシック" pitchFamily="34" charset="-128"/>
              </a:rPr>
              <a:t>Forensic </a:t>
            </a:r>
            <a:r>
              <a:rPr lang="en-US" dirty="0" smtClean="0">
                <a:solidFill>
                  <a:schemeClr val="tx1"/>
                </a:solidFill>
                <a:ea typeface="ＭＳ Ｐゴシック" pitchFamily="34" charset="-128"/>
              </a:rPr>
              <a:t>Science</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81000"/>
            <a:ext cx="4434052"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3326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Border</a:t>
            </a:r>
            <a:endParaRPr lang="en-US" dirty="0"/>
          </a:p>
        </p:txBody>
      </p:sp>
      <p:sp>
        <p:nvSpPr>
          <p:cNvPr id="3" name="Content Placeholder 2"/>
          <p:cNvSpPr>
            <a:spLocks noGrp="1"/>
          </p:cNvSpPr>
          <p:nvPr>
            <p:ph idx="1"/>
          </p:nvPr>
        </p:nvSpPr>
        <p:spPr>
          <a:xfrm>
            <a:off x="457200" y="1600200"/>
            <a:ext cx="4191000" cy="4525963"/>
          </a:xfrm>
        </p:spPr>
        <p:txBody>
          <a:bodyPr>
            <a:normAutofit fontScale="92500" lnSpcReduction="10000"/>
          </a:bodyPr>
          <a:lstStyle/>
          <a:p>
            <a:r>
              <a:rPr lang="en-US" dirty="0" smtClean="0"/>
              <a:t>The fine lines in the border of a genuine bill are clear and unbroken. On the counterfeit, the lines in the outer margin and scrollwork may be blurred and indistinct. </a:t>
            </a:r>
            <a:br>
              <a:rPr lang="en-US" dirty="0" smtClean="0"/>
            </a:br>
            <a:r>
              <a:rPr lang="en-US" dirty="0" smtClean="0"/>
              <a:t/>
            </a:r>
            <a:br>
              <a:rPr lang="en-US" dirty="0" smtClean="0"/>
            </a:b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000250"/>
            <a:ext cx="1961388"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002310"/>
            <a:ext cx="1961388"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6586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Serial Numbers</a:t>
            </a:r>
            <a:endParaRPr lang="en-US" dirty="0"/>
          </a:p>
        </p:txBody>
      </p:sp>
      <p:sp>
        <p:nvSpPr>
          <p:cNvPr id="3" name="Content Placeholder 2"/>
          <p:cNvSpPr>
            <a:spLocks noGrp="1"/>
          </p:cNvSpPr>
          <p:nvPr>
            <p:ph idx="1"/>
          </p:nvPr>
        </p:nvSpPr>
        <p:spPr>
          <a:xfrm>
            <a:off x="457200" y="1600200"/>
            <a:ext cx="5029200" cy="4525963"/>
          </a:xfrm>
        </p:spPr>
        <p:txBody>
          <a:bodyPr>
            <a:normAutofit fontScale="85000" lnSpcReduction="20000"/>
          </a:bodyPr>
          <a:lstStyle/>
          <a:p>
            <a:r>
              <a:rPr lang="en-US" dirty="0" smtClean="0"/>
              <a:t>Genuine serial numbers have a distinctive style and are evenly spaced. The serial numbers are printed in the same ink color as the Treasury Seal. On a counterfeit, the serial numbers may differ in color or shade of ink from the Treasury seal. The numbers may not be uniformly spaced or aligned. </a:t>
            </a:r>
            <a:br>
              <a:rPr lang="en-US" dirty="0" smtClean="0"/>
            </a:br>
            <a:r>
              <a:rPr lang="en-US" dirty="0" smtClean="0"/>
              <a:t/>
            </a:r>
            <a:br>
              <a:rPr lang="en-US" dirty="0" smtClean="0"/>
            </a:b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989824"/>
            <a:ext cx="1379183" cy="1896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989824"/>
            <a:ext cx="1361209" cy="187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9759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Genuine currency paper has tiny red and blue fibers embedded throughout. Often counterfeiters try to simulate these fibers by printing tiny red and blue lines on their paper. </a:t>
            </a:r>
          </a:p>
          <a:p>
            <a:r>
              <a:rPr lang="en-US" dirty="0" smtClean="0"/>
              <a:t>Close inspection reveals, however, that on the counterfeit note the lines are printed on the surface, not embedded in the paper.</a:t>
            </a:r>
          </a:p>
          <a:p>
            <a:r>
              <a:rPr lang="en-US" dirty="0" smtClean="0"/>
              <a:t> It is illegal to reproduce the distinctive paper used in the manufacturing of United States currency</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0"/>
            <a:ext cx="1952625"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455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Redesign of USA Currency</a:t>
            </a:r>
            <a:endParaRPr lang="en-US" dirty="0"/>
          </a:p>
        </p:txBody>
      </p:sp>
      <p:sp>
        <p:nvSpPr>
          <p:cNvPr id="3" name="Content Placeholder 2"/>
          <p:cNvSpPr>
            <a:spLocks noGrp="1"/>
          </p:cNvSpPr>
          <p:nvPr>
            <p:ph idx="1"/>
          </p:nvPr>
        </p:nvSpPr>
        <p:spPr/>
        <p:txBody>
          <a:bodyPr/>
          <a:lstStyle/>
          <a:p>
            <a:r>
              <a:rPr lang="en-US" dirty="0" smtClean="0">
                <a:hlinkClick r:id="rId2"/>
              </a:rPr>
              <a:t>http://www.newmoney.gov/materials/download.htm</a:t>
            </a:r>
            <a:r>
              <a:rPr lang="en-US" dirty="0" smtClean="0"/>
              <a:t> </a:t>
            </a:r>
            <a:endParaRPr lang="en-US" dirty="0"/>
          </a:p>
        </p:txBody>
      </p:sp>
    </p:spTree>
    <p:extLst>
      <p:ext uri="{BB962C8B-B14F-4D97-AF65-F5344CB8AC3E}">
        <p14:creationId xmlns:p14="http://schemas.microsoft.com/office/powerpoint/2010/main" val="2105695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Counterfeit cash news report</a:t>
            </a:r>
            <a:endParaRPr lang="en-US" dirty="0"/>
          </a:p>
        </p:txBody>
      </p:sp>
      <p:sp>
        <p:nvSpPr>
          <p:cNvPr id="3" name="Content Placeholder 2"/>
          <p:cNvSpPr>
            <a:spLocks noGrp="1"/>
          </p:cNvSpPr>
          <p:nvPr>
            <p:ph idx="1"/>
          </p:nvPr>
        </p:nvSpPr>
        <p:spPr/>
        <p:txBody>
          <a:bodyPr/>
          <a:lstStyle/>
          <a:p>
            <a:r>
              <a:rPr lang="en-US" dirty="0" smtClean="0"/>
              <a:t>http://www.youtube.com/watch?v=k77h5ljBJa0</a:t>
            </a:r>
            <a:endParaRPr lang="en-US" dirty="0"/>
          </a:p>
        </p:txBody>
      </p:sp>
    </p:spTree>
    <p:extLst>
      <p:ext uri="{BB962C8B-B14F-4D97-AF65-F5344CB8AC3E}">
        <p14:creationId xmlns:p14="http://schemas.microsoft.com/office/powerpoint/2010/main" val="4037659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Beached Technique</a:t>
            </a:r>
            <a:endParaRPr lang="en-US" dirty="0"/>
          </a:p>
        </p:txBody>
      </p:sp>
      <p:sp>
        <p:nvSpPr>
          <p:cNvPr id="3" name="Content Placeholder 2"/>
          <p:cNvSpPr>
            <a:spLocks noGrp="1"/>
          </p:cNvSpPr>
          <p:nvPr>
            <p:ph idx="1"/>
          </p:nvPr>
        </p:nvSpPr>
        <p:spPr>
          <a:xfrm>
            <a:off x="457200" y="1600200"/>
            <a:ext cx="5619750" cy="4525963"/>
          </a:xfrm>
        </p:spPr>
        <p:txBody>
          <a:bodyPr>
            <a:normAutofit fontScale="92500" lnSpcReduction="20000"/>
          </a:bodyPr>
          <a:lstStyle/>
          <a:p>
            <a:r>
              <a:rPr lang="en-US" dirty="0" smtClean="0"/>
              <a:t>Because of the unique characteristics of currency paper, many counterfeiters remove the ink (‘bleach’) in an attempt to create more deceptive counterfeit notes. The counterfeiter may use low-denomination genuine notes from the target country, bleach the paper, and print the image of a higher denomination. </a:t>
            </a: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6950" y="1112108"/>
            <a:ext cx="30099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0217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Ink Jet Technology</a:t>
            </a:r>
            <a:endParaRPr lang="en-US" dirty="0"/>
          </a:p>
        </p:txBody>
      </p:sp>
      <p:sp>
        <p:nvSpPr>
          <p:cNvPr id="3" name="Content Placeholder 2"/>
          <p:cNvSpPr>
            <a:spLocks noGrp="1"/>
          </p:cNvSpPr>
          <p:nvPr>
            <p:ph idx="1"/>
          </p:nvPr>
        </p:nvSpPr>
        <p:spPr/>
        <p:txBody>
          <a:bodyPr/>
          <a:lstStyle/>
          <a:p>
            <a:r>
              <a:rPr lang="en-US" dirty="0" smtClean="0"/>
              <a:t>Ink Jet copiers/printers spray tiny droplets of ink from the printer head through a small gap of air onto the paper to form the image. </a:t>
            </a:r>
          </a:p>
          <a:p>
            <a:endParaRPr lang="en-US" dirty="0"/>
          </a:p>
          <a:p>
            <a:endParaRPr lang="en-US" dirty="0" smtClean="0"/>
          </a:p>
          <a:p>
            <a:endParaRPr lang="en-US" dirty="0" smtClean="0"/>
          </a:p>
          <a:p>
            <a:endParaRPr lang="en-US" dirty="0"/>
          </a:p>
          <a:p>
            <a:r>
              <a:rPr lang="en-US" dirty="0" smtClean="0"/>
              <a:t>    Genuine		Ink Jet</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429000"/>
            <a:ext cx="2057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2041" y="3429000"/>
            <a:ext cx="2057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4164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Counterfeit ID pens</a:t>
            </a:r>
            <a:endParaRPr lang="en-US" dirty="0"/>
          </a:p>
        </p:txBody>
      </p:sp>
      <p:sp>
        <p:nvSpPr>
          <p:cNvPr id="3" name="Content Placeholder 2"/>
          <p:cNvSpPr>
            <a:spLocks noGrp="1"/>
          </p:cNvSpPr>
          <p:nvPr>
            <p:ph idx="1"/>
          </p:nvPr>
        </p:nvSpPr>
        <p:spPr>
          <a:xfrm>
            <a:off x="457200" y="1219200"/>
            <a:ext cx="8077200" cy="4352129"/>
          </a:xfrm>
        </p:spPr>
        <p:txBody>
          <a:bodyPr>
            <a:normAutofit fontScale="92500" lnSpcReduction="10000"/>
          </a:bodyPr>
          <a:lstStyle/>
          <a:p>
            <a:r>
              <a:rPr lang="en-US" dirty="0"/>
              <a:t>Counterfeit detection pens contain iodine that will react with wood- or starch-based paper (like common copier paper). The iodine will not react to cotton-fiber paper. A streak is made on the bill with the pen, and if it is genuine, the mark will be yellow or clear. If counterfeit, the streak will be black or dark.</a:t>
            </a:r>
          </a:p>
          <a:p>
            <a:r>
              <a:rPr lang="en-US" dirty="0"/>
              <a:t/>
            </a:r>
            <a:br>
              <a:rPr lang="en-US" dirty="0"/>
            </a:br>
            <a:r>
              <a:rPr lang="en-US" dirty="0"/>
              <a:t/>
            </a:r>
            <a:br>
              <a:rPr lang="en-US" dirty="0"/>
            </a:b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267200"/>
            <a:ext cx="3515814" cy="2330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7075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Counterfeit Millionaire</a:t>
            </a:r>
            <a:endParaRPr lang="en-US" dirty="0"/>
          </a:p>
        </p:txBody>
      </p:sp>
      <p:sp>
        <p:nvSpPr>
          <p:cNvPr id="3" name="Content Placeholder 2"/>
          <p:cNvSpPr>
            <a:spLocks noGrp="1"/>
          </p:cNvSpPr>
          <p:nvPr>
            <p:ph idx="1"/>
          </p:nvPr>
        </p:nvSpPr>
        <p:spPr/>
        <p:txBody>
          <a:bodyPr/>
          <a:lstStyle/>
          <a:p>
            <a:r>
              <a:rPr lang="en-US" dirty="0" smtClean="0">
                <a:hlinkClick r:id="rId2"/>
              </a:rPr>
              <a:t>http://www.youtube.com/watch?v=dJHEO1WvwKo</a:t>
            </a:r>
            <a:r>
              <a:rPr lang="en-US" dirty="0" smtClean="0"/>
              <a:t>     10 min</a:t>
            </a:r>
            <a:endParaRPr lang="en-US" dirty="0"/>
          </a:p>
        </p:txBody>
      </p:sp>
    </p:spTree>
    <p:extLst>
      <p:ext uri="{BB962C8B-B14F-4D97-AF65-F5344CB8AC3E}">
        <p14:creationId xmlns:p14="http://schemas.microsoft.com/office/powerpoint/2010/main" val="2425451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B0FAED3-83F0-4A12-969F-0B025663B564}" type="slidenum">
              <a:rPr lang="en-US" smtClean="0">
                <a:solidFill>
                  <a:schemeClr val="bg1"/>
                </a:solidFill>
              </a:rPr>
              <a:pPr/>
              <a:t>3</a:t>
            </a:fld>
            <a:endParaRPr lang="en-US" smtClean="0">
              <a:solidFill>
                <a:schemeClr val="bg1"/>
              </a:solidFill>
            </a:endParaRPr>
          </a:p>
        </p:txBody>
      </p:sp>
      <p:sp>
        <p:nvSpPr>
          <p:cNvPr id="81922" name="AutoShape 2"/>
          <p:cNvSpPr>
            <a:spLocks noGrp="1" noChangeArrowheads="1"/>
          </p:cNvSpPr>
          <p:nvPr>
            <p:ph type="title"/>
          </p:nvPr>
        </p:nvSpPr>
        <p:spPr>
          <a:xfrm>
            <a:off x="838200" y="990600"/>
            <a:ext cx="2347308" cy="914400"/>
          </a:xfrm>
        </p:spPr>
        <p:txBody>
          <a:bodyPr/>
          <a:lstStyle/>
          <a:p>
            <a:pPr eaLnBrk="1" hangingPunct="1">
              <a:lnSpc>
                <a:spcPct val="65000"/>
              </a:lnSpc>
            </a:pPr>
            <a:r>
              <a:rPr lang="en-US" sz="3200" dirty="0" smtClean="0">
                <a:solidFill>
                  <a:srgbClr val="3A763A"/>
                </a:solidFill>
                <a:latin typeface="Kartika" pitchFamily="18" charset="0"/>
              </a:rPr>
              <a:t>Counterfeit Currency</a:t>
            </a:r>
            <a:r>
              <a:rPr lang="en-US" dirty="0" smtClean="0">
                <a:solidFill>
                  <a:srgbClr val="3A763A"/>
                </a:solidFill>
              </a:rPr>
              <a:t> </a:t>
            </a:r>
          </a:p>
        </p:txBody>
      </p:sp>
      <p:sp>
        <p:nvSpPr>
          <p:cNvPr id="81923" name="Rectangle 3"/>
          <p:cNvSpPr>
            <a:spLocks noGrp="1" noChangeArrowheads="1"/>
          </p:cNvSpPr>
          <p:nvPr>
            <p:ph type="body" idx="1"/>
          </p:nvPr>
        </p:nvSpPr>
        <p:spPr>
          <a:xfrm>
            <a:off x="838200" y="3810000"/>
            <a:ext cx="8077200" cy="2667000"/>
          </a:xfrm>
        </p:spPr>
        <p:txBody>
          <a:bodyPr/>
          <a:lstStyle/>
          <a:p>
            <a:pPr marL="457200" indent="-457200" eaLnBrk="1" hangingPunct="1">
              <a:lnSpc>
                <a:spcPct val="85000"/>
              </a:lnSpc>
              <a:spcBef>
                <a:spcPct val="0"/>
              </a:spcBef>
              <a:spcAft>
                <a:spcPct val="20000"/>
              </a:spcAft>
              <a:buSzPct val="90000"/>
            </a:pPr>
            <a:r>
              <a:rPr lang="en-US" sz="2400" smtClean="0"/>
              <a:t>The Secret Service has worked with electronics and software makers to add security features to paper currency that makes forgery extremely difficult. </a:t>
            </a:r>
          </a:p>
          <a:p>
            <a:pPr marL="457200" indent="-457200" eaLnBrk="1" hangingPunct="1">
              <a:lnSpc>
                <a:spcPct val="85000"/>
              </a:lnSpc>
              <a:spcBef>
                <a:spcPct val="0"/>
              </a:spcBef>
              <a:spcAft>
                <a:spcPct val="20000"/>
              </a:spcAft>
              <a:buSzPct val="90000"/>
              <a:buFont typeface="Wingdings" pitchFamily="2" charset="2"/>
              <a:buNone/>
            </a:pPr>
            <a:r>
              <a:rPr lang="en-US" sz="2400" smtClean="0"/>
              <a:t>	Scanning cannot reproduce these security features. </a:t>
            </a:r>
          </a:p>
          <a:p>
            <a:pPr marL="457200" indent="-457200" eaLnBrk="1" hangingPunct="1">
              <a:lnSpc>
                <a:spcPct val="85000"/>
              </a:lnSpc>
              <a:spcBef>
                <a:spcPct val="0"/>
              </a:spcBef>
              <a:spcAft>
                <a:spcPct val="20000"/>
              </a:spcAft>
              <a:buSzPct val="90000"/>
            </a:pPr>
            <a:r>
              <a:rPr lang="en-US" sz="2400" smtClean="0"/>
              <a:t>The first security feature is the feel of the paper.  </a:t>
            </a:r>
          </a:p>
          <a:p>
            <a:pPr marL="457200" indent="-457200" eaLnBrk="1" hangingPunct="1">
              <a:lnSpc>
                <a:spcPct val="85000"/>
              </a:lnSpc>
              <a:spcBef>
                <a:spcPct val="0"/>
              </a:spcBef>
              <a:spcAft>
                <a:spcPct val="20000"/>
              </a:spcAft>
              <a:buSzPct val="90000"/>
              <a:buFont typeface="Wingdings" pitchFamily="2" charset="2"/>
              <a:buNone/>
            </a:pPr>
            <a:r>
              <a:rPr lang="en-US" sz="2400" smtClean="0"/>
              <a:t>	Regular printer paper contains starch.  Paper bills contain rag fiber instead of starch.</a:t>
            </a:r>
            <a:r>
              <a:rPr lang="en-US" sz="2600" smtClean="0"/>
              <a:t> </a:t>
            </a:r>
          </a:p>
        </p:txBody>
      </p:sp>
      <p:pic>
        <p:nvPicPr>
          <p:cNvPr id="14342" name="Picture 4" descr="Ch 10 $20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5508" y="1219200"/>
            <a:ext cx="5950254"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06803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fade">
                                      <p:cBhvr>
                                        <p:cTn id="7" dur="2000"/>
                                        <p:tgtEl>
                                          <p:spTgt spid="819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23">
                                            <p:txEl>
                                              <p:pRg st="0" end="0"/>
                                            </p:txEl>
                                          </p:spTgt>
                                        </p:tgtEl>
                                        <p:attrNameLst>
                                          <p:attrName>style.visibility</p:attrName>
                                        </p:attrNameLst>
                                      </p:cBhvr>
                                      <p:to>
                                        <p:strVal val="visible"/>
                                      </p:to>
                                    </p:set>
                                    <p:animEffect transition="in" filter="fade">
                                      <p:cBhvr>
                                        <p:cTn id="12" dur="2000"/>
                                        <p:tgtEl>
                                          <p:spTgt spid="819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23">
                                            <p:txEl>
                                              <p:pRg st="1" end="1"/>
                                            </p:txEl>
                                          </p:spTgt>
                                        </p:tgtEl>
                                        <p:attrNameLst>
                                          <p:attrName>style.visibility</p:attrName>
                                        </p:attrNameLst>
                                      </p:cBhvr>
                                      <p:to>
                                        <p:strVal val="visible"/>
                                      </p:to>
                                    </p:set>
                                    <p:animEffect transition="in" filter="fade">
                                      <p:cBhvr>
                                        <p:cTn id="17" dur="2000"/>
                                        <p:tgtEl>
                                          <p:spTgt spid="8192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923">
                                            <p:txEl>
                                              <p:pRg st="2" end="2"/>
                                            </p:txEl>
                                          </p:spTgt>
                                        </p:tgtEl>
                                        <p:attrNameLst>
                                          <p:attrName>style.visibility</p:attrName>
                                        </p:attrNameLst>
                                      </p:cBhvr>
                                      <p:to>
                                        <p:strVal val="visible"/>
                                      </p:to>
                                    </p:set>
                                    <p:animEffect transition="in" filter="fade">
                                      <p:cBhvr>
                                        <p:cTn id="22" dur="2000"/>
                                        <p:tgtEl>
                                          <p:spTgt spid="8192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1923">
                                            <p:txEl>
                                              <p:pRg st="3" end="3"/>
                                            </p:txEl>
                                          </p:spTgt>
                                        </p:tgtEl>
                                        <p:attrNameLst>
                                          <p:attrName>style.visibility</p:attrName>
                                        </p:attrNameLst>
                                      </p:cBhvr>
                                      <p:to>
                                        <p:strVal val="visible"/>
                                      </p:to>
                                    </p:set>
                                    <p:animEffect transition="in" filter="fade">
                                      <p:cBhvr>
                                        <p:cTn id="27" dur="2000"/>
                                        <p:tgtEl>
                                          <p:spTgt spid="819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P spid="8192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dirty="0" smtClean="0">
              <a:solidFill>
                <a:srgbClr val="CC3300"/>
              </a:solidFill>
            </a:endParaRPr>
          </a:p>
        </p:txBody>
      </p:sp>
      <p:sp>
        <p:nvSpPr>
          <p:cNvPr id="1536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0A71B77-4646-472E-81FD-4D45B6C161A9}" type="slidenum">
              <a:rPr lang="en-US" smtClean="0">
                <a:solidFill>
                  <a:schemeClr val="bg1"/>
                </a:solidFill>
              </a:rPr>
              <a:pPr/>
              <a:t>4</a:t>
            </a:fld>
            <a:endParaRPr lang="en-US" smtClean="0">
              <a:solidFill>
                <a:schemeClr val="bg1"/>
              </a:solidFill>
            </a:endParaRPr>
          </a:p>
        </p:txBody>
      </p:sp>
      <p:sp>
        <p:nvSpPr>
          <p:cNvPr id="15364" name="AutoShape 2"/>
          <p:cNvSpPr>
            <a:spLocks noGrp="1" noChangeArrowheads="1"/>
          </p:cNvSpPr>
          <p:nvPr>
            <p:ph type="title"/>
          </p:nvPr>
        </p:nvSpPr>
        <p:spPr>
          <a:xfrm>
            <a:off x="838200" y="914400"/>
            <a:ext cx="2362200" cy="1066800"/>
          </a:xfrm>
        </p:spPr>
        <p:txBody>
          <a:bodyPr>
            <a:normAutofit/>
          </a:bodyPr>
          <a:lstStyle/>
          <a:p>
            <a:pPr eaLnBrk="1" hangingPunct="1">
              <a:lnSpc>
                <a:spcPct val="65000"/>
              </a:lnSpc>
            </a:pPr>
            <a:r>
              <a:rPr lang="en-US" sz="3200" dirty="0" smtClean="0">
                <a:solidFill>
                  <a:srgbClr val="3A763A"/>
                </a:solidFill>
                <a:latin typeface="Kartika" pitchFamily="18" charset="0"/>
              </a:rPr>
              <a:t>Verifying </a:t>
            </a:r>
            <a:br>
              <a:rPr lang="en-US" sz="3200" dirty="0" smtClean="0">
                <a:solidFill>
                  <a:srgbClr val="3A763A"/>
                </a:solidFill>
                <a:latin typeface="Kartika" pitchFamily="18" charset="0"/>
              </a:rPr>
            </a:br>
            <a:r>
              <a:rPr lang="en-US" sz="3200" dirty="0" smtClean="0">
                <a:solidFill>
                  <a:srgbClr val="3A763A"/>
                </a:solidFill>
                <a:latin typeface="Kartika" pitchFamily="18" charset="0"/>
              </a:rPr>
              <a:t>Authentic Currency</a:t>
            </a:r>
          </a:p>
        </p:txBody>
      </p:sp>
      <p:sp>
        <p:nvSpPr>
          <p:cNvPr id="15365" name="Rectangle 3"/>
          <p:cNvSpPr>
            <a:spLocks noGrp="1" noChangeArrowheads="1"/>
          </p:cNvSpPr>
          <p:nvPr>
            <p:ph type="body" idx="1"/>
          </p:nvPr>
        </p:nvSpPr>
        <p:spPr>
          <a:xfrm>
            <a:off x="609600" y="2699544"/>
            <a:ext cx="7543800" cy="577056"/>
          </a:xfrm>
        </p:spPr>
        <p:txBody>
          <a:bodyPr/>
          <a:lstStyle/>
          <a:p>
            <a:pPr eaLnBrk="1" hangingPunct="1">
              <a:lnSpc>
                <a:spcPct val="80000"/>
              </a:lnSpc>
              <a:spcBef>
                <a:spcPct val="0"/>
              </a:spcBef>
              <a:buFont typeface="Wingdings" pitchFamily="2" charset="2"/>
              <a:buNone/>
            </a:pPr>
            <a:r>
              <a:rPr lang="en-US" sz="2600" dirty="0" smtClean="0"/>
              <a:t>	Some features found in the new series bills: </a:t>
            </a:r>
          </a:p>
        </p:txBody>
      </p:sp>
      <p:pic>
        <p:nvPicPr>
          <p:cNvPr id="15366" name="Picture 12" descr="Security Thread"/>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352800" y="550862"/>
            <a:ext cx="5525169"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3" descr="Ch 10 New01AAbb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407" y="3352800"/>
            <a:ext cx="7440393" cy="319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528986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dirty="0" smtClean="0">
                <a:solidFill>
                  <a:srgbClr val="CC3300"/>
                </a:solidFill>
              </a:rPr>
              <a:t> </a:t>
            </a:r>
          </a:p>
        </p:txBody>
      </p:sp>
      <p:sp>
        <p:nvSpPr>
          <p:cNvPr id="1536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0A71B77-4646-472E-81FD-4D45B6C161A9}" type="slidenum">
              <a:rPr lang="en-US" smtClean="0">
                <a:solidFill>
                  <a:schemeClr val="bg1"/>
                </a:solidFill>
              </a:rPr>
              <a:pPr/>
              <a:t>5</a:t>
            </a:fld>
            <a:endParaRPr lang="en-US" smtClean="0">
              <a:solidFill>
                <a:schemeClr val="bg1"/>
              </a:solidFill>
            </a:endParaRPr>
          </a:p>
        </p:txBody>
      </p:sp>
      <p:sp>
        <p:nvSpPr>
          <p:cNvPr id="15364" name="AutoShape 2"/>
          <p:cNvSpPr>
            <a:spLocks noGrp="1" noChangeArrowheads="1"/>
          </p:cNvSpPr>
          <p:nvPr>
            <p:ph type="title"/>
          </p:nvPr>
        </p:nvSpPr>
        <p:spPr>
          <a:xfrm>
            <a:off x="838200" y="914400"/>
            <a:ext cx="2362200" cy="1066800"/>
          </a:xfrm>
        </p:spPr>
        <p:txBody>
          <a:bodyPr>
            <a:normAutofit/>
          </a:bodyPr>
          <a:lstStyle/>
          <a:p>
            <a:pPr eaLnBrk="1" hangingPunct="1">
              <a:lnSpc>
                <a:spcPct val="65000"/>
              </a:lnSpc>
            </a:pPr>
            <a:r>
              <a:rPr lang="en-US" sz="3200" dirty="0" smtClean="0">
                <a:solidFill>
                  <a:srgbClr val="3A763A"/>
                </a:solidFill>
                <a:latin typeface="Kartika" pitchFamily="18" charset="0"/>
              </a:rPr>
              <a:t>Verifying </a:t>
            </a:r>
            <a:br>
              <a:rPr lang="en-US" sz="3200" dirty="0" smtClean="0">
                <a:solidFill>
                  <a:srgbClr val="3A763A"/>
                </a:solidFill>
                <a:latin typeface="Kartika" pitchFamily="18" charset="0"/>
              </a:rPr>
            </a:br>
            <a:r>
              <a:rPr lang="en-US" sz="3200" dirty="0" smtClean="0">
                <a:solidFill>
                  <a:srgbClr val="3A763A"/>
                </a:solidFill>
                <a:latin typeface="Kartika" pitchFamily="18" charset="0"/>
              </a:rPr>
              <a:t>Authentic Currency</a:t>
            </a:r>
          </a:p>
        </p:txBody>
      </p:sp>
      <p:sp>
        <p:nvSpPr>
          <p:cNvPr id="15365" name="Rectangle 3"/>
          <p:cNvSpPr>
            <a:spLocks noGrp="1" noChangeArrowheads="1"/>
          </p:cNvSpPr>
          <p:nvPr>
            <p:ph type="body" idx="1"/>
          </p:nvPr>
        </p:nvSpPr>
        <p:spPr>
          <a:xfrm>
            <a:off x="609600" y="2884488"/>
            <a:ext cx="7543800" cy="925512"/>
          </a:xfrm>
        </p:spPr>
        <p:txBody>
          <a:bodyPr/>
          <a:lstStyle/>
          <a:p>
            <a:pPr eaLnBrk="1" hangingPunct="1">
              <a:lnSpc>
                <a:spcPct val="80000"/>
              </a:lnSpc>
              <a:spcBef>
                <a:spcPct val="0"/>
              </a:spcBef>
              <a:buFont typeface="Wingdings" pitchFamily="2" charset="2"/>
              <a:buNone/>
            </a:pPr>
            <a:r>
              <a:rPr lang="en-US" sz="2600" dirty="0" smtClean="0"/>
              <a:t>	Some features found in the new series bills: </a:t>
            </a:r>
          </a:p>
        </p:txBody>
      </p:sp>
      <p:pic>
        <p:nvPicPr>
          <p:cNvPr id="15366" name="Picture 12" descr="Security Thread"/>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375602" y="695153"/>
            <a:ext cx="5739566"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3" descr="Ch 10 New01AAbb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373374"/>
            <a:ext cx="7086600" cy="304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771222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Portrait</a:t>
            </a:r>
            <a:endParaRPr lang="en-US" dirty="0"/>
          </a:p>
        </p:txBody>
      </p:sp>
      <p:sp>
        <p:nvSpPr>
          <p:cNvPr id="3" name="Content Placeholder 2"/>
          <p:cNvSpPr>
            <a:spLocks noGrp="1"/>
          </p:cNvSpPr>
          <p:nvPr>
            <p:ph idx="1"/>
          </p:nvPr>
        </p:nvSpPr>
        <p:spPr>
          <a:xfrm>
            <a:off x="457200" y="1600200"/>
            <a:ext cx="4724400" cy="4525963"/>
          </a:xfrm>
        </p:spPr>
        <p:txBody>
          <a:bodyPr>
            <a:normAutofit fontScale="92500" lnSpcReduction="20000"/>
          </a:bodyPr>
          <a:lstStyle/>
          <a:p>
            <a:r>
              <a:rPr lang="en-US" dirty="0" smtClean="0"/>
              <a:t>The genuine portrait appears lifelike and stands out distinctly from the background. The counterfeit portrait is usually lifeless and flat. Details merge into the background which is often too dark or mottled. </a:t>
            </a:r>
            <a:br>
              <a:rPr lang="en-US" dirty="0" smtClean="0"/>
            </a:br>
            <a:r>
              <a:rPr lang="en-US" dirty="0" smtClean="0"/>
              <a:t/>
            </a:r>
            <a:br>
              <a:rPr lang="en-US" dirty="0" smtClean="0"/>
            </a:br>
            <a:r>
              <a:rPr lang="en-US" dirty="0" smtClean="0"/>
              <a:t/>
            </a:r>
            <a:br>
              <a:rPr lang="en-US" dirty="0" smtClean="0"/>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2014538"/>
            <a:ext cx="1472184" cy="204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6737" y="2014538"/>
            <a:ext cx="1527463" cy="210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4667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Reserve and Treasury Seals</a:t>
            </a:r>
            <a:endParaRPr lang="en-US" dirty="0"/>
          </a:p>
        </p:txBody>
      </p:sp>
      <p:sp>
        <p:nvSpPr>
          <p:cNvPr id="3" name="Content Placeholder 2"/>
          <p:cNvSpPr>
            <a:spLocks noGrp="1"/>
          </p:cNvSpPr>
          <p:nvPr>
            <p:ph idx="1"/>
          </p:nvPr>
        </p:nvSpPr>
        <p:spPr>
          <a:xfrm>
            <a:off x="457200" y="1600200"/>
            <a:ext cx="4572000" cy="4525963"/>
          </a:xfrm>
        </p:spPr>
        <p:txBody>
          <a:bodyPr>
            <a:normAutofit lnSpcReduction="10000"/>
          </a:bodyPr>
          <a:lstStyle/>
          <a:p>
            <a:r>
              <a:rPr lang="en-US" dirty="0" smtClean="0"/>
              <a:t>On a genuine bill, the saw-tooth points of the Federal Reserve and Treasury seals are clear, distinct, and sharp. The counterfeit seals may have uneven, blunt, or broken saw-tooth points. </a:t>
            </a:r>
            <a:br>
              <a:rPr lang="en-US" dirty="0" smtClean="0"/>
            </a:b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7640" y="2133600"/>
            <a:ext cx="1350818"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111461"/>
            <a:ext cx="1344168"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2497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Microprinting</a:t>
            </a:r>
            <a:endParaRPr lang="en-US" dirty="0"/>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338" y="1676400"/>
            <a:ext cx="6029325"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2691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Watermarks</a:t>
            </a:r>
            <a:endParaRPr lang="en-US" dirty="0"/>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1924050"/>
            <a:ext cx="4000500"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5669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453</Words>
  <Application>Microsoft Office PowerPoint</Application>
  <PresentationFormat>On-screen Show (4:3)</PresentationFormat>
  <Paragraphs>47</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ＭＳ Ｐゴシック</vt:lpstr>
      <vt:lpstr>Arial</vt:lpstr>
      <vt:lpstr>Calibri</vt:lpstr>
      <vt:lpstr>Kartika</vt:lpstr>
      <vt:lpstr>Wingdings</vt:lpstr>
      <vt:lpstr>Office Theme</vt:lpstr>
      <vt:lpstr>Counterfeiting</vt:lpstr>
      <vt:lpstr>Counterfeit Millionaire</vt:lpstr>
      <vt:lpstr>Counterfeit Currency </vt:lpstr>
      <vt:lpstr>Verifying  Authentic Currency</vt:lpstr>
      <vt:lpstr>Verifying  Authentic Currency</vt:lpstr>
      <vt:lpstr>Portrait</vt:lpstr>
      <vt:lpstr>Federal Reserve and Treasury Seals</vt:lpstr>
      <vt:lpstr>Microprinting</vt:lpstr>
      <vt:lpstr>Watermarks</vt:lpstr>
      <vt:lpstr>Border</vt:lpstr>
      <vt:lpstr>Serial Numbers</vt:lpstr>
      <vt:lpstr>Paper</vt:lpstr>
      <vt:lpstr>Redesign of USA Currency</vt:lpstr>
      <vt:lpstr>Counterfeit cash news report</vt:lpstr>
      <vt:lpstr>Beached Technique</vt:lpstr>
      <vt:lpstr>Ink Jet Technology</vt:lpstr>
      <vt:lpstr>Counterfeit ID pens</vt:lpstr>
    </vt:vector>
  </TitlesOfParts>
  <Company>Goddard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Counterfeit Money</dc:title>
  <dc:creator>Scribner, Denise</dc:creator>
  <cp:lastModifiedBy>Molly Jones</cp:lastModifiedBy>
  <cp:revision>10</cp:revision>
  <dcterms:created xsi:type="dcterms:W3CDTF">2014-01-30T18:03:36Z</dcterms:created>
  <dcterms:modified xsi:type="dcterms:W3CDTF">2015-10-22T11:58:48Z</dcterms:modified>
</cp:coreProperties>
</file>