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5" r:id="rId9"/>
    <p:sldId id="266" r:id="rId10"/>
    <p:sldId id="267" r:id="rId11"/>
    <p:sldId id="262" r:id="rId12"/>
    <p:sldId id="264" r:id="rId13"/>
    <p:sldId id="271" r:id="rId14"/>
    <p:sldId id="269" r:id="rId15"/>
    <p:sldId id="270" r:id="rId16"/>
    <p:sldId id="268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A41E0C20-A3A4-4A9C-8792-279A77316E22}" type="datetimeFigureOut">
              <a:rPr lang="en-US" smtClean="0"/>
              <a:t>8/5/2015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EDB215C1-C650-4055-B64D-772E1D4EEDD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4729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E0C20-A3A4-4A9C-8792-279A77316E22}" type="datetimeFigureOut">
              <a:rPr lang="en-US" smtClean="0"/>
              <a:t>8/5/2015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215C1-C650-4055-B64D-772E1D4EE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615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E0C20-A3A4-4A9C-8792-279A77316E22}" type="datetimeFigureOut">
              <a:rPr lang="en-US" smtClean="0"/>
              <a:t>8/5/2015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215C1-C650-4055-B64D-772E1D4EEDD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83177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E0C20-A3A4-4A9C-8792-279A77316E22}" type="datetimeFigureOut">
              <a:rPr lang="en-US" smtClean="0"/>
              <a:t>8/5/2015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215C1-C650-4055-B64D-772E1D4EEDDB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17722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E0C20-A3A4-4A9C-8792-279A77316E22}" type="datetimeFigureOut">
              <a:rPr lang="en-US" smtClean="0"/>
              <a:t>8/5/2015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215C1-C650-4055-B64D-772E1D4EE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3790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E0C20-A3A4-4A9C-8792-279A77316E22}" type="datetimeFigureOut">
              <a:rPr lang="en-US" smtClean="0"/>
              <a:t>8/5/2015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215C1-C650-4055-B64D-772E1D4EEDDB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64057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E0C20-A3A4-4A9C-8792-279A77316E22}" type="datetimeFigureOut">
              <a:rPr lang="en-US" smtClean="0"/>
              <a:t>8/5/2015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215C1-C650-4055-B64D-772E1D4EEDD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66991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E0C20-A3A4-4A9C-8792-279A77316E22}" type="datetimeFigureOut">
              <a:rPr lang="en-US" smtClean="0"/>
              <a:t>8/5/2015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215C1-C650-4055-B64D-772E1D4EEDDB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55751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E0C20-A3A4-4A9C-8792-279A77316E22}" type="datetimeFigureOut">
              <a:rPr lang="en-US" smtClean="0"/>
              <a:t>8/5/2015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215C1-C650-4055-B64D-772E1D4EEDDB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9711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E0C20-A3A4-4A9C-8792-279A77316E22}" type="datetimeFigureOut">
              <a:rPr lang="en-US" smtClean="0"/>
              <a:t>8/5/2015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215C1-C650-4055-B64D-772E1D4EE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439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E0C20-A3A4-4A9C-8792-279A77316E22}" type="datetimeFigureOut">
              <a:rPr lang="en-US" smtClean="0"/>
              <a:t>8/5/2015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215C1-C650-4055-B64D-772E1D4EEDDB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6063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E0C20-A3A4-4A9C-8792-279A77316E22}" type="datetimeFigureOut">
              <a:rPr lang="en-US" smtClean="0"/>
              <a:t>8/5/2015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215C1-C650-4055-B64D-772E1D4EE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059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E0C20-A3A4-4A9C-8792-279A77316E22}" type="datetimeFigureOut">
              <a:rPr lang="en-US" smtClean="0"/>
              <a:t>8/5/2015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215C1-C650-4055-B64D-772E1D4EEDDB}" type="slidenum">
              <a:rPr lang="en-US" smtClean="0"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2109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E0C20-A3A4-4A9C-8792-279A77316E22}" type="datetimeFigureOut">
              <a:rPr lang="en-US" smtClean="0"/>
              <a:t>8/5/2015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215C1-C650-4055-B64D-772E1D4EEDDB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3756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E0C20-A3A4-4A9C-8792-279A77316E22}" type="datetimeFigureOut">
              <a:rPr lang="en-US" smtClean="0"/>
              <a:t>8/5/2015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215C1-C650-4055-B64D-772E1D4EE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633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E0C20-A3A4-4A9C-8792-279A77316E22}" type="datetimeFigureOut">
              <a:rPr lang="en-US" smtClean="0"/>
              <a:t>8/5/2015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215C1-C650-4055-B64D-772E1D4EEDDB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5115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E0C20-A3A4-4A9C-8792-279A77316E22}" type="datetimeFigureOut">
              <a:rPr lang="en-US" smtClean="0"/>
              <a:t>8/5/2015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215C1-C650-4055-B64D-772E1D4EE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160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41E0C20-A3A4-4A9C-8792-279A77316E22}" type="datetimeFigureOut">
              <a:rPr lang="en-US" smtClean="0"/>
              <a:t>8/5/2015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DB215C1-C650-4055-B64D-772E1D4EE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298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Crime Scene Investigation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Forensic </a:t>
            </a:r>
            <a:r>
              <a:rPr lang="en-US" dirty="0" smtClean="0"/>
              <a:t>Science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373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 S’s of Crime Scene Investigation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Example of Sketch Format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Case number, date, location, and sketcher’s name should be included on rough and final sketch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4" descr="45866_f02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209800"/>
            <a:ext cx="54864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0496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 S’s of Crime Scene Investigation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6865" y="2302660"/>
            <a:ext cx="6798736" cy="3444997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Securing &amp; Collecting Evidence</a:t>
            </a:r>
          </a:p>
          <a:p>
            <a:pPr lvl="1"/>
            <a:r>
              <a:rPr lang="en-US" b="1" dirty="0" smtClean="0"/>
              <a:t>Paper Bindle- a folded paper </a:t>
            </a:r>
            <a:endParaRPr lang="en-US" b="1" dirty="0"/>
          </a:p>
          <a:p>
            <a:pPr marL="457200" lvl="1" indent="0">
              <a:buNone/>
            </a:pPr>
            <a:r>
              <a:rPr lang="en-US" b="1" dirty="0" smtClean="0"/>
              <a:t>used to hold trace evidence</a:t>
            </a:r>
          </a:p>
        </p:txBody>
      </p:sp>
      <p:pic>
        <p:nvPicPr>
          <p:cNvPr id="4" name="Picture 5" descr="45866_f0205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590800"/>
            <a:ext cx="2676525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762000" y="3657600"/>
            <a:ext cx="4800600" cy="24745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>
              <a:spcBef>
                <a:spcPct val="0"/>
              </a:spcBef>
              <a:spcAft>
                <a:spcPct val="20000"/>
              </a:spcAft>
              <a:buSzPct val="90000"/>
              <a:buFont typeface="Wingdings" pitchFamily="2" charset="2"/>
              <a:buAutoNum type="arabicPeriod"/>
            </a:pPr>
            <a:r>
              <a:rPr lang="en-US" altLang="en-US" dirty="0"/>
              <a:t>Crease a clean paper and place evidence in the X </a:t>
            </a:r>
            <a:r>
              <a:rPr lang="en-US" altLang="en-US" dirty="0" smtClean="0"/>
              <a:t>position</a:t>
            </a:r>
          </a:p>
          <a:p>
            <a:pPr marL="533400" indent="-533400">
              <a:spcBef>
                <a:spcPct val="0"/>
              </a:spcBef>
              <a:spcAft>
                <a:spcPct val="20000"/>
              </a:spcAft>
              <a:buSzPct val="90000"/>
              <a:buFont typeface="Wingdings" pitchFamily="2" charset="2"/>
              <a:buAutoNum type="arabicPeriod"/>
            </a:pPr>
            <a:r>
              <a:rPr lang="en-US" altLang="en-US" dirty="0" smtClean="0"/>
              <a:t>Fold </a:t>
            </a:r>
            <a:r>
              <a:rPr lang="en-US" altLang="en-US" dirty="0"/>
              <a:t>in the left and right sides, and then fold in the top and bottom</a:t>
            </a:r>
          </a:p>
          <a:p>
            <a:pPr marL="533400" indent="-533400">
              <a:spcBef>
                <a:spcPct val="0"/>
              </a:spcBef>
              <a:spcAft>
                <a:spcPct val="20000"/>
              </a:spcAft>
              <a:buSzPct val="90000"/>
              <a:buFont typeface="Wingdings" pitchFamily="2" charset="2"/>
              <a:buAutoNum type="arabicPeriod"/>
            </a:pPr>
            <a:r>
              <a:rPr lang="en-US" altLang="en-US" dirty="0"/>
              <a:t>Put the bindle into a plastic or paper evidence bag affixing a seal over the opening</a:t>
            </a:r>
          </a:p>
          <a:p>
            <a:pPr marL="533400" indent="-533400">
              <a:spcBef>
                <a:spcPct val="0"/>
              </a:spcBef>
              <a:spcAft>
                <a:spcPct val="20000"/>
              </a:spcAft>
              <a:buSzPct val="90000"/>
              <a:buFont typeface="Wingdings" pitchFamily="2" charset="2"/>
              <a:buAutoNum type="arabicPeriod"/>
            </a:pPr>
            <a:r>
              <a:rPr lang="en-US" altLang="en-US" dirty="0"/>
              <a:t>Write your name on the seal</a:t>
            </a:r>
          </a:p>
        </p:txBody>
      </p:sp>
    </p:spTree>
    <p:extLst>
      <p:ext uri="{BB962C8B-B14F-4D97-AF65-F5344CB8AC3E}">
        <p14:creationId xmlns:p14="http://schemas.microsoft.com/office/powerpoint/2010/main" val="209322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 of Evidence Inventory Label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Include</a:t>
            </a:r>
            <a:r>
              <a:rPr lang="en-US" dirty="0" smtClean="0"/>
              <a:t>: Case #, Inventory #, Description of evidence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5" descr="45866_f0209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6556" y="1567270"/>
            <a:ext cx="3290888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6221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Maintaining Chain of Custody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lvl="0" indent="0" fontAlgn="base">
              <a:lnSpc>
                <a:spcPct val="85000"/>
              </a:lnSpc>
              <a:spcBef>
                <a:spcPct val="35000"/>
              </a:spcBef>
              <a:spcAft>
                <a:spcPct val="0"/>
              </a:spcAft>
              <a:buClr>
                <a:srgbClr val="003366"/>
              </a:buClr>
              <a:buSzPct val="90000"/>
              <a:buNone/>
            </a:pPr>
            <a:r>
              <a:rPr lang="en-US" altLang="en-US" sz="2600" kern="0" dirty="0" smtClean="0">
                <a:solidFill>
                  <a:srgbClr val="003366"/>
                </a:solidFill>
                <a:latin typeface="Arial"/>
              </a:rPr>
              <a:t>Chain of Custody- the documented and unbroken transfer of evidence</a:t>
            </a:r>
          </a:p>
          <a:p>
            <a:pPr marL="0" lvl="0" indent="0" fontAlgn="base">
              <a:lnSpc>
                <a:spcPct val="85000"/>
              </a:lnSpc>
              <a:spcBef>
                <a:spcPct val="35000"/>
              </a:spcBef>
              <a:spcAft>
                <a:spcPct val="0"/>
              </a:spcAft>
              <a:buClr>
                <a:srgbClr val="003366"/>
              </a:buClr>
              <a:buSzPct val="90000"/>
              <a:buNone/>
            </a:pPr>
            <a:r>
              <a:rPr lang="en-US" altLang="en-US" sz="2600" kern="0" dirty="0">
                <a:solidFill>
                  <a:srgbClr val="003366"/>
                </a:solidFill>
                <a:latin typeface="Arial"/>
              </a:rPr>
              <a:t> </a:t>
            </a:r>
            <a:r>
              <a:rPr lang="en-US" altLang="en-US" sz="2600" kern="0" dirty="0" smtClean="0">
                <a:solidFill>
                  <a:srgbClr val="003366"/>
                </a:solidFill>
                <a:latin typeface="Arial"/>
              </a:rPr>
              <a:t>    Evidence should never be unattended</a:t>
            </a:r>
          </a:p>
          <a:p>
            <a:pPr marL="0" lvl="0" indent="0" fontAlgn="base">
              <a:lnSpc>
                <a:spcPct val="85000"/>
              </a:lnSpc>
              <a:spcBef>
                <a:spcPct val="35000"/>
              </a:spcBef>
              <a:spcAft>
                <a:spcPct val="0"/>
              </a:spcAft>
              <a:buClr>
                <a:srgbClr val="003366"/>
              </a:buClr>
              <a:buSzPct val="90000"/>
              <a:buNone/>
            </a:pPr>
            <a:r>
              <a:rPr lang="en-US" altLang="en-US" sz="2600" kern="0" dirty="0" smtClean="0">
                <a:solidFill>
                  <a:srgbClr val="003366"/>
                </a:solidFill>
                <a:latin typeface="Arial"/>
              </a:rPr>
              <a:t>     Document each time evidence opened</a:t>
            </a:r>
          </a:p>
          <a:p>
            <a:pPr marL="533400" lvl="0" indent="-533400" fontAlgn="base">
              <a:lnSpc>
                <a:spcPct val="85000"/>
              </a:lnSpc>
              <a:spcBef>
                <a:spcPct val="35000"/>
              </a:spcBef>
              <a:spcAft>
                <a:spcPct val="0"/>
              </a:spcAft>
              <a:buClr>
                <a:srgbClr val="003366"/>
              </a:buClr>
              <a:buSzPct val="90000"/>
              <a:buFont typeface="Wingdings" pitchFamily="2" charset="2"/>
              <a:buAutoNum type="arabicPeriod"/>
            </a:pPr>
            <a:endParaRPr lang="en-US" altLang="en-US" sz="2600" kern="0" dirty="0">
              <a:solidFill>
                <a:srgbClr val="003366"/>
              </a:solidFill>
              <a:latin typeface="Arial"/>
            </a:endParaRPr>
          </a:p>
          <a:p>
            <a:pPr marL="533400" lvl="0" indent="-533400" fontAlgn="base">
              <a:lnSpc>
                <a:spcPct val="85000"/>
              </a:lnSpc>
              <a:spcBef>
                <a:spcPct val="35000"/>
              </a:spcBef>
              <a:spcAft>
                <a:spcPct val="0"/>
              </a:spcAft>
              <a:buClr>
                <a:srgbClr val="003366"/>
              </a:buClr>
              <a:buSzPct val="90000"/>
              <a:buFont typeface="Wingdings" pitchFamily="2" charset="2"/>
              <a:buAutoNum type="arabicPeriod"/>
            </a:pPr>
            <a:r>
              <a:rPr lang="en-US" altLang="en-US" sz="2600" kern="0" dirty="0" smtClean="0">
                <a:solidFill>
                  <a:srgbClr val="003366"/>
                </a:solidFill>
                <a:latin typeface="Arial"/>
              </a:rPr>
              <a:t>Bag </a:t>
            </a:r>
            <a:r>
              <a:rPr lang="en-US" altLang="en-US" sz="2600" kern="0" dirty="0">
                <a:solidFill>
                  <a:srgbClr val="003366"/>
                </a:solidFill>
                <a:latin typeface="Arial"/>
              </a:rPr>
              <a:t>the evidence</a:t>
            </a:r>
            <a:br>
              <a:rPr lang="en-US" altLang="en-US" sz="2600" kern="0" dirty="0">
                <a:solidFill>
                  <a:srgbClr val="003366"/>
                </a:solidFill>
                <a:latin typeface="Arial"/>
              </a:rPr>
            </a:br>
            <a:r>
              <a:rPr lang="en-US" altLang="en-US" sz="2600" kern="0" dirty="0">
                <a:solidFill>
                  <a:srgbClr val="003366"/>
                </a:solidFill>
                <a:latin typeface="Arial"/>
              </a:rPr>
              <a:t>Add identification </a:t>
            </a:r>
            <a:br>
              <a:rPr lang="en-US" altLang="en-US" sz="2600" kern="0" dirty="0">
                <a:solidFill>
                  <a:srgbClr val="003366"/>
                </a:solidFill>
                <a:latin typeface="Arial"/>
              </a:rPr>
            </a:br>
            <a:r>
              <a:rPr lang="en-US" altLang="en-US" sz="2600" kern="0" dirty="0">
                <a:solidFill>
                  <a:srgbClr val="003366"/>
                </a:solidFill>
                <a:latin typeface="Arial"/>
              </a:rPr>
              <a:t>Seal it</a:t>
            </a:r>
            <a:br>
              <a:rPr lang="en-US" altLang="en-US" sz="2600" kern="0" dirty="0">
                <a:solidFill>
                  <a:srgbClr val="003366"/>
                </a:solidFill>
                <a:latin typeface="Arial"/>
              </a:rPr>
            </a:br>
            <a:r>
              <a:rPr lang="en-US" altLang="en-US" sz="2600" kern="0" dirty="0">
                <a:solidFill>
                  <a:srgbClr val="003366"/>
                </a:solidFill>
                <a:latin typeface="Arial"/>
              </a:rPr>
              <a:t>Sign it across the sealed edge</a:t>
            </a:r>
          </a:p>
          <a:p>
            <a:pPr marL="533400" lvl="0" indent="-533400" fontAlgn="base">
              <a:lnSpc>
                <a:spcPct val="85000"/>
              </a:lnSpc>
              <a:spcBef>
                <a:spcPct val="35000"/>
              </a:spcBef>
              <a:spcAft>
                <a:spcPct val="0"/>
              </a:spcAft>
              <a:buClr>
                <a:srgbClr val="003366"/>
              </a:buClr>
              <a:buSzPct val="90000"/>
              <a:buFont typeface="Wingdings" pitchFamily="2" charset="2"/>
              <a:buAutoNum type="arabicPeriod"/>
            </a:pPr>
            <a:r>
              <a:rPr lang="en-US" altLang="en-US" sz="2600" kern="0" dirty="0">
                <a:solidFill>
                  <a:srgbClr val="003366"/>
                </a:solidFill>
                <a:latin typeface="Arial"/>
              </a:rPr>
              <a:t>Sign over to a lab technician </a:t>
            </a:r>
            <a:br>
              <a:rPr lang="en-US" altLang="en-US" sz="2600" kern="0" dirty="0">
                <a:solidFill>
                  <a:srgbClr val="003366"/>
                </a:solidFill>
                <a:latin typeface="Arial"/>
              </a:rPr>
            </a:br>
            <a:r>
              <a:rPr lang="en-US" altLang="en-US" sz="2600" kern="0" dirty="0">
                <a:solidFill>
                  <a:srgbClr val="003366"/>
                </a:solidFill>
                <a:latin typeface="Arial"/>
              </a:rPr>
              <a:t>Open bag on non-sealed edge</a:t>
            </a:r>
          </a:p>
          <a:p>
            <a:pPr marL="533400" lvl="0" indent="-533400" fontAlgn="base">
              <a:lnSpc>
                <a:spcPct val="85000"/>
              </a:lnSpc>
              <a:spcBef>
                <a:spcPct val="35000"/>
              </a:spcBef>
              <a:spcAft>
                <a:spcPct val="0"/>
              </a:spcAft>
              <a:buClr>
                <a:srgbClr val="003366"/>
              </a:buClr>
              <a:buSzPct val="90000"/>
              <a:buFont typeface="Wingdings" pitchFamily="2" charset="2"/>
              <a:buAutoNum type="arabicPeriod"/>
            </a:pPr>
            <a:r>
              <a:rPr lang="en-US" altLang="en-US" sz="2600" kern="0" dirty="0">
                <a:solidFill>
                  <a:srgbClr val="003366"/>
                </a:solidFill>
                <a:latin typeface="Arial"/>
              </a:rPr>
              <a:t>Return items to the evidence bag</a:t>
            </a:r>
            <a:br>
              <a:rPr lang="en-US" altLang="en-US" sz="2600" kern="0" dirty="0">
                <a:solidFill>
                  <a:srgbClr val="003366"/>
                </a:solidFill>
                <a:latin typeface="Arial"/>
              </a:rPr>
            </a:br>
            <a:r>
              <a:rPr lang="en-US" altLang="en-US" sz="2600" kern="0" dirty="0">
                <a:solidFill>
                  <a:srgbClr val="003366"/>
                </a:solidFill>
                <a:latin typeface="Arial"/>
              </a:rPr>
              <a:t>Seal evidence bag in another bag</a:t>
            </a:r>
            <a:br>
              <a:rPr lang="en-US" altLang="en-US" sz="2600" kern="0" dirty="0">
                <a:solidFill>
                  <a:srgbClr val="003366"/>
                </a:solidFill>
                <a:latin typeface="Arial"/>
              </a:rPr>
            </a:br>
            <a:r>
              <a:rPr lang="en-US" altLang="en-US" sz="2600" kern="0" dirty="0">
                <a:solidFill>
                  <a:srgbClr val="003366"/>
                </a:solidFill>
                <a:latin typeface="Arial"/>
              </a:rPr>
              <a:t>Sign the evidence log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438400"/>
            <a:ext cx="1828800" cy="148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8" descr="Ch2 UpdatedEvidenceBag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423954"/>
            <a:ext cx="1828800" cy="1465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6229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of Evidence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6864" y="2286000"/>
            <a:ext cx="6798736" cy="3444997"/>
          </a:xfrm>
        </p:spPr>
        <p:txBody>
          <a:bodyPr/>
          <a:lstStyle/>
          <a:p>
            <a:r>
              <a:rPr lang="en-US" dirty="0" smtClean="0"/>
              <a:t>Performed by forensic lab technicians</a:t>
            </a:r>
          </a:p>
          <a:p>
            <a:pPr lvl="1"/>
            <a:r>
              <a:rPr lang="en-US" dirty="0" smtClean="0"/>
              <a:t>Usually very specialized</a:t>
            </a:r>
          </a:p>
          <a:p>
            <a:pPr lvl="2"/>
            <a:r>
              <a:rPr lang="en-US" dirty="0" smtClean="0"/>
              <a:t>Example- DNA specialist, blood specialist </a:t>
            </a:r>
            <a:r>
              <a:rPr lang="en-US" dirty="0" err="1" smtClean="0"/>
              <a:t>ect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85800" y="3505200"/>
            <a:ext cx="7543800" cy="2376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lnSpc>
                <a:spcPct val="85000"/>
              </a:lnSpc>
              <a:spcBef>
                <a:spcPct val="35000"/>
              </a:spcBef>
              <a:spcAft>
                <a:spcPct val="0"/>
              </a:spcAft>
              <a:buClr>
                <a:srgbClr val="003366"/>
              </a:buClr>
              <a:buSzPct val="60000"/>
            </a:pPr>
            <a:r>
              <a:rPr lang="en-US" altLang="en-US" sz="2800" kern="0" dirty="0">
                <a:solidFill>
                  <a:srgbClr val="003366"/>
                </a:solidFill>
                <a:latin typeface="Arial"/>
              </a:rPr>
              <a:t>Lab results can: </a:t>
            </a:r>
          </a:p>
          <a:p>
            <a:pPr marL="342900" lvl="0" indent="-342900" fontAlgn="base">
              <a:lnSpc>
                <a:spcPct val="85000"/>
              </a:lnSpc>
              <a:spcBef>
                <a:spcPct val="35000"/>
              </a:spcBef>
              <a:spcAft>
                <a:spcPct val="0"/>
              </a:spcAft>
              <a:buClr>
                <a:srgbClr val="003366"/>
              </a:buClr>
              <a:buSzPct val="60000"/>
              <a:buFontTx/>
              <a:buChar char="o"/>
            </a:pPr>
            <a:r>
              <a:rPr lang="en-US" altLang="en-US" sz="2800" kern="0" dirty="0">
                <a:solidFill>
                  <a:srgbClr val="003366"/>
                </a:solidFill>
                <a:latin typeface="Arial"/>
              </a:rPr>
              <a:t>Show reliability of witness accounts</a:t>
            </a:r>
          </a:p>
          <a:p>
            <a:pPr marL="342900" lvl="0" indent="-342900" fontAlgn="base">
              <a:lnSpc>
                <a:spcPct val="85000"/>
              </a:lnSpc>
              <a:spcBef>
                <a:spcPct val="35000"/>
              </a:spcBef>
              <a:spcAft>
                <a:spcPct val="0"/>
              </a:spcAft>
              <a:buClr>
                <a:srgbClr val="003366"/>
              </a:buClr>
              <a:buSzPct val="60000"/>
              <a:buFontTx/>
              <a:buChar char="o"/>
            </a:pPr>
            <a:r>
              <a:rPr lang="en-US" altLang="en-US" sz="2800" kern="0" dirty="0">
                <a:solidFill>
                  <a:srgbClr val="003366"/>
                </a:solidFill>
                <a:latin typeface="Arial"/>
              </a:rPr>
              <a:t>Establish the identity of suspects or victims</a:t>
            </a:r>
          </a:p>
          <a:p>
            <a:pPr marL="342900" lvl="0" indent="-342900" fontAlgn="base">
              <a:lnSpc>
                <a:spcPct val="85000"/>
              </a:lnSpc>
              <a:spcBef>
                <a:spcPct val="35000"/>
              </a:spcBef>
              <a:spcAft>
                <a:spcPct val="0"/>
              </a:spcAft>
              <a:buClr>
                <a:srgbClr val="003366"/>
              </a:buClr>
              <a:buSzPct val="60000"/>
              <a:buFontTx/>
              <a:buChar char="o"/>
            </a:pPr>
            <a:r>
              <a:rPr lang="en-US" altLang="en-US" sz="2800" kern="0" dirty="0">
                <a:solidFill>
                  <a:srgbClr val="003366"/>
                </a:solidFill>
                <a:latin typeface="Arial"/>
              </a:rPr>
              <a:t>Show suspects to be innocent or link them with a scene or victim</a:t>
            </a:r>
          </a:p>
        </p:txBody>
      </p:sp>
    </p:spTree>
    <p:extLst>
      <p:ext uri="{BB962C8B-B14F-4D97-AF65-F5344CB8AC3E}">
        <p14:creationId xmlns:p14="http://schemas.microsoft.com/office/powerpoint/2010/main" val="4043037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Hypothesis</a:t>
            </a:r>
            <a:br>
              <a:rPr lang="en-US" dirty="0" smtClean="0"/>
            </a:br>
            <a:r>
              <a:rPr lang="en-US" dirty="0" smtClean="0"/>
              <a:t>Crime Scene Reconstruction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happened?</a:t>
            </a:r>
          </a:p>
          <a:p>
            <a:pPr lvl="1"/>
            <a:r>
              <a:rPr lang="en-US" dirty="0" smtClean="0"/>
              <a:t>From before crime was committed through the crime taking place, to after crime was committed.</a:t>
            </a:r>
          </a:p>
          <a:p>
            <a:pPr lvl="2"/>
            <a:r>
              <a:rPr lang="en-US" dirty="0" smtClean="0"/>
              <a:t>Eyewitness testimony</a:t>
            </a:r>
          </a:p>
          <a:p>
            <a:pPr lvl="2"/>
            <a:r>
              <a:rPr lang="en-US" dirty="0" smtClean="0"/>
              <a:t>Forensic evidence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497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Staged Crime Scene</a:t>
            </a:r>
            <a:br>
              <a:rPr lang="en-US" dirty="0" smtClean="0"/>
            </a:br>
            <a:r>
              <a:rPr lang="en-US" dirty="0" smtClean="0"/>
              <a:t>a unique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sz="3600" dirty="0" smtClean="0"/>
              <a:t>Examples</a:t>
            </a:r>
          </a:p>
          <a:p>
            <a:pPr lvl="1"/>
            <a:r>
              <a:rPr lang="en-US" sz="3300" dirty="0" smtClean="0"/>
              <a:t>Arson</a:t>
            </a:r>
          </a:p>
          <a:p>
            <a:pPr lvl="1"/>
            <a:r>
              <a:rPr lang="en-US" sz="3300" dirty="0" smtClean="0"/>
              <a:t>Suicide/Murder</a:t>
            </a:r>
          </a:p>
          <a:p>
            <a:pPr lvl="2"/>
            <a:r>
              <a:rPr lang="en-US" sz="2900" dirty="0" smtClean="0"/>
              <a:t>Initially all death investigations should be considered homicide</a:t>
            </a:r>
          </a:p>
          <a:p>
            <a:pPr lvl="2"/>
            <a:r>
              <a:rPr lang="en-US" sz="2900" dirty="0" smtClean="0"/>
              <a:t>Could wounds be self-inflicted?</a:t>
            </a:r>
          </a:p>
          <a:p>
            <a:pPr lvl="1"/>
            <a:r>
              <a:rPr lang="en-US" sz="3300" dirty="0" smtClean="0"/>
              <a:t>Burglary</a:t>
            </a:r>
            <a:endParaRPr lang="en-US" sz="3600" dirty="0"/>
          </a:p>
          <a:p>
            <a:endParaRPr lang="en-US" sz="3600" dirty="0" smtClean="0"/>
          </a:p>
          <a:p>
            <a:endParaRPr lang="en-US" sz="3600" dirty="0"/>
          </a:p>
          <a:p>
            <a:pPr marL="0" indent="0" algn="ctr">
              <a:buNone/>
            </a:pPr>
            <a:r>
              <a:rPr lang="en-US" sz="3600" dirty="0" smtClean="0"/>
              <a:t>Does evidence match testimony and </a:t>
            </a:r>
          </a:p>
          <a:p>
            <a:pPr marL="0" indent="0" algn="ctr">
              <a:buNone/>
            </a:pPr>
            <a:r>
              <a:rPr lang="en-US" sz="3600" dirty="0" smtClean="0"/>
              <a:t>behavior of witnesses?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9287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6433" y="26126"/>
            <a:ext cx="6798734" cy="1303867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Crime Scene Team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5486400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 smtClean="0"/>
              <a:t>Police Officers (First Responders)</a:t>
            </a:r>
          </a:p>
          <a:p>
            <a:pPr lvl="1"/>
            <a:r>
              <a:rPr lang="en-US" dirty="0" smtClean="0"/>
              <a:t>Usually first at scene</a:t>
            </a:r>
          </a:p>
          <a:p>
            <a:pPr lvl="1"/>
            <a:r>
              <a:rPr lang="en-US" dirty="0" smtClean="0"/>
              <a:t>Secure Scene</a:t>
            </a:r>
          </a:p>
          <a:p>
            <a:r>
              <a:rPr lang="en-US" b="1" dirty="0" smtClean="0"/>
              <a:t>District Attorney (possibly)</a:t>
            </a:r>
          </a:p>
          <a:p>
            <a:pPr lvl="1"/>
            <a:r>
              <a:rPr lang="en-US" dirty="0" smtClean="0"/>
              <a:t>Sometimes present to determine if a search warrant is needed for crime-scene investigators</a:t>
            </a:r>
          </a:p>
          <a:p>
            <a:r>
              <a:rPr lang="en-US" b="1" dirty="0" smtClean="0"/>
              <a:t>Crime-Scene Investigators</a:t>
            </a:r>
          </a:p>
          <a:p>
            <a:pPr lvl="1"/>
            <a:r>
              <a:rPr lang="en-US" dirty="0" smtClean="0"/>
              <a:t>Document crime scene in detail and collect evidence</a:t>
            </a:r>
          </a:p>
          <a:p>
            <a:pPr lvl="2"/>
            <a:r>
              <a:rPr lang="en-US" dirty="0" smtClean="0"/>
              <a:t>Recorders, sketch artists, photographers, evidence collectors</a:t>
            </a:r>
          </a:p>
          <a:p>
            <a:r>
              <a:rPr lang="en-US" b="1" dirty="0" smtClean="0"/>
              <a:t>Medical Examiners (Also known as coroners)</a:t>
            </a:r>
          </a:p>
          <a:p>
            <a:pPr lvl="1"/>
            <a:r>
              <a:rPr lang="en-US" dirty="0" smtClean="0"/>
              <a:t>May be present  to determine the cause of death if a homicide or “possible” homicide occurred.</a:t>
            </a:r>
          </a:p>
          <a:p>
            <a:r>
              <a:rPr lang="en-US" b="1" dirty="0" smtClean="0"/>
              <a:t>Detectives</a:t>
            </a:r>
          </a:p>
          <a:p>
            <a:pPr lvl="1"/>
            <a:r>
              <a:rPr lang="en-US" dirty="0" smtClean="0"/>
              <a:t>Look for leads</a:t>
            </a:r>
          </a:p>
          <a:p>
            <a:pPr lvl="2"/>
            <a:r>
              <a:rPr lang="en-US" dirty="0" smtClean="0"/>
              <a:t>Interview witnesses</a:t>
            </a:r>
          </a:p>
          <a:p>
            <a:pPr lvl="2"/>
            <a:r>
              <a:rPr lang="en-US" dirty="0" smtClean="0"/>
              <a:t>Converse with CSI’s about evidence</a:t>
            </a:r>
          </a:p>
          <a:p>
            <a:r>
              <a:rPr lang="en-US" b="1" dirty="0" smtClean="0"/>
              <a:t>Forensic Specialists</a:t>
            </a:r>
          </a:p>
          <a:p>
            <a:pPr lvl="1"/>
            <a:r>
              <a:rPr lang="en-US" dirty="0" smtClean="0"/>
              <a:t>Certain crime scenes may call for experts in certain areas to be on scene</a:t>
            </a:r>
          </a:p>
          <a:p>
            <a:pPr lvl="2"/>
            <a:r>
              <a:rPr lang="en-US" dirty="0" smtClean="0"/>
              <a:t>Example - entomologists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677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 S’s of Crime Scene Investigation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4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Securing the Scene</a:t>
            </a:r>
          </a:p>
          <a:p>
            <a:pPr lvl="1"/>
            <a:r>
              <a:rPr lang="en-US" dirty="0" smtClean="0"/>
              <a:t>Responsibility of first-responding police officer (first responder)</a:t>
            </a:r>
          </a:p>
          <a:p>
            <a:pPr lvl="2"/>
            <a:r>
              <a:rPr lang="en-US" dirty="0" smtClean="0"/>
              <a:t>First Responder = First person @ crime scene</a:t>
            </a:r>
          </a:p>
          <a:p>
            <a:pPr lvl="2"/>
            <a:r>
              <a:rPr lang="en-US" dirty="0"/>
              <a:t>o</a:t>
            </a:r>
            <a:r>
              <a:rPr lang="en-US" dirty="0" smtClean="0"/>
              <a:t>thers may assist as they arrive</a:t>
            </a:r>
          </a:p>
          <a:p>
            <a:pPr lvl="1"/>
            <a:r>
              <a:rPr lang="en-US" dirty="0" smtClean="0"/>
              <a:t>Safety of all individuals is FIRST priority</a:t>
            </a:r>
          </a:p>
          <a:p>
            <a:pPr lvl="1"/>
            <a:r>
              <a:rPr lang="en-US" dirty="0" smtClean="0"/>
              <a:t>Preservation of evidence is SECOND priority</a:t>
            </a:r>
          </a:p>
          <a:p>
            <a:pPr lvl="2"/>
            <a:r>
              <a:rPr lang="en-US" dirty="0" smtClean="0"/>
              <a:t>Tape off the area</a:t>
            </a:r>
          </a:p>
          <a:p>
            <a:pPr lvl="2"/>
            <a:r>
              <a:rPr lang="en-US" dirty="0" smtClean="0"/>
              <a:t>Restrict all unauthorized persons from entering</a:t>
            </a:r>
          </a:p>
          <a:p>
            <a:pPr lvl="2"/>
            <a:r>
              <a:rPr lang="en-US" dirty="0" smtClean="0"/>
              <a:t>Transfer, loss, or contamination of evidence can occur if the area is left unsecured</a:t>
            </a:r>
          </a:p>
          <a:p>
            <a:pPr lvl="1"/>
            <a:r>
              <a:rPr lang="en-US" dirty="0" smtClean="0"/>
              <a:t>Log kept of all those that visit crime scene</a:t>
            </a:r>
          </a:p>
          <a:p>
            <a:pPr lvl="1"/>
            <a:r>
              <a:rPr lang="en-US" dirty="0" smtClean="0"/>
              <a:t>Forensic experts (besides CSI) may be called in under certain circumstances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407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633" y="296333"/>
            <a:ext cx="6798734" cy="1303867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 S’s of Crime Scene Investigation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85000" lnSpcReduction="20000"/>
          </a:bodyPr>
          <a:lstStyle/>
          <a:p>
            <a:r>
              <a:rPr lang="en-US" sz="3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Separating the Witnesses</a:t>
            </a:r>
            <a:endParaRPr lang="en-US" sz="3900" dirty="0" smtClean="0"/>
          </a:p>
          <a:p>
            <a:pPr lvl="1"/>
            <a:r>
              <a:rPr lang="en-US" dirty="0" smtClean="0"/>
              <a:t>Witnesses should not be allowed to talk to each other</a:t>
            </a:r>
          </a:p>
          <a:p>
            <a:pPr lvl="2"/>
            <a:r>
              <a:rPr lang="en-US" dirty="0" smtClean="0"/>
              <a:t>Otherwise could lead to </a:t>
            </a:r>
            <a:r>
              <a:rPr lang="en-US" b="1" dirty="0" smtClean="0"/>
              <a:t>collusion</a:t>
            </a:r>
          </a:p>
          <a:p>
            <a:pPr lvl="3"/>
            <a:r>
              <a:rPr lang="en-US" dirty="0" smtClean="0"/>
              <a:t>Witnesses working together to create a story</a:t>
            </a:r>
          </a:p>
          <a:p>
            <a:pPr lvl="1"/>
            <a:r>
              <a:rPr lang="en-US" dirty="0" smtClean="0"/>
              <a:t>Accounts of witnesses will be compared later</a:t>
            </a:r>
          </a:p>
          <a:p>
            <a:pPr lvl="2"/>
            <a:r>
              <a:rPr lang="en-US" dirty="0" smtClean="0"/>
              <a:t>Are accounts the same or different</a:t>
            </a:r>
          </a:p>
          <a:p>
            <a:pPr lvl="2"/>
            <a:r>
              <a:rPr lang="en-US" dirty="0" smtClean="0"/>
              <a:t>Do accounts match up with FORENSIC EVIDENCE?</a:t>
            </a:r>
          </a:p>
          <a:p>
            <a:pPr lvl="1"/>
            <a:r>
              <a:rPr lang="en-US" dirty="0" smtClean="0"/>
              <a:t>The following questions should be asked</a:t>
            </a:r>
          </a:p>
          <a:p>
            <a:pPr lvl="2"/>
            <a:r>
              <a:rPr lang="en-US" dirty="0" smtClean="0"/>
              <a:t>When did the crime occur?</a:t>
            </a:r>
          </a:p>
          <a:p>
            <a:pPr lvl="2"/>
            <a:r>
              <a:rPr lang="en-US" dirty="0" smtClean="0"/>
              <a:t>Who called in the crime?</a:t>
            </a:r>
          </a:p>
          <a:p>
            <a:pPr lvl="2"/>
            <a:r>
              <a:rPr lang="en-US" dirty="0" smtClean="0"/>
              <a:t>Who is the victim?</a:t>
            </a:r>
          </a:p>
          <a:p>
            <a:pPr lvl="2"/>
            <a:r>
              <a:rPr lang="en-US" dirty="0" smtClean="0"/>
              <a:t>Can the perpetrator be identified?</a:t>
            </a:r>
          </a:p>
          <a:p>
            <a:pPr lvl="2"/>
            <a:r>
              <a:rPr lang="en-US" dirty="0" smtClean="0"/>
              <a:t>What did you see happen?</a:t>
            </a:r>
          </a:p>
          <a:p>
            <a:pPr lvl="2"/>
            <a:r>
              <a:rPr lang="en-US" dirty="0" smtClean="0"/>
              <a:t>Where were you when you observed the crime/crime scene?</a:t>
            </a:r>
          </a:p>
        </p:txBody>
      </p:sp>
    </p:spTree>
    <p:extLst>
      <p:ext uri="{BB962C8B-B14F-4D97-AF65-F5344CB8AC3E}">
        <p14:creationId xmlns:p14="http://schemas.microsoft.com/office/powerpoint/2010/main" val="3005235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 S’s of Crime Scene Investigation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Scanning the Scene</a:t>
            </a:r>
          </a:p>
          <a:p>
            <a:pPr lvl="1"/>
            <a:r>
              <a:rPr lang="en-US" dirty="0" smtClean="0"/>
              <a:t>Determination of Primary Crime Scene and Secondary Crime Scene</a:t>
            </a:r>
          </a:p>
          <a:p>
            <a:pPr lvl="2"/>
            <a:r>
              <a:rPr lang="en-US" dirty="0"/>
              <a:t>Primary Crime Scene = location where initial crime took place</a:t>
            </a:r>
          </a:p>
          <a:p>
            <a:pPr lvl="3"/>
            <a:r>
              <a:rPr lang="en-US" dirty="0"/>
              <a:t>Example- </a:t>
            </a:r>
            <a:r>
              <a:rPr lang="en-US" dirty="0" smtClean="0"/>
              <a:t>Robbery site of a bank or store</a:t>
            </a:r>
            <a:endParaRPr lang="en-US" dirty="0"/>
          </a:p>
          <a:p>
            <a:pPr lvl="2"/>
            <a:r>
              <a:rPr lang="en-US" dirty="0"/>
              <a:t>Secondary Crime Scene = location other than primary crime scene where evidence may be found</a:t>
            </a:r>
          </a:p>
          <a:p>
            <a:pPr lvl="3"/>
            <a:r>
              <a:rPr lang="en-US" dirty="0"/>
              <a:t>Example- </a:t>
            </a:r>
            <a:r>
              <a:rPr lang="en-US" dirty="0" smtClean="0"/>
              <a:t>Home of a suspect in robbery</a:t>
            </a:r>
          </a:p>
          <a:p>
            <a:pPr lvl="1"/>
            <a:r>
              <a:rPr lang="en-US" dirty="0" smtClean="0"/>
              <a:t>Determine where photos should be taken</a:t>
            </a:r>
          </a:p>
          <a:p>
            <a:pPr lvl="2"/>
            <a:r>
              <a:rPr lang="en-US" dirty="0" smtClean="0"/>
              <a:t>Overall and up close of evidence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56092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 S’s of Crime Scene Investigation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3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Seeing  (photographing) the Scene</a:t>
            </a:r>
            <a:endParaRPr lang="en-US" sz="3900" dirty="0"/>
          </a:p>
          <a:p>
            <a:pPr lvl="1"/>
            <a:r>
              <a:rPr lang="en-US" dirty="0" smtClean="0"/>
              <a:t>Photos of overall crime scene from several angles</a:t>
            </a:r>
          </a:p>
          <a:p>
            <a:pPr lvl="2"/>
            <a:r>
              <a:rPr lang="en-US" dirty="0" smtClean="0"/>
              <a:t>Initial</a:t>
            </a:r>
          </a:p>
          <a:p>
            <a:pPr lvl="1"/>
            <a:r>
              <a:rPr lang="en-US" dirty="0" smtClean="0"/>
              <a:t>Close up photos of evidence (including bodies) with and without a measuring ruler</a:t>
            </a:r>
          </a:p>
          <a:p>
            <a:pPr lvl="2"/>
            <a:r>
              <a:rPr lang="en-US" dirty="0" smtClean="0"/>
              <a:t>After crime scene has been searched and evidence marked</a:t>
            </a:r>
          </a:p>
          <a:p>
            <a:pPr lvl="2"/>
            <a:r>
              <a:rPr lang="en-US" dirty="0" smtClean="0"/>
              <a:t>Triangulation of stationary objects should be included in photos as reference points</a:t>
            </a:r>
          </a:p>
          <a:p>
            <a:pPr lvl="3"/>
            <a:r>
              <a:rPr lang="en-US" dirty="0" smtClean="0"/>
              <a:t>Distance and location of evidence from stationary reference points</a:t>
            </a:r>
          </a:p>
          <a:p>
            <a:pPr lvl="4"/>
            <a:r>
              <a:rPr lang="en-US" dirty="0" smtClean="0"/>
              <a:t>Example: location and distance of murder weapon from oak tree.</a:t>
            </a:r>
          </a:p>
        </p:txBody>
      </p:sp>
    </p:spTree>
    <p:extLst>
      <p:ext uri="{BB962C8B-B14F-4D97-AF65-F5344CB8AC3E}">
        <p14:creationId xmlns:p14="http://schemas.microsoft.com/office/powerpoint/2010/main" val="3736187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 S’s of Crime Scene Investigation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3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Searching for Evidence-</a:t>
            </a:r>
          </a:p>
          <a:p>
            <a:pPr lvl="1"/>
            <a:r>
              <a:rPr lang="en-US" dirty="0" smtClean="0"/>
              <a:t>crime scene should be walked and location evidence marked.</a:t>
            </a:r>
            <a:endParaRPr lang="en-US" dirty="0"/>
          </a:p>
          <a:p>
            <a:pPr lvl="2"/>
            <a:r>
              <a:rPr lang="en-US" dirty="0" smtClean="0"/>
              <a:t>Grid</a:t>
            </a:r>
          </a:p>
          <a:p>
            <a:pPr lvl="2"/>
            <a:r>
              <a:rPr lang="en-US" dirty="0" smtClean="0"/>
              <a:t>Linear</a:t>
            </a:r>
          </a:p>
          <a:p>
            <a:pPr lvl="2"/>
            <a:r>
              <a:rPr lang="en-US" dirty="0" smtClean="0"/>
              <a:t>Quadrant or Zone</a:t>
            </a:r>
          </a:p>
          <a:p>
            <a:pPr lvl="2"/>
            <a:r>
              <a:rPr lang="en-US" dirty="0" smtClean="0"/>
              <a:t>Spiral</a:t>
            </a:r>
          </a:p>
          <a:p>
            <a:pPr lvl="2"/>
            <a:endParaRPr lang="en-US" dirty="0"/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Xxx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Xx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xx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026" y="4572000"/>
            <a:ext cx="7235825" cy="197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1002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 S’s of Crime Scene Investigation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Securing and Collecting Evidence</a:t>
            </a:r>
          </a:p>
          <a:p>
            <a:pPr lvl="1"/>
            <a:r>
              <a:rPr lang="en-US" b="1" dirty="0" smtClean="0"/>
              <a:t>ALL </a:t>
            </a:r>
            <a:r>
              <a:rPr lang="en-US" b="1" i="1" dirty="0" smtClean="0"/>
              <a:t>evidence </a:t>
            </a:r>
            <a:r>
              <a:rPr lang="en-US" dirty="0" smtClean="0"/>
              <a:t>needs to be properly packaged, sealed, and labeled</a:t>
            </a:r>
            <a:endParaRPr lang="en-US" dirty="0"/>
          </a:p>
          <a:p>
            <a:pPr lvl="2"/>
            <a:r>
              <a:rPr lang="en-US" dirty="0" smtClean="0"/>
              <a:t>Protocol for packaging certain types of evidence exists to preserve evidence</a:t>
            </a:r>
          </a:p>
          <a:p>
            <a:pPr lvl="3"/>
            <a:r>
              <a:rPr lang="en-US" dirty="0" smtClean="0"/>
              <a:t>Example- Most biological evidence must be place in breathable container so it can dry out (prevents mold)</a:t>
            </a:r>
          </a:p>
          <a:p>
            <a:pPr lvl="4"/>
            <a:r>
              <a:rPr lang="en-US" dirty="0" smtClean="0"/>
              <a:t>Evidence then can be placed in </a:t>
            </a:r>
            <a:r>
              <a:rPr lang="en-US" b="1" dirty="0" smtClean="0"/>
              <a:t>paper bindle </a:t>
            </a:r>
            <a:r>
              <a:rPr lang="en-US" dirty="0" smtClean="0"/>
              <a:t>and then sealed in a plastic container or paper bag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2942745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 S’s of Crime Scene Investigation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4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Sketching the Crime Scene</a:t>
            </a:r>
          </a:p>
          <a:p>
            <a:pPr lvl="1"/>
            <a:r>
              <a:rPr lang="en-US" dirty="0" smtClean="0"/>
              <a:t>An accurate rough sketch of the crime scene is made, noting the position of the body (if any) and any other evidence</a:t>
            </a:r>
          </a:p>
          <a:p>
            <a:pPr lvl="2"/>
            <a:r>
              <a:rPr lang="en-US" dirty="0" smtClean="0"/>
              <a:t>All objects (evidence) should be measured from two immovable landmarks (reference points)</a:t>
            </a:r>
          </a:p>
          <a:p>
            <a:pPr lvl="2"/>
            <a:r>
              <a:rPr lang="en-US" dirty="0" smtClean="0"/>
              <a:t>Direction of “North” should be labeled on sketch</a:t>
            </a:r>
          </a:p>
          <a:p>
            <a:pPr lvl="2"/>
            <a:r>
              <a:rPr lang="en-US" dirty="0" smtClean="0"/>
              <a:t>Includes other objects (doors, chairs, windows, furniture </a:t>
            </a:r>
            <a:r>
              <a:rPr lang="en-US" dirty="0" err="1" smtClean="0"/>
              <a:t>ect</a:t>
            </a:r>
            <a:r>
              <a:rPr lang="en-US" dirty="0" smtClean="0"/>
              <a:t>…)</a:t>
            </a:r>
          </a:p>
          <a:p>
            <a:pPr marL="914400" lvl="2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A Final sketch should be made for possible presentation in court</a:t>
            </a:r>
          </a:p>
          <a:p>
            <a:pPr lvl="2"/>
            <a:r>
              <a:rPr lang="en-US" dirty="0" smtClean="0"/>
              <a:t>Drawn to scale (example 1/4 inch = ? Feet)</a:t>
            </a:r>
            <a:endParaRPr lang="en-US" dirty="0"/>
          </a:p>
          <a:p>
            <a:pPr lvl="2"/>
            <a:r>
              <a:rPr lang="en-US" dirty="0" smtClean="0"/>
              <a:t>Computer programs are available to create neater and nicer sketch for court proceedings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723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462</TotalTime>
  <Words>901</Words>
  <Application>Microsoft Office PowerPoint</Application>
  <PresentationFormat>On-screen Show (4:3)</PresentationFormat>
  <Paragraphs>157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Garamond</vt:lpstr>
      <vt:lpstr>Wingdings</vt:lpstr>
      <vt:lpstr>Organic</vt:lpstr>
      <vt:lpstr>Crime Scene Investigation</vt:lpstr>
      <vt:lpstr>Crime Scene Team</vt:lpstr>
      <vt:lpstr>7 S’s of Crime Scene Investigation</vt:lpstr>
      <vt:lpstr>7 S’s of Crime Scene Investigation</vt:lpstr>
      <vt:lpstr>7 S’s of Crime Scene Investigation</vt:lpstr>
      <vt:lpstr>7 S’s of Crime Scene Investigation</vt:lpstr>
      <vt:lpstr>7 S’s of Crime Scene Investigation</vt:lpstr>
      <vt:lpstr>7 S’s of Crime Scene Investigation</vt:lpstr>
      <vt:lpstr>7 S’s of Crime Scene Investigation</vt:lpstr>
      <vt:lpstr>7 S’s of Crime Scene Investigation</vt:lpstr>
      <vt:lpstr>7 S’s of Crime Scene Investigation</vt:lpstr>
      <vt:lpstr>Example of Evidence Inventory Label</vt:lpstr>
      <vt:lpstr>Maintaining Chain of Custody</vt:lpstr>
      <vt:lpstr>Analysis of Evidence</vt:lpstr>
      <vt:lpstr>Hypothesis Crime Scene Reconstruction</vt:lpstr>
      <vt:lpstr>Staged Crime Scene a unique problem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Crime Scene Investigation</dc:title>
  <dc:creator>support</dc:creator>
  <cp:lastModifiedBy>Molly Jones</cp:lastModifiedBy>
  <cp:revision>29</cp:revision>
  <dcterms:created xsi:type="dcterms:W3CDTF">2013-09-16T16:11:48Z</dcterms:created>
  <dcterms:modified xsi:type="dcterms:W3CDTF">2015-08-05T13:10:03Z</dcterms:modified>
</cp:coreProperties>
</file>