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handoutMasterIdLst>
    <p:handoutMasterId r:id="rId18"/>
  </p:handoutMasterIdLst>
  <p:sldIdLst>
    <p:sldId id="256" r:id="rId2"/>
    <p:sldId id="257" r:id="rId3"/>
    <p:sldId id="258" r:id="rId4"/>
    <p:sldId id="259" r:id="rId5"/>
    <p:sldId id="266" r:id="rId6"/>
    <p:sldId id="269" r:id="rId7"/>
    <p:sldId id="267" r:id="rId8"/>
    <p:sldId id="268" r:id="rId9"/>
    <p:sldId id="270" r:id="rId10"/>
    <p:sldId id="260" r:id="rId11"/>
    <p:sldId id="261" r:id="rId12"/>
    <p:sldId id="262" r:id="rId13"/>
    <p:sldId id="263" r:id="rId14"/>
    <p:sldId id="264" r:id="rId15"/>
    <p:sldId id="265"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autoAdjust="0"/>
  </p:normalViewPr>
  <p:slideViewPr>
    <p:cSldViewPr snapToGrid="0">
      <p:cViewPr varScale="1">
        <p:scale>
          <a:sx n="84" d="100"/>
          <a:sy n="84" d="100"/>
        </p:scale>
        <p:origin x="658" y="48"/>
      </p:cViewPr>
      <p:guideLst/>
    </p:cSldViewPr>
  </p:slideViewPr>
  <p:outlineViewPr>
    <p:cViewPr>
      <p:scale>
        <a:sx n="33" d="100"/>
        <a:sy n="33" d="100"/>
      </p:scale>
      <p:origin x="0" y="-45802"/>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8" d="100"/>
          <a:sy n="68" d="100"/>
        </p:scale>
        <p:origin x="3101"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6B61256-266F-4A34-B0EE-0E63B348767F}" type="datetimeFigureOut">
              <a:rPr lang="en-US" smtClean="0"/>
              <a:t>8/31/2015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7EEC7CA-929C-4185-91C1-771742C6CE30}" type="slidenum">
              <a:rPr lang="en-US" smtClean="0"/>
              <a:t>‹#›</a:t>
            </a:fld>
            <a:endParaRPr lang="en-US"/>
          </a:p>
        </p:txBody>
      </p:sp>
    </p:spTree>
    <p:extLst>
      <p:ext uri="{BB962C8B-B14F-4D97-AF65-F5344CB8AC3E}">
        <p14:creationId xmlns:p14="http://schemas.microsoft.com/office/powerpoint/2010/main" val="16149947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511B88-1695-4DC5-8F37-E30C4361FC6D}" type="datetimeFigureOut">
              <a:rPr lang="en-US" smtClean="0"/>
              <a:t>8/31/2015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6DD48E-2622-4044-A6EC-22163804A0A6}" type="slidenum">
              <a:rPr lang="en-US" smtClean="0"/>
              <a:t>‹#›</a:t>
            </a:fld>
            <a:endParaRPr lang="en-US"/>
          </a:p>
        </p:txBody>
      </p:sp>
    </p:spTree>
    <p:extLst>
      <p:ext uri="{BB962C8B-B14F-4D97-AF65-F5344CB8AC3E}">
        <p14:creationId xmlns:p14="http://schemas.microsoft.com/office/powerpoint/2010/main" val="871381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8/31/2015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8/31/2015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8/31/2015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8/31/2015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8/31/2015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8/31/2015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8/31/2015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8/31/2015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8/31/2015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8/31/2015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8/31/2015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8/31/2015</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Fingerprints history and Analysis</a:t>
            </a:r>
            <a:endParaRPr lang="en-US" dirty="0"/>
          </a:p>
        </p:txBody>
      </p:sp>
      <p:sp>
        <p:nvSpPr>
          <p:cNvPr id="3" name="Subtitle 2"/>
          <p:cNvSpPr>
            <a:spLocks noGrp="1"/>
          </p:cNvSpPr>
          <p:nvPr>
            <p:ph type="subTitle" idx="1"/>
          </p:nvPr>
        </p:nvSpPr>
        <p:spPr/>
        <p:txBody>
          <a:bodyPr/>
          <a:lstStyle/>
          <a:p>
            <a:r>
              <a:rPr lang="en-US" dirty="0" smtClean="0"/>
              <a:t>8/31 Chapter 6</a:t>
            </a:r>
            <a:endParaRPr lang="en-US" dirty="0"/>
          </a:p>
        </p:txBody>
      </p:sp>
    </p:spTree>
    <p:extLst>
      <p:ext uri="{BB962C8B-B14F-4D97-AF65-F5344CB8AC3E}">
        <p14:creationId xmlns:p14="http://schemas.microsoft.com/office/powerpoint/2010/main" val="30344674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fingerprints be altered or disguised?</a:t>
            </a:r>
            <a:endParaRPr lang="en-US" dirty="0"/>
          </a:p>
        </p:txBody>
      </p:sp>
      <p:sp>
        <p:nvSpPr>
          <p:cNvPr id="3" name="Content Placeholder 2"/>
          <p:cNvSpPr>
            <a:spLocks noGrp="1"/>
          </p:cNvSpPr>
          <p:nvPr>
            <p:ph idx="1"/>
          </p:nvPr>
        </p:nvSpPr>
        <p:spPr/>
        <p:txBody>
          <a:bodyPr/>
          <a:lstStyle/>
          <a:p>
            <a:r>
              <a:rPr lang="en-US" dirty="0" smtClean="0"/>
              <a:t>-American Public Enemy Number 1 in 1930s, John Dillinger, put acid on his fingertips to change their appearance.</a:t>
            </a:r>
          </a:p>
          <a:p>
            <a:endParaRPr lang="en-US" dirty="0"/>
          </a:p>
          <a:p>
            <a:r>
              <a:rPr lang="en-US" dirty="0" smtClean="0"/>
              <a:t>-Learned this from pineapple farmers in </a:t>
            </a:r>
            <a:r>
              <a:rPr lang="en-US" dirty="0" err="1" smtClean="0"/>
              <a:t>cuba</a:t>
            </a:r>
            <a:r>
              <a:rPr lang="en-US" dirty="0" smtClean="0"/>
              <a:t>. Acids in plant and rough handling dissolved fingerprints.</a:t>
            </a:r>
          </a:p>
          <a:p>
            <a:endParaRPr lang="en-US" dirty="0"/>
          </a:p>
          <a:p>
            <a:r>
              <a:rPr lang="en-US" dirty="0" smtClean="0"/>
              <a:t>-Their fingerprints grew back. Thus, he was unable to destroy his.</a:t>
            </a:r>
            <a:endParaRPr lang="en-US" dirty="0"/>
          </a:p>
        </p:txBody>
      </p:sp>
    </p:spTree>
    <p:extLst>
      <p:ext uri="{BB962C8B-B14F-4D97-AF65-F5344CB8AC3E}">
        <p14:creationId xmlns:p14="http://schemas.microsoft.com/office/powerpoint/2010/main" val="35160669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reliable are fingerprints?</a:t>
            </a:r>
            <a:endParaRPr lang="en-US" dirty="0"/>
          </a:p>
        </p:txBody>
      </p:sp>
      <p:sp>
        <p:nvSpPr>
          <p:cNvPr id="3" name="Content Placeholder 2"/>
          <p:cNvSpPr>
            <a:spLocks noGrp="1"/>
          </p:cNvSpPr>
          <p:nvPr>
            <p:ph idx="1"/>
          </p:nvPr>
        </p:nvSpPr>
        <p:spPr/>
        <p:txBody>
          <a:bodyPr/>
          <a:lstStyle/>
          <a:p>
            <a:r>
              <a:rPr lang="en-US" dirty="0" smtClean="0"/>
              <a:t>- Fingerprints themselves are flawless, but humans are not. </a:t>
            </a:r>
            <a:endParaRPr lang="en-US" dirty="0"/>
          </a:p>
        </p:txBody>
      </p:sp>
    </p:spTree>
    <p:extLst>
      <p:ext uri="{BB962C8B-B14F-4D97-AF65-F5344CB8AC3E}">
        <p14:creationId xmlns:p14="http://schemas.microsoft.com/office/powerpoint/2010/main" val="32514801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fingerprints analyzed?</a:t>
            </a:r>
            <a:endParaRPr lang="en-US" dirty="0"/>
          </a:p>
        </p:txBody>
      </p:sp>
      <p:sp>
        <p:nvSpPr>
          <p:cNvPr id="3" name="Content Placeholder 2"/>
          <p:cNvSpPr>
            <a:spLocks noGrp="1"/>
          </p:cNvSpPr>
          <p:nvPr>
            <p:ph idx="1"/>
          </p:nvPr>
        </p:nvSpPr>
        <p:spPr/>
        <p:txBody>
          <a:bodyPr/>
          <a:lstStyle/>
          <a:p>
            <a:r>
              <a:rPr lang="en-US" dirty="0" smtClean="0"/>
              <a:t>- Not done in seconds like on TV.</a:t>
            </a:r>
          </a:p>
          <a:p>
            <a:r>
              <a:rPr lang="en-US" dirty="0" smtClean="0"/>
              <a:t>- Up to 3 months of careful searching.</a:t>
            </a:r>
            <a:endParaRPr lang="en-US" dirty="0"/>
          </a:p>
        </p:txBody>
      </p:sp>
    </p:spTree>
    <p:extLst>
      <p:ext uri="{BB962C8B-B14F-4D97-AF65-F5344CB8AC3E}">
        <p14:creationId xmlns:p14="http://schemas.microsoft.com/office/powerpoint/2010/main" val="35520266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latent fingerprints collected?</a:t>
            </a:r>
            <a:endParaRPr lang="en-US" dirty="0"/>
          </a:p>
        </p:txBody>
      </p:sp>
      <p:sp>
        <p:nvSpPr>
          <p:cNvPr id="3" name="Content Placeholder 2"/>
          <p:cNvSpPr>
            <a:spLocks noGrp="1"/>
          </p:cNvSpPr>
          <p:nvPr>
            <p:ph idx="1"/>
          </p:nvPr>
        </p:nvSpPr>
        <p:spPr/>
        <p:txBody>
          <a:bodyPr/>
          <a:lstStyle/>
          <a:p>
            <a:r>
              <a:rPr lang="en-US" dirty="0" smtClean="0"/>
              <a:t>- Latent fingerprints are not visible, but techniques can bring them out. </a:t>
            </a:r>
          </a:p>
          <a:p>
            <a:endParaRPr lang="en-US" dirty="0"/>
          </a:p>
          <a:p>
            <a:r>
              <a:rPr lang="en-US" dirty="0" smtClean="0"/>
              <a:t>- Dusting surfaces such as drinking glasses, the faucets on bathroom sinks, telephones, and the like with a fine carbon powder can make it visible. Tape is then used to lift and preserve the fingerprint. These are placed on evidence sheets.</a:t>
            </a:r>
          </a:p>
          <a:p>
            <a:endParaRPr lang="en-US" dirty="0"/>
          </a:p>
        </p:txBody>
      </p:sp>
    </p:spTree>
    <p:extLst>
      <p:ext uri="{BB962C8B-B14F-4D97-AF65-F5344CB8AC3E}">
        <p14:creationId xmlns:p14="http://schemas.microsoft.com/office/powerpoint/2010/main" val="14867073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4347" y="79019"/>
            <a:ext cx="9720072" cy="1499616"/>
          </a:xfrm>
        </p:spPr>
        <p:txBody>
          <a:bodyPr/>
          <a:lstStyle/>
          <a:p>
            <a:r>
              <a:rPr lang="en-US" dirty="0" smtClean="0"/>
              <a:t>Types of fingerprint analysis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87593" y="1222084"/>
            <a:ext cx="7514558" cy="5635917"/>
          </a:xfrm>
        </p:spPr>
      </p:pic>
    </p:spTree>
    <p:extLst>
      <p:ext uri="{BB962C8B-B14F-4D97-AF65-F5344CB8AC3E}">
        <p14:creationId xmlns:p14="http://schemas.microsoft.com/office/powerpoint/2010/main" val="8643922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of Fingerprinting</a:t>
            </a:r>
            <a:endParaRPr lang="en-US" dirty="0"/>
          </a:p>
        </p:txBody>
      </p:sp>
      <p:sp>
        <p:nvSpPr>
          <p:cNvPr id="3" name="Content Placeholder 2"/>
          <p:cNvSpPr>
            <a:spLocks noGrp="1"/>
          </p:cNvSpPr>
          <p:nvPr>
            <p:ph idx="1"/>
          </p:nvPr>
        </p:nvSpPr>
        <p:spPr/>
        <p:txBody>
          <a:bodyPr/>
          <a:lstStyle/>
          <a:p>
            <a:r>
              <a:rPr lang="en-US" dirty="0" smtClean="0"/>
              <a:t>- Digital Image will highlight pores along the ridges.</a:t>
            </a:r>
          </a:p>
          <a:p>
            <a:endParaRPr lang="en-US" dirty="0"/>
          </a:p>
        </p:txBody>
      </p:sp>
      <p:pic>
        <p:nvPicPr>
          <p:cNvPr id="2050" name="Picture 2" descr="http://www.intechopen.com/source/html/16502/media/image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921" y="2812959"/>
            <a:ext cx="10118486" cy="36257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35661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idx="1"/>
          </p:nvPr>
        </p:nvSpPr>
        <p:spPr>
          <a:xfrm>
            <a:off x="1024128" y="2286000"/>
            <a:ext cx="9720073" cy="1811547"/>
          </a:xfrm>
        </p:spPr>
        <p:txBody>
          <a:bodyPr/>
          <a:lstStyle/>
          <a:p>
            <a:r>
              <a:rPr lang="en-US" i="1" dirty="0" smtClean="0"/>
              <a:t>“Every human being carries with him from his cradle to his grave, certain physical marks which do not change their character, and by which he can always be identified– and that without shade of doubt or question. These marks are his signature, his physiological autograph so to speak, and this autograph cannot be counterfeited, nor can he disguise it or hide it away, nor can it become illegible by the wear and mutations of time.”</a:t>
            </a:r>
            <a:endParaRPr lang="en-US" i="1" dirty="0"/>
          </a:p>
        </p:txBody>
      </p:sp>
      <p:sp>
        <p:nvSpPr>
          <p:cNvPr id="4" name="Content Placeholder 2"/>
          <p:cNvSpPr txBox="1">
            <a:spLocks/>
          </p:cNvSpPr>
          <p:nvPr/>
        </p:nvSpPr>
        <p:spPr>
          <a:xfrm>
            <a:off x="1024128" y="4097547"/>
            <a:ext cx="9720073" cy="1811547"/>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r>
              <a:rPr lang="en-US" i="1" dirty="0" smtClean="0"/>
              <a:t>- Mark Twain</a:t>
            </a:r>
          </a:p>
          <a:p>
            <a:r>
              <a:rPr lang="en-US" i="1" dirty="0" err="1" smtClean="0"/>
              <a:t>Pudd’nhead</a:t>
            </a:r>
            <a:r>
              <a:rPr lang="en-US" i="1" dirty="0" smtClean="0"/>
              <a:t> Wilson</a:t>
            </a:r>
            <a:endParaRPr lang="en-US" i="1" dirty="0"/>
          </a:p>
        </p:txBody>
      </p:sp>
    </p:spTree>
    <p:extLst>
      <p:ext uri="{BB962C8B-B14F-4D97-AF65-F5344CB8AC3E}">
        <p14:creationId xmlns:p14="http://schemas.microsoft.com/office/powerpoint/2010/main" val="680842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145269"/>
            <a:ext cx="9720072" cy="1499616"/>
          </a:xfrm>
        </p:spPr>
        <p:txBody>
          <a:bodyPr/>
          <a:lstStyle/>
          <a:p>
            <a:r>
              <a:rPr lang="en-US" dirty="0" smtClean="0"/>
              <a:t>History of fingerprints</a:t>
            </a:r>
            <a:endParaRPr lang="en-US" dirty="0"/>
          </a:p>
        </p:txBody>
      </p:sp>
      <p:sp>
        <p:nvSpPr>
          <p:cNvPr id="3" name="Content Placeholder 2"/>
          <p:cNvSpPr>
            <a:spLocks noGrp="1"/>
          </p:cNvSpPr>
          <p:nvPr>
            <p:ph idx="1"/>
          </p:nvPr>
        </p:nvSpPr>
        <p:spPr>
          <a:xfrm>
            <a:off x="904206" y="1125393"/>
            <a:ext cx="9720073" cy="5919984"/>
          </a:xfrm>
        </p:spPr>
        <p:txBody>
          <a:bodyPr>
            <a:normAutofit fontScale="92500" lnSpcReduction="20000"/>
          </a:bodyPr>
          <a:lstStyle/>
          <a:p>
            <a:r>
              <a:rPr lang="en-US" sz="2600" dirty="0" smtClean="0"/>
              <a:t>- Used in Babylon (1792-1750 B.C.) when fingerprints were pressed into clay tablet contracts.</a:t>
            </a:r>
            <a:endParaRPr lang="en-US" sz="2600" dirty="0"/>
          </a:p>
          <a:p>
            <a:r>
              <a:rPr lang="en-US" sz="2600" dirty="0" smtClean="0"/>
              <a:t>- Ink fingerprints used in Ancient China on all official documents.</a:t>
            </a:r>
            <a:endParaRPr lang="en-US" sz="2600" dirty="0"/>
          </a:p>
          <a:p>
            <a:r>
              <a:rPr lang="en-US" sz="2600" dirty="0" smtClean="0"/>
              <a:t>1684- Dr. Nehemiah wrote a paper describing the patterns he saw on human hands under the microscope including the presence of ridges. </a:t>
            </a:r>
            <a:endParaRPr lang="en-US" sz="2600" dirty="0"/>
          </a:p>
          <a:p>
            <a:r>
              <a:rPr lang="en-US" sz="2600" dirty="0" smtClean="0"/>
              <a:t>1788- Johann Christoph Andreas Mayer described that the arrangement of ridges never duplicated in two persons.</a:t>
            </a:r>
          </a:p>
          <a:p>
            <a:r>
              <a:rPr lang="en-US" sz="2600" dirty="0" smtClean="0"/>
              <a:t>1823- Jan Evangelist </a:t>
            </a:r>
            <a:r>
              <a:rPr lang="en-US" sz="2600" dirty="0" err="1" smtClean="0"/>
              <a:t>Purkyn</a:t>
            </a:r>
            <a:r>
              <a:rPr lang="en-US" sz="2600" dirty="0" smtClean="0"/>
              <a:t> described 9 distinct fingerprint patterns.</a:t>
            </a:r>
          </a:p>
          <a:p>
            <a:r>
              <a:rPr lang="en-US" sz="2600" dirty="0" smtClean="0"/>
              <a:t>1856- Sir William Herschel began collection of fingerprints and noticed they were not altered by age.</a:t>
            </a:r>
          </a:p>
          <a:p>
            <a:r>
              <a:rPr lang="en-US" sz="2600" dirty="0" smtClean="0"/>
              <a:t>1879- Alphonse Bertillon created system for identification of criminals (</a:t>
            </a:r>
            <a:r>
              <a:rPr lang="en-US" sz="2600" dirty="0" err="1" smtClean="0"/>
              <a:t>Bertillonage</a:t>
            </a:r>
            <a:r>
              <a:rPr lang="en-US" sz="2600" dirty="0" smtClean="0"/>
              <a:t>) and 1902 he was credited with solving the first murder using fingerprints.</a:t>
            </a:r>
          </a:p>
          <a:p>
            <a:r>
              <a:rPr lang="en-US" sz="2600" dirty="0" smtClean="0"/>
              <a:t>1891- Ivan Juan </a:t>
            </a:r>
            <a:r>
              <a:rPr lang="en-US" sz="2600" dirty="0" err="1" smtClean="0"/>
              <a:t>Vucetich</a:t>
            </a:r>
            <a:r>
              <a:rPr lang="en-US" sz="2600" dirty="0" smtClean="0"/>
              <a:t> improved fingerprint collection by collecting all 10 prints.</a:t>
            </a:r>
          </a:p>
          <a:p>
            <a:r>
              <a:rPr lang="en-US" sz="2600" dirty="0" smtClean="0"/>
              <a:t>1896- Sir Edmund Richard Henry created ten card.</a:t>
            </a:r>
          </a:p>
          <a:p>
            <a:endParaRPr lang="en-US" sz="2600" dirty="0" smtClean="0"/>
          </a:p>
          <a:p>
            <a:endParaRPr lang="en-US" sz="2600" dirty="0"/>
          </a:p>
          <a:p>
            <a:endParaRPr lang="en-US" dirty="0"/>
          </a:p>
        </p:txBody>
      </p:sp>
    </p:spTree>
    <p:extLst>
      <p:ext uri="{BB962C8B-B14F-4D97-AF65-F5344CB8AC3E}">
        <p14:creationId xmlns:p14="http://schemas.microsoft.com/office/powerpoint/2010/main" val="4979509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Fingerprints?</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descr="https://encrypted-tbn1.gstatic.com/images?q=tbn:ANd9GcTYOdbZ0_UkRHUoGQH8Y0Jjar3fKiM-0o3zA8aMjbn-zhSlm54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5590" y="2010703"/>
            <a:ext cx="4399173" cy="4060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12610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1600" y="8221"/>
            <a:ext cx="9720072" cy="1499616"/>
          </a:xfrm>
        </p:spPr>
        <p:txBody>
          <a:bodyPr/>
          <a:lstStyle/>
          <a:p>
            <a:r>
              <a:rPr lang="en-US" dirty="0" smtClean="0"/>
              <a:t>Characteristics of Fingerprints</a:t>
            </a:r>
            <a:endParaRPr lang="en-US" dirty="0"/>
          </a:p>
        </p:txBody>
      </p:sp>
      <p:sp>
        <p:nvSpPr>
          <p:cNvPr id="3" name="Content Placeholder 2"/>
          <p:cNvSpPr>
            <a:spLocks noGrp="1"/>
          </p:cNvSpPr>
          <p:nvPr>
            <p:ph idx="1"/>
          </p:nvPr>
        </p:nvSpPr>
        <p:spPr>
          <a:xfrm>
            <a:off x="851599" y="1052422"/>
            <a:ext cx="9720073" cy="4023360"/>
          </a:xfrm>
        </p:spPr>
        <p:txBody>
          <a:bodyPr/>
          <a:lstStyle/>
          <a:p>
            <a:r>
              <a:rPr lang="en-US" dirty="0" smtClean="0"/>
              <a:t>- Loops, Whorls, and Arches</a:t>
            </a:r>
            <a:endParaRPr lang="en-US" dirty="0"/>
          </a:p>
        </p:txBody>
      </p:sp>
      <p:pic>
        <p:nvPicPr>
          <p:cNvPr id="3074" name="Picture 2" descr="http://shs2.westport.k12.ct.us/forensics/04-fingerprints/pattern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598" y="8221"/>
            <a:ext cx="7056409" cy="7158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5321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Percentages</a:t>
            </a:r>
            <a:endParaRPr lang="en-US" dirty="0"/>
          </a:p>
        </p:txBody>
      </p:sp>
      <p:sp>
        <p:nvSpPr>
          <p:cNvPr id="3" name="Content Placeholder 2"/>
          <p:cNvSpPr>
            <a:spLocks noGrp="1"/>
          </p:cNvSpPr>
          <p:nvPr>
            <p:ph idx="1"/>
          </p:nvPr>
        </p:nvSpPr>
        <p:spPr/>
        <p:txBody>
          <a:bodyPr>
            <a:normAutofit/>
          </a:bodyPr>
          <a:lstStyle/>
          <a:p>
            <a:r>
              <a:rPr lang="en-US" sz="3200" dirty="0" smtClean="0"/>
              <a:t>Whorl- 30%</a:t>
            </a:r>
          </a:p>
          <a:p>
            <a:r>
              <a:rPr lang="en-US" sz="3200" dirty="0" smtClean="0"/>
              <a:t>Arches- 5%</a:t>
            </a:r>
          </a:p>
          <a:p>
            <a:r>
              <a:rPr lang="en-US" sz="3200" dirty="0" smtClean="0"/>
              <a:t>Loops- 65%</a:t>
            </a:r>
            <a:endParaRPr lang="en-US" sz="3200" dirty="0"/>
          </a:p>
        </p:txBody>
      </p:sp>
    </p:spTree>
    <p:extLst>
      <p:ext uri="{BB962C8B-B14F-4D97-AF65-F5344CB8AC3E}">
        <p14:creationId xmlns:p14="http://schemas.microsoft.com/office/powerpoint/2010/main" val="25951601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ridge count, delta</a:t>
            </a:r>
            <a:endParaRPr lang="en-US" dirty="0"/>
          </a:p>
        </p:txBody>
      </p:sp>
      <p:sp>
        <p:nvSpPr>
          <p:cNvPr id="3" name="Content Placeholder 2"/>
          <p:cNvSpPr>
            <a:spLocks noGrp="1"/>
          </p:cNvSpPr>
          <p:nvPr>
            <p:ph idx="1"/>
          </p:nvPr>
        </p:nvSpPr>
        <p:spPr/>
        <p:txBody>
          <a:bodyPr/>
          <a:lstStyle/>
          <a:p>
            <a:endParaRPr lang="en-US" dirty="0"/>
          </a:p>
        </p:txBody>
      </p:sp>
      <p:pic>
        <p:nvPicPr>
          <p:cNvPr id="4098" name="Picture 2" descr="https://forsci.wikispaces.com/file/view/fingerprint2.gif/101471483/417x333/fingerprint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9047" y="1753347"/>
            <a:ext cx="6020938" cy="48080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27078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Ridge Patterns</a:t>
            </a:r>
            <a:endParaRPr lang="en-US" dirty="0"/>
          </a:p>
        </p:txBody>
      </p:sp>
      <p:sp>
        <p:nvSpPr>
          <p:cNvPr id="3" name="Content Placeholder 2"/>
          <p:cNvSpPr>
            <a:spLocks noGrp="1"/>
          </p:cNvSpPr>
          <p:nvPr>
            <p:ph idx="1"/>
          </p:nvPr>
        </p:nvSpPr>
        <p:spPr/>
        <p:txBody>
          <a:bodyPr/>
          <a:lstStyle/>
          <a:p>
            <a:r>
              <a:rPr lang="en-US" sz="3200" dirty="0" smtClean="0"/>
              <a:t>- Also called minutiae</a:t>
            </a:r>
          </a:p>
          <a:p>
            <a:r>
              <a:rPr lang="en-US" sz="3200" dirty="0" smtClean="0"/>
              <a:t>- 150 individual ridge characteristics on the average fingerprint.</a:t>
            </a:r>
          </a:p>
          <a:p>
            <a:pPr marL="0" indent="0">
              <a:buNone/>
            </a:pPr>
            <a:endParaRPr lang="en-US" dirty="0"/>
          </a:p>
        </p:txBody>
      </p:sp>
    </p:spTree>
    <p:extLst>
      <p:ext uri="{BB962C8B-B14F-4D97-AF65-F5344CB8AC3E}">
        <p14:creationId xmlns:p14="http://schemas.microsoft.com/office/powerpoint/2010/main" val="1913406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fingerprints</a:t>
            </a:r>
            <a:endParaRPr lang="en-US" dirty="0"/>
          </a:p>
        </p:txBody>
      </p:sp>
      <p:sp>
        <p:nvSpPr>
          <p:cNvPr id="3" name="Content Placeholder 2"/>
          <p:cNvSpPr>
            <a:spLocks noGrp="1"/>
          </p:cNvSpPr>
          <p:nvPr>
            <p:ph idx="1"/>
          </p:nvPr>
        </p:nvSpPr>
        <p:spPr/>
        <p:txBody>
          <a:bodyPr/>
          <a:lstStyle/>
          <a:p>
            <a:r>
              <a:rPr lang="en-US" dirty="0" smtClean="0"/>
              <a:t>- Patent Fingerprints: visible prints are left on a smooth surface when blood, ink, or some other liquid comes in contact with hands.</a:t>
            </a:r>
          </a:p>
          <a:p>
            <a:endParaRPr lang="en-US" dirty="0"/>
          </a:p>
          <a:p>
            <a:r>
              <a:rPr lang="en-US" dirty="0" smtClean="0"/>
              <a:t>- Plastic fingerprints: actual indentations left in some soft material such as clay, putty, or wax.</a:t>
            </a:r>
          </a:p>
          <a:p>
            <a:endParaRPr lang="en-US" dirty="0"/>
          </a:p>
          <a:p>
            <a:r>
              <a:rPr lang="en-US" dirty="0" smtClean="0"/>
              <a:t>- Latent fingerprints: hidden prints. Caused by the transfer of oils and other body secretions onto a surface. They can be made visible with powders.</a:t>
            </a:r>
            <a:endParaRPr lang="en-US" dirty="0"/>
          </a:p>
        </p:txBody>
      </p:sp>
    </p:spTree>
    <p:extLst>
      <p:ext uri="{BB962C8B-B14F-4D97-AF65-F5344CB8AC3E}">
        <p14:creationId xmlns:p14="http://schemas.microsoft.com/office/powerpoint/2010/main" val="38865793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243</TotalTime>
  <Words>555</Words>
  <Application>Microsoft Office PowerPoint</Application>
  <PresentationFormat>Widescreen</PresentationFormat>
  <Paragraphs>52</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Calibri</vt:lpstr>
      <vt:lpstr>Tw Cen MT</vt:lpstr>
      <vt:lpstr>Tw Cen MT Condensed</vt:lpstr>
      <vt:lpstr>Wingdings 3</vt:lpstr>
      <vt:lpstr>Integral</vt:lpstr>
      <vt:lpstr>Fingerprints history and Analysis</vt:lpstr>
      <vt:lpstr>History</vt:lpstr>
      <vt:lpstr>History of fingerprints</vt:lpstr>
      <vt:lpstr>What are Fingerprints?</vt:lpstr>
      <vt:lpstr>Characteristics of Fingerprints</vt:lpstr>
      <vt:lpstr>Percentages</vt:lpstr>
      <vt:lpstr>Core, ridge count, delta</vt:lpstr>
      <vt:lpstr>Ridge Patterns</vt:lpstr>
      <vt:lpstr>Types of fingerprints</vt:lpstr>
      <vt:lpstr>Can fingerprints be altered or disguised?</vt:lpstr>
      <vt:lpstr>How reliable are fingerprints?</vt:lpstr>
      <vt:lpstr>How are fingerprints analyzed?</vt:lpstr>
      <vt:lpstr>How are latent fingerprints collected?</vt:lpstr>
      <vt:lpstr>Types of fingerprint analysis</vt:lpstr>
      <vt:lpstr>Future of Fingerprinting</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Fingerprints history and Analysis</dc:title>
  <dc:creator>Molly Jones</dc:creator>
  <cp:lastModifiedBy>Molly Jones</cp:lastModifiedBy>
  <cp:revision>12</cp:revision>
  <dcterms:created xsi:type="dcterms:W3CDTF">2015-08-30T23:05:10Z</dcterms:created>
  <dcterms:modified xsi:type="dcterms:W3CDTF">2015-08-31T20:12:30Z</dcterms:modified>
</cp:coreProperties>
</file>