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1" r:id="rId5"/>
    <p:sldId id="266" r:id="rId6"/>
    <p:sldId id="269" r:id="rId7"/>
    <p:sldId id="267" r:id="rId8"/>
    <p:sldId id="259" r:id="rId9"/>
    <p:sldId id="274" r:id="rId10"/>
    <p:sldId id="270" r:id="rId11"/>
    <p:sldId id="271" r:id="rId12"/>
    <p:sldId id="272" r:id="rId13"/>
    <p:sldId id="273" r:id="rId14"/>
    <p:sldId id="264" r:id="rId15"/>
    <p:sldId id="285" r:id="rId16"/>
    <p:sldId id="275" r:id="rId17"/>
    <p:sldId id="277" r:id="rId18"/>
    <p:sldId id="279" r:id="rId19"/>
    <p:sldId id="278" r:id="rId20"/>
    <p:sldId id="281" r:id="rId21"/>
    <p:sldId id="280" r:id="rId22"/>
    <p:sldId id="276" r:id="rId23"/>
    <p:sldId id="282" r:id="rId24"/>
    <p:sldId id="283" r:id="rId25"/>
    <p:sldId id="284" r:id="rId26"/>
    <p:sldId id="287" r:id="rId27"/>
    <p:sldId id="286" r:id="rId28"/>
    <p:sldId id="292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53" y="8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5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E8E4-DBCC-4D35-837D-DF36C4B9311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ABF7-ECB4-4054-8437-B920E30C9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Forensic Anthropology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We Learn From Bones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 Jones</a:t>
            </a:r>
            <a:endParaRPr lang="en-US" dirty="0" smtClean="0"/>
          </a:p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Protects the Ends of </a:t>
            </a:r>
            <a:r>
              <a:rPr lang="en-US" dirty="0" smtClean="0"/>
              <a:t>Bones?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Articular cartilage</a:t>
            </a:r>
            <a:r>
              <a:rPr lang="en-US" altLang="en-US" dirty="0" smtClean="0"/>
              <a:t>—wraps </a:t>
            </a:r>
            <a:r>
              <a:rPr lang="en-US" altLang="en-US" dirty="0"/>
              <a:t>the ends of bones for protection and prevents </a:t>
            </a:r>
            <a:r>
              <a:rPr lang="en-US" altLang="en-US" dirty="0" smtClean="0"/>
              <a:t>scraping</a:t>
            </a:r>
          </a:p>
          <a:p>
            <a:pPr lvl="1"/>
            <a:r>
              <a:rPr lang="en-US" altLang="en-US" dirty="0" smtClean="0"/>
              <a:t>Think chicken wing</a:t>
            </a:r>
          </a:p>
          <a:p>
            <a:pPr lvl="1"/>
            <a:r>
              <a:rPr lang="en-US" altLang="en-US" dirty="0" smtClean="0"/>
              <a:t>Does not regenerate</a:t>
            </a:r>
          </a:p>
          <a:p>
            <a:pPr lvl="2"/>
            <a:r>
              <a:rPr lang="en-US" altLang="en-US" dirty="0" smtClean="0"/>
              <a:t>Age</a:t>
            </a:r>
          </a:p>
          <a:p>
            <a:pPr lvl="2"/>
            <a:r>
              <a:rPr lang="en-US" altLang="en-US" dirty="0" smtClean="0"/>
              <a:t>Injury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730625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Connects </a:t>
            </a:r>
            <a:r>
              <a:rPr lang="en-US" dirty="0" smtClean="0"/>
              <a:t>Bones?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ligaments</a:t>
            </a:r>
            <a:r>
              <a:rPr lang="en-US" altLang="en-US" dirty="0"/>
              <a:t>—bands </a:t>
            </a:r>
            <a:r>
              <a:rPr lang="en-US" altLang="en-US" dirty="0" smtClean="0"/>
              <a:t>of connective tissues that </a:t>
            </a:r>
            <a:r>
              <a:rPr lang="en-US" altLang="en-US" dirty="0"/>
              <a:t>connect two or more bones together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7244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Bones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Muscles attach to Bones to cause movement</a:t>
            </a:r>
          </a:p>
          <a:p>
            <a:r>
              <a:rPr lang="en-US" dirty="0" smtClean="0"/>
              <a:t>tendons—connect </a:t>
            </a:r>
            <a:r>
              <a:rPr lang="en-US" dirty="0"/>
              <a:t>muscle to bone</a:t>
            </a:r>
          </a:p>
          <a:p>
            <a:endParaRPr lang="en-US" dirty="0"/>
          </a:p>
        </p:txBody>
      </p:sp>
      <p:pic>
        <p:nvPicPr>
          <p:cNvPr id="4" name="Picture 5" descr="45866_f1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1892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role of cartilage (articular), ligaments, and tendons in the </a:t>
            </a:r>
            <a:r>
              <a:rPr lang="en-US" smtClean="0"/>
              <a:t>skeletal </a:t>
            </a:r>
            <a:r>
              <a:rPr lang="en-US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Forensic Anthropology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Studies the identifying characteristics of the remains of an </a:t>
            </a:r>
            <a:r>
              <a:rPr lang="en-US" sz="3000" dirty="0" smtClean="0">
                <a:solidFill>
                  <a:prstClr val="black"/>
                </a:solidFill>
              </a:rPr>
              <a:t>individual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SKELETON</a:t>
            </a:r>
            <a:endParaRPr lang="en-US" sz="2600" dirty="0">
              <a:solidFill>
                <a:prstClr val="black"/>
              </a:solidFill>
            </a:endParaRP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So what can a skeleton tells us?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Sex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Height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Race/Ethnicity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Physical </a:t>
            </a:r>
            <a:r>
              <a:rPr lang="en-US" sz="2600" dirty="0" smtClean="0">
                <a:solidFill>
                  <a:prstClr val="black"/>
                </a:solidFill>
              </a:rPr>
              <a:t>Health and/or History of Disease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Identification</a:t>
            </a:r>
          </a:p>
          <a:p>
            <a:pPr lvl="2"/>
            <a:r>
              <a:rPr lang="en-US" sz="2200" dirty="0">
                <a:solidFill>
                  <a:prstClr val="black"/>
                </a:solidFill>
              </a:rPr>
              <a:t>Dental Records</a:t>
            </a:r>
          </a:p>
          <a:p>
            <a:pPr lvl="2"/>
            <a:r>
              <a:rPr lang="en-US" sz="2200" dirty="0">
                <a:solidFill>
                  <a:prstClr val="black"/>
                </a:solidFill>
              </a:rPr>
              <a:t>Mitochondrial DNA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What Happened?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46" y="375715"/>
            <a:ext cx="2438400" cy="282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Assets\Resources\Figure Files\Chapter 13\45866_f13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3103"/>
            <a:ext cx="2438400" cy="30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ssets\Resources\Figure Files\Chapter 13\45866_f1311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1" y="3855720"/>
            <a:ext cx="25450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ssets\Resources\Figure Files\Chapter 13\45866_f131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46" y="3886200"/>
            <a:ext cx="259405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Distinguishing Males From Females</a:t>
            </a:r>
            <a:br>
              <a:rPr lang="en-US" dirty="0" smtClean="0"/>
            </a:br>
            <a:r>
              <a:rPr lang="en-US" dirty="0" smtClean="0"/>
              <a:t>OVERALL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Female Skeleton</a:t>
            </a:r>
          </a:p>
          <a:p>
            <a:pPr lvl="2"/>
            <a:r>
              <a:rPr lang="en-US" dirty="0" smtClean="0"/>
              <a:t>Smoother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Less “</a:t>
            </a:r>
            <a:r>
              <a:rPr lang="en-US" dirty="0" smtClean="0"/>
              <a:t>knobby”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Male Skeleton</a:t>
            </a:r>
          </a:p>
          <a:p>
            <a:pPr lvl="2"/>
            <a:r>
              <a:rPr lang="en-US" dirty="0" smtClean="0"/>
              <a:t>Thicker</a:t>
            </a:r>
          </a:p>
          <a:p>
            <a:pPr lvl="2"/>
            <a:r>
              <a:rPr lang="en-US" dirty="0" smtClean="0"/>
              <a:t>Rougher</a:t>
            </a:r>
          </a:p>
          <a:p>
            <a:pPr lvl="2"/>
            <a:r>
              <a:rPr lang="en-US" dirty="0" smtClean="0"/>
              <a:t>Quite Bumpy (why?)</a:t>
            </a:r>
          </a:p>
          <a:p>
            <a:pPr lvl="3"/>
            <a:r>
              <a:rPr lang="en-US" dirty="0" smtClean="0"/>
              <a:t>Male hormones = more muscle development</a:t>
            </a:r>
          </a:p>
          <a:p>
            <a:pPr lvl="3"/>
            <a:r>
              <a:rPr lang="en-US" dirty="0" smtClean="0"/>
              <a:t>Surface of bone where tendons attach is thicker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Determination</a:t>
            </a:r>
            <a:br>
              <a:rPr lang="en-US" dirty="0" smtClean="0"/>
            </a:br>
            <a:r>
              <a:rPr lang="en-US" dirty="0" smtClean="0"/>
              <a:t>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227412"/>
              </p:ext>
            </p:extLst>
          </p:nvPr>
        </p:nvGraphicFramePr>
        <p:xfrm>
          <a:off x="2209800" y="1600200"/>
          <a:ext cx="4343400" cy="2438400"/>
        </p:xfrm>
        <a:graphic>
          <a:graphicData uri="http://schemas.openxmlformats.org/drawingml/2006/table">
            <a:tbl>
              <a:tblPr/>
              <a:tblGrid>
                <a:gridCol w="1524000"/>
                <a:gridCol w="1320800"/>
                <a:gridCol w="1498600"/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 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square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Shape of eye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rounded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square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Mandible shape from underside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V-shaped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Thick and larger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brow ridge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Thin and smaller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9" descr="45866_f131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2985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 descr="45866_f131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09" y="1711234"/>
            <a:ext cx="12065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Determination</a:t>
            </a:r>
            <a:br>
              <a:rPr lang="en-US" dirty="0" smtClean="0"/>
            </a:br>
            <a:r>
              <a:rPr lang="en-US" dirty="0" smtClean="0"/>
              <a:t>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48"/>
          <p:cNvGraphicFramePr>
            <a:graphicFrameLocks/>
          </p:cNvGraphicFramePr>
          <p:nvPr/>
        </p:nvGraphicFramePr>
        <p:xfrm>
          <a:off x="2514600" y="2514600"/>
          <a:ext cx="4343400" cy="3217863"/>
        </p:xfrm>
        <a:graphic>
          <a:graphicData uri="http://schemas.openxmlformats.org/drawingml/2006/table">
            <a:tbl>
              <a:tblPr/>
              <a:tblGrid>
                <a:gridCol w="1524000"/>
                <a:gridCol w="1320800"/>
                <a:gridCol w="1498600"/>
              </a:tblGrid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 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Occipital protuberance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and sloping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Frontal bone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and more rounded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and bumpy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of skull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Ramus of mandible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Slanting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and bumpy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Nuchal crest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6000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Times" pitchFamily="-80" charset="0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 kern="1200">
                          <a:solidFill>
                            <a:schemeClr val="tx1"/>
                          </a:solidFill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6" descr="45866_f131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14620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 descr="45866_f131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0"/>
            <a:ext cx="137953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Determination</a:t>
            </a:r>
            <a:br>
              <a:rPr lang="en-US" dirty="0" smtClean="0"/>
            </a:br>
            <a:r>
              <a:rPr lang="en-US" dirty="0" smtClean="0"/>
              <a:t>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 smtClean="0"/>
              <a:t>Is </a:t>
            </a:r>
            <a:r>
              <a:rPr lang="en-US" altLang="en-US" dirty="0"/>
              <a:t>the female skull smoother than the male’s? </a:t>
            </a:r>
          </a:p>
          <a:p>
            <a:pPr marL="533400" indent="-533400">
              <a:spcBef>
                <a:spcPct val="0"/>
              </a:spcBef>
              <a:spcAft>
                <a:spcPct val="15000"/>
              </a:spcAft>
            </a:pPr>
            <a:r>
              <a:rPr lang="en-US" altLang="en-US" dirty="0"/>
              <a:t>Which frontal bone is lower and sloping? </a:t>
            </a:r>
          </a:p>
          <a:p>
            <a:pPr marL="533400" indent="-533400">
              <a:spcBef>
                <a:spcPct val="0"/>
              </a:spcBef>
              <a:spcAft>
                <a:spcPct val="15000"/>
              </a:spcAft>
            </a:pPr>
            <a:r>
              <a:rPr lang="en-US" altLang="en-US" dirty="0"/>
              <a:t>Are the male’s eye orbits more circular? </a:t>
            </a:r>
          </a:p>
          <a:p>
            <a:pPr marL="533400" indent="-533400">
              <a:spcBef>
                <a:spcPct val="0"/>
              </a:spcBef>
              <a:spcAft>
                <a:spcPct val="15000"/>
              </a:spcAft>
            </a:pPr>
            <a:r>
              <a:rPr lang="en-US" altLang="en-US" dirty="0"/>
              <a:t>Which jaw is more square, with an angle that is closer to 90</a:t>
            </a:r>
            <a:r>
              <a:rPr lang="en-US" altLang="en-US" baseline="30000" dirty="0"/>
              <a:t>o</a:t>
            </a:r>
            <a:r>
              <a:rPr lang="en-US" altLang="en-US" dirty="0"/>
              <a:t>? </a:t>
            </a:r>
          </a:p>
          <a:p>
            <a:endParaRPr lang="en-US" dirty="0"/>
          </a:p>
        </p:txBody>
      </p:sp>
      <p:pic>
        <p:nvPicPr>
          <p:cNvPr id="4" name="Picture 5" descr="Ch 13 SkulFemaleSide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5762"/>
            <a:ext cx="1190625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 13 SkullMaleSide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1002"/>
            <a:ext cx="1192212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BASICS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7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Determination</a:t>
            </a:r>
            <a:br>
              <a:rPr lang="en-US" dirty="0" smtClean="0"/>
            </a:br>
            <a:r>
              <a:rPr lang="en-US" dirty="0" smtClean="0"/>
              <a:t>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400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/>
              <a:t>An easy method to determine gender </a:t>
            </a:r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/>
              <a:t>The surface of a woman’s pelvis can be </a:t>
            </a:r>
            <a:r>
              <a:rPr lang="en-US" altLang="en-US" dirty="0" smtClean="0"/>
              <a:t>scarred from pregnancy/child bearing</a:t>
            </a:r>
            <a:endParaRPr lang="en-US" altLang="en-US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/>
              <a:t>The sub pubic angle of the female pelvis is greater than 90</a:t>
            </a:r>
            <a:r>
              <a:rPr lang="en-US" altLang="en-US" baseline="30000" dirty="0"/>
              <a:t>o</a:t>
            </a:r>
            <a:r>
              <a:rPr lang="en-US" altLang="en-US" dirty="0"/>
              <a:t>; the male’s, less </a:t>
            </a:r>
            <a:endParaRPr lang="en-US" altLang="en-US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en-US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en-US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en-US" dirty="0" smtClean="0"/>
          </a:p>
          <a:p>
            <a:pPr marL="533400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 smtClean="0"/>
              <a:t>Pelvic cavity</a:t>
            </a:r>
          </a:p>
          <a:p>
            <a:pPr marL="933450" lvl="1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 smtClean="0"/>
              <a:t>Male heart shape, usually sacrum and coccyx visible</a:t>
            </a:r>
          </a:p>
          <a:p>
            <a:pPr marL="933450" lvl="1" indent="-5334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en-US" dirty="0" smtClean="0"/>
              <a:t>Female oval, usually only coccyx visible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7" descr="Ch 13 PelvisMale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3429000"/>
            <a:ext cx="1465262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h 13 PelvisFemale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63" y="3429000"/>
            <a:ext cx="15240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Determination</a:t>
            </a:r>
            <a:br>
              <a:rPr lang="en-US" dirty="0" smtClean="0"/>
            </a:br>
            <a:r>
              <a:rPr lang="en-US" dirty="0" smtClean="0"/>
              <a:t>FEMUR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altLang="en-US" dirty="0"/>
              <a:t>The male femur is thicker and joins the pelvis at a straighter angle than the female femur</a:t>
            </a:r>
          </a:p>
          <a:p>
            <a:endParaRPr lang="en-US" dirty="0"/>
          </a:p>
        </p:txBody>
      </p:sp>
      <p:pic>
        <p:nvPicPr>
          <p:cNvPr id="4" name="Picture 4" descr="45866_f1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79876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Determination</a:t>
            </a:r>
            <a:br>
              <a:rPr lang="en-US" dirty="0" smtClean="0"/>
            </a:br>
            <a:r>
              <a:rPr lang="en-US" dirty="0" smtClean="0"/>
              <a:t>SKULL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533400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LAMBOIDAL SUTURE</a:t>
            </a:r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Begins closing at age 21</a:t>
            </a:r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Accelerates at age 26</a:t>
            </a:r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Closed age 30</a:t>
            </a:r>
          </a:p>
          <a:p>
            <a:pPr marL="800100" lvl="2" indent="0">
              <a:spcBef>
                <a:spcPct val="0"/>
              </a:spcBef>
              <a:spcAft>
                <a:spcPct val="20000"/>
              </a:spcAft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533400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SAGITAL SUTURE</a:t>
            </a:r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Closes by about </a:t>
            </a:r>
            <a:r>
              <a:rPr lang="en-US" altLang="en-US" dirty="0"/>
              <a:t>age </a:t>
            </a:r>
            <a:r>
              <a:rPr lang="en-US" altLang="en-US" dirty="0" smtClean="0"/>
              <a:t>32</a:t>
            </a:r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endParaRPr lang="en-US" altLang="en-US" dirty="0" smtClean="0"/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endParaRPr lang="en-US" altLang="en-US" dirty="0" smtClean="0"/>
          </a:p>
          <a:p>
            <a:pPr marL="533400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CORONAL SUTURE</a:t>
            </a:r>
          </a:p>
          <a:p>
            <a:pPr marL="1333500" lvl="2" indent="-5334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 smtClean="0"/>
              <a:t>Closed at about age 50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14" descr="Ch 13 SuturesProfileBk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4478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h 13 SutureTop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26" y="2819400"/>
            <a:ext cx="10763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h 13 SuturesProfileFrntTurned0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63" y="4329906"/>
            <a:ext cx="1500188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Determination</a:t>
            </a:r>
            <a:br>
              <a:rPr lang="en-US" dirty="0" smtClean="0"/>
            </a:br>
            <a:r>
              <a:rPr lang="en-US" dirty="0" smtClean="0"/>
              <a:t>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 birth—450+ bones in the skeleton</a:t>
            </a:r>
          </a:p>
          <a:p>
            <a:r>
              <a:rPr lang="en-US" altLang="en-US" dirty="0"/>
              <a:t>Adults— 206 bones</a:t>
            </a:r>
          </a:p>
          <a:p>
            <a:r>
              <a:rPr lang="en-US" altLang="en-US" b="1" dirty="0"/>
              <a:t>Epiphysis line</a:t>
            </a:r>
            <a:r>
              <a:rPr lang="en-US" altLang="en-US" dirty="0"/>
              <a:t>—appears where</a:t>
            </a:r>
            <a:br>
              <a:rPr lang="en-US" altLang="en-US" dirty="0"/>
            </a:br>
            <a:r>
              <a:rPr lang="en-US" altLang="en-US" dirty="0"/>
              <a:t> cartilage is replaced by bone</a:t>
            </a:r>
          </a:p>
          <a:p>
            <a:r>
              <a:rPr lang="en-US" altLang="en-US" dirty="0"/>
              <a:t>When the cartilage is fully replaced,</a:t>
            </a:r>
            <a:br>
              <a:rPr lang="en-US" altLang="en-US" dirty="0"/>
            </a:br>
            <a:r>
              <a:rPr lang="en-US" altLang="en-US" dirty="0"/>
              <a:t>the line is no longer visible</a:t>
            </a:r>
          </a:p>
          <a:p>
            <a:r>
              <a:rPr lang="en-US" altLang="en-US" dirty="0"/>
              <a:t>This information can be used to </a:t>
            </a:r>
            <a:br>
              <a:rPr lang="en-US" altLang="en-US" dirty="0"/>
            </a:br>
            <a:r>
              <a:rPr lang="en-US" altLang="en-US" dirty="0"/>
              <a:t>approximate a skeleton’s age</a:t>
            </a:r>
          </a:p>
          <a:p>
            <a:endParaRPr lang="en-US" dirty="0"/>
          </a:p>
        </p:txBody>
      </p:sp>
      <p:pic>
        <p:nvPicPr>
          <p:cNvPr id="4" name="Picture 12" descr="45866_f1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286000"/>
            <a:ext cx="1476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2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45866_ircd13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33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 of LONG BONES like the </a:t>
            </a:r>
            <a:r>
              <a:rPr lang="en-US" dirty="0" err="1" smtClean="0"/>
              <a:t>humerus</a:t>
            </a:r>
            <a:r>
              <a:rPr lang="en-US" dirty="0" smtClean="0"/>
              <a:t> and femur can be used to calculate a persons height</a:t>
            </a:r>
          </a:p>
          <a:p>
            <a:pPr lvl="1"/>
            <a:r>
              <a:rPr lang="en-US" dirty="0" smtClean="0"/>
              <a:t>Involves calculations</a:t>
            </a:r>
          </a:p>
          <a:p>
            <a:pPr lvl="2"/>
            <a:r>
              <a:rPr lang="en-US" dirty="0" smtClean="0"/>
              <a:t>Example</a:t>
            </a:r>
          </a:p>
          <a:p>
            <a:pPr lvl="3"/>
            <a:r>
              <a:rPr lang="en-US" dirty="0" smtClean="0"/>
              <a:t>2.10 x (length of femur in cm) + 72.22 cm = height of person in cm.</a:t>
            </a:r>
          </a:p>
          <a:p>
            <a:pPr lvl="4"/>
            <a:r>
              <a:rPr lang="en-US" dirty="0" smtClean="0"/>
              <a:t>+ or – 3.91 cm (about an 1 ½ inches)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 Determination</a:t>
            </a:r>
            <a:br>
              <a:rPr lang="en-US" dirty="0" smtClean="0"/>
            </a:br>
            <a:r>
              <a:rPr lang="en-US" sz="2700" dirty="0"/>
              <a:t>R</a:t>
            </a:r>
            <a:r>
              <a:rPr lang="en-US" sz="2700" dirty="0" smtClean="0"/>
              <a:t>ace can  be very hard to determine.  WHY?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Shape of eye orbits</a:t>
            </a:r>
          </a:p>
          <a:p>
            <a:pPr lvl="1"/>
            <a:r>
              <a:rPr lang="en-US" dirty="0" smtClean="0"/>
              <a:t>Caucasoid = rounded, somewhat square</a:t>
            </a:r>
          </a:p>
          <a:p>
            <a:pPr lvl="1"/>
            <a:r>
              <a:rPr lang="en-US" dirty="0" smtClean="0"/>
              <a:t>Negroid = rectangular</a:t>
            </a:r>
          </a:p>
          <a:p>
            <a:pPr lvl="1"/>
            <a:r>
              <a:rPr lang="en-US" dirty="0" smtClean="0"/>
              <a:t>Mongoloid = rounded, somewhat circular</a:t>
            </a:r>
          </a:p>
          <a:p>
            <a:r>
              <a:rPr lang="en-US" dirty="0" smtClean="0"/>
              <a:t>Nasal Spine</a:t>
            </a:r>
          </a:p>
          <a:p>
            <a:pPr lvl="1"/>
            <a:r>
              <a:rPr lang="en-US" dirty="0" smtClean="0"/>
              <a:t>Caucasoid = prominent spine</a:t>
            </a:r>
          </a:p>
          <a:p>
            <a:pPr lvl="1"/>
            <a:r>
              <a:rPr lang="en-US" dirty="0" smtClean="0"/>
              <a:t>Negroid = very small spine</a:t>
            </a:r>
          </a:p>
          <a:p>
            <a:pPr lvl="1"/>
            <a:r>
              <a:rPr lang="en-US" dirty="0" smtClean="0"/>
              <a:t>Mongoloid = somewhat prominent spine</a:t>
            </a:r>
          </a:p>
          <a:p>
            <a:r>
              <a:rPr lang="en-US" dirty="0" smtClean="0"/>
              <a:t>Nasal Index</a:t>
            </a:r>
          </a:p>
          <a:p>
            <a:pPr lvl="1"/>
            <a:r>
              <a:rPr lang="en-US" dirty="0" smtClean="0"/>
              <a:t>Caucasoid = &lt;.48</a:t>
            </a:r>
          </a:p>
          <a:p>
            <a:pPr lvl="1"/>
            <a:r>
              <a:rPr lang="en-US" dirty="0" smtClean="0"/>
              <a:t>Negroid = &gt;.53</a:t>
            </a:r>
          </a:p>
          <a:p>
            <a:pPr lvl="1"/>
            <a:r>
              <a:rPr lang="en-US" dirty="0" smtClean="0"/>
              <a:t>Mongoloid = .48-.53</a:t>
            </a:r>
          </a:p>
          <a:p>
            <a:r>
              <a:rPr lang="en-US" dirty="0" err="1" smtClean="0"/>
              <a:t>Prognathism</a:t>
            </a:r>
            <a:endParaRPr lang="en-US" dirty="0" smtClean="0"/>
          </a:p>
          <a:p>
            <a:pPr lvl="1"/>
            <a:r>
              <a:rPr lang="en-US" dirty="0" smtClean="0"/>
              <a:t>Caucasoid = straight</a:t>
            </a:r>
          </a:p>
          <a:p>
            <a:pPr lvl="1"/>
            <a:r>
              <a:rPr lang="en-US" dirty="0" smtClean="0"/>
              <a:t>Negroid = </a:t>
            </a:r>
            <a:r>
              <a:rPr lang="en-US" dirty="0" err="1" smtClean="0"/>
              <a:t>prognathic</a:t>
            </a:r>
            <a:endParaRPr lang="en-US" dirty="0" smtClean="0"/>
          </a:p>
          <a:p>
            <a:pPr lvl="1"/>
            <a:r>
              <a:rPr lang="en-US" dirty="0" smtClean="0"/>
              <a:t>Mongoloid = variable</a:t>
            </a:r>
          </a:p>
          <a:p>
            <a:r>
              <a:rPr lang="en-US" dirty="0" smtClean="0"/>
              <a:t>Femur</a:t>
            </a:r>
          </a:p>
          <a:p>
            <a:pPr lvl="1"/>
            <a:r>
              <a:rPr lang="en-US" dirty="0" smtClean="0"/>
              <a:t>Caucasoid =  fingers fit under curvature</a:t>
            </a:r>
          </a:p>
          <a:p>
            <a:pPr lvl="1"/>
            <a:r>
              <a:rPr lang="en-US" dirty="0" smtClean="0"/>
              <a:t>Negroid =  fingers do not fit under curvature</a:t>
            </a:r>
          </a:p>
          <a:p>
            <a:pPr lvl="1"/>
            <a:r>
              <a:rPr lang="en-US" dirty="0" smtClean="0"/>
              <a:t>Mongoloid = fingers fit under curvature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Dental records</a:t>
            </a:r>
          </a:p>
          <a:p>
            <a:r>
              <a:rPr lang="en-US" dirty="0" smtClean="0"/>
              <a:t>Height</a:t>
            </a:r>
          </a:p>
          <a:p>
            <a:r>
              <a:rPr lang="en-US" dirty="0" smtClean="0"/>
              <a:t>Right </a:t>
            </a:r>
            <a:r>
              <a:rPr lang="en-US" dirty="0" err="1" smtClean="0"/>
              <a:t>vs</a:t>
            </a:r>
            <a:r>
              <a:rPr lang="en-US" dirty="0" smtClean="0"/>
              <a:t> Left Handed</a:t>
            </a:r>
          </a:p>
          <a:p>
            <a:r>
              <a:rPr lang="en-US" dirty="0" smtClean="0"/>
              <a:t>Facial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/>
              <a:t>Bone contains little nuclear DNA but it does contain </a:t>
            </a:r>
            <a:r>
              <a:rPr lang="en-US" altLang="en-US" b="1" dirty="0"/>
              <a:t>mitochondrial</a:t>
            </a:r>
            <a:r>
              <a:rPr lang="en-US" altLang="en-US" dirty="0"/>
              <a:t> DNA </a:t>
            </a:r>
          </a:p>
          <a:p>
            <a:pPr marL="457200" indent="-4572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/>
              <a:t>Nuclear DNA </a:t>
            </a:r>
            <a:r>
              <a:rPr lang="en-US" altLang="en-US" b="1" dirty="0"/>
              <a:t>degenerates </a:t>
            </a:r>
            <a:r>
              <a:rPr lang="en-US" altLang="en-US" dirty="0"/>
              <a:t>before mitochondrial DNA</a:t>
            </a:r>
          </a:p>
          <a:p>
            <a:pPr marL="457200" indent="-4572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/>
              <a:t>Mitochondrial DNA is inherited only from the </a:t>
            </a:r>
            <a:r>
              <a:rPr lang="en-US" altLang="en-US" b="1" dirty="0"/>
              <a:t>mother</a:t>
            </a:r>
          </a:p>
          <a:p>
            <a:pPr marL="457200" indent="-457200">
              <a:spcBef>
                <a:spcPct val="0"/>
              </a:spcBef>
              <a:spcAft>
                <a:spcPct val="20000"/>
              </a:spcAft>
            </a:pPr>
            <a:r>
              <a:rPr lang="en-US" altLang="en-US" dirty="0"/>
              <a:t>Compare results with living relatives on the mother’s side of the family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Human Skeleton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Adults Have 206 Bones</a:t>
            </a:r>
          </a:p>
          <a:p>
            <a:r>
              <a:rPr lang="en-US" b="1" dirty="0" smtClean="0"/>
              <a:t>Babies Have 450 Bones</a:t>
            </a:r>
          </a:p>
          <a:p>
            <a:pPr lvl="1"/>
            <a:r>
              <a:rPr lang="en-US" dirty="0" smtClean="0"/>
              <a:t>Bones fuse as we develop</a:t>
            </a:r>
            <a:endParaRPr lang="en-US" dirty="0"/>
          </a:p>
          <a:p>
            <a:r>
              <a:rPr lang="en-US" b="1" dirty="0" smtClean="0"/>
              <a:t>Axial Skeleton</a:t>
            </a:r>
          </a:p>
          <a:p>
            <a:pPr lvl="1"/>
            <a:r>
              <a:rPr lang="en-US" dirty="0" smtClean="0"/>
              <a:t>Skull, vertebral column, </a:t>
            </a:r>
          </a:p>
          <a:p>
            <a:pPr marL="457200" lvl="1" indent="0">
              <a:buNone/>
            </a:pPr>
            <a:r>
              <a:rPr lang="en-US" dirty="0"/>
              <a:t>a</a:t>
            </a:r>
            <a:r>
              <a:rPr lang="en-US" dirty="0" smtClean="0"/>
              <a:t>nd rib cage</a:t>
            </a:r>
          </a:p>
          <a:p>
            <a:r>
              <a:rPr lang="en-US" b="1" dirty="0" smtClean="0"/>
              <a:t>Appendicular Skeleton</a:t>
            </a:r>
          </a:p>
          <a:p>
            <a:pPr lvl="1"/>
            <a:r>
              <a:rPr lang="en-US" dirty="0" smtClean="0"/>
              <a:t>Pelvis, arms, legs, </a:t>
            </a:r>
            <a:r>
              <a:rPr lang="en-US" dirty="0" err="1" smtClean="0"/>
              <a:t>ect</a:t>
            </a:r>
            <a:r>
              <a:rPr lang="en-US" dirty="0" smtClean="0"/>
              <a:t>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008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 err="1" smtClean="0"/>
              <a:t>vs</a:t>
            </a:r>
            <a:r>
              <a:rPr lang="en-US" dirty="0" smtClean="0"/>
              <a:t> Left Handed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are usually more developed on the side that is used most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Sometimes there may also be more deterioration.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Disease / Prior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Scoliosis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Surgeries</a:t>
            </a:r>
          </a:p>
          <a:p>
            <a:pPr lvl="1"/>
            <a:r>
              <a:rPr lang="en-US" dirty="0" smtClean="0"/>
              <a:t>Rods, plates </a:t>
            </a:r>
            <a:r>
              <a:rPr lang="en-US" dirty="0" err="1" smtClean="0"/>
              <a:t>ect</a:t>
            </a:r>
            <a:r>
              <a:rPr lang="en-US" dirty="0" smtClean="0"/>
              <a:t>..</a:t>
            </a:r>
          </a:p>
          <a:p>
            <a:pPr lvl="2"/>
            <a:r>
              <a:rPr lang="en-US" dirty="0" smtClean="0"/>
              <a:t>Have id number</a:t>
            </a:r>
          </a:p>
        </p:txBody>
      </p:sp>
    </p:spTree>
    <p:extLst>
      <p:ext uri="{BB962C8B-B14F-4D97-AF65-F5344CB8AC3E}">
        <p14:creationId xmlns:p14="http://schemas.microsoft.com/office/powerpoint/2010/main" val="42794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Trauma / 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 Force Weapons, Blunt Force Trauma, Gunshots</a:t>
            </a:r>
          </a:p>
          <a:p>
            <a:pPr lvl="1"/>
            <a:r>
              <a:rPr lang="en-US" dirty="0" smtClean="0"/>
              <a:t>All make distinct fracture patterns</a:t>
            </a:r>
          </a:p>
          <a:p>
            <a:pPr lvl="1"/>
            <a:r>
              <a:rPr lang="en-US" dirty="0" smtClean="0"/>
              <a:t>Blunt force generally more widespread fractures and greater damage to bone than sharp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Bones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KNOW BONES ON DIAGRAM</a:t>
            </a:r>
          </a:p>
          <a:p>
            <a:pPr lvl="1"/>
            <a:r>
              <a:rPr lang="en-US" sz="2000" dirty="0" smtClean="0"/>
              <a:t>Name, location, spelling</a:t>
            </a:r>
          </a:p>
          <a:p>
            <a:r>
              <a:rPr lang="en-US" sz="2400" b="1" dirty="0" smtClean="0"/>
              <a:t>Sacrum</a:t>
            </a:r>
          </a:p>
          <a:p>
            <a:pPr lvl="1"/>
            <a:r>
              <a:rPr lang="en-US" sz="2400" dirty="0" smtClean="0"/>
              <a:t>At end of vertebral column</a:t>
            </a:r>
          </a:p>
          <a:p>
            <a:pPr lvl="1"/>
            <a:r>
              <a:rPr lang="en-US" sz="2400" dirty="0" smtClean="0"/>
              <a:t>Coccyx at end = tail bone</a:t>
            </a:r>
          </a:p>
          <a:p>
            <a:r>
              <a:rPr lang="en-US" sz="2400" b="1" dirty="0" smtClean="0"/>
              <a:t>Pelvis =</a:t>
            </a:r>
          </a:p>
          <a:p>
            <a:pPr lvl="1"/>
            <a:r>
              <a:rPr lang="en-US" sz="2400" dirty="0" smtClean="0"/>
              <a:t>Ileum</a:t>
            </a:r>
          </a:p>
          <a:p>
            <a:pPr lvl="1"/>
            <a:r>
              <a:rPr lang="en-US" sz="2400" dirty="0" err="1" smtClean="0"/>
              <a:t>Ishium</a:t>
            </a:r>
            <a:endParaRPr lang="en-US" sz="2400" dirty="0" smtClean="0"/>
          </a:p>
          <a:p>
            <a:pPr lvl="1"/>
            <a:r>
              <a:rPr lang="en-US" sz="2400" dirty="0" smtClean="0"/>
              <a:t>Pubis (pubic bones)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10000" cy="513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7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Osteoblast cells (osteocytes)—specialize cells where </a:t>
            </a:r>
            <a:r>
              <a:rPr lang="en-US" dirty="0"/>
              <a:t>bones </a:t>
            </a:r>
            <a:r>
              <a:rPr lang="en-US" dirty="0" smtClean="0"/>
              <a:t>originate.</a:t>
            </a:r>
            <a:endParaRPr lang="en-US" dirty="0"/>
          </a:p>
          <a:p>
            <a:pPr lvl="1"/>
            <a:r>
              <a:rPr lang="en-US" dirty="0"/>
              <a:t>Skeleton starts out as </a:t>
            </a:r>
            <a:r>
              <a:rPr lang="en-US" dirty="0" smtClean="0"/>
              <a:t>cartilage</a:t>
            </a:r>
          </a:p>
          <a:p>
            <a:pPr lvl="2"/>
            <a:r>
              <a:rPr lang="en-US" sz="2200" b="1" dirty="0">
                <a:solidFill>
                  <a:prstClr val="black"/>
                </a:solidFill>
              </a:rPr>
              <a:t>Ossification</a:t>
            </a:r>
            <a:r>
              <a:rPr lang="en-US" sz="2200" dirty="0">
                <a:solidFill>
                  <a:prstClr val="black"/>
                </a:solidFill>
              </a:rPr>
              <a:t>—osteoblast cells (osteocytes) migrate to the center of cartilage areas and deposit minerals such as CALCIUM PHOSHATE that give bone strength and rigidity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  <a:endParaRPr lang="en-US" dirty="0" smtClean="0"/>
          </a:p>
          <a:p>
            <a:pPr lvl="1"/>
            <a:r>
              <a:rPr lang="en-US" dirty="0" smtClean="0"/>
              <a:t>Starts to turn to bone after a few weeks of in utero development</a:t>
            </a:r>
          </a:p>
          <a:p>
            <a:pPr lvl="1"/>
            <a:r>
              <a:rPr lang="en-US" dirty="0" smtClean="0"/>
              <a:t>At 8 weeks a skeleton is visible with x-ray</a:t>
            </a:r>
          </a:p>
          <a:p>
            <a:pPr lvl="1"/>
            <a:r>
              <a:rPr lang="en-US" dirty="0" smtClean="0"/>
              <a:t>Process continues throughout lifetime.</a:t>
            </a:r>
            <a:endParaRPr lang="en-US" dirty="0"/>
          </a:p>
          <a:p>
            <a:r>
              <a:rPr lang="en-US" dirty="0" smtClean="0"/>
              <a:t>Life Cycle of Bone- bone </a:t>
            </a:r>
            <a:r>
              <a:rPr lang="en-US" dirty="0"/>
              <a:t>is deposited, breaks down, and is replaced</a:t>
            </a:r>
          </a:p>
          <a:p>
            <a:pPr lvl="2"/>
            <a:r>
              <a:rPr lang="en-US" dirty="0"/>
              <a:t>Osteoclasts—the 2nd type of bone cell, specialized to dissolve bone </a:t>
            </a:r>
            <a:endParaRPr lang="en-US" dirty="0" smtClean="0"/>
          </a:p>
          <a:p>
            <a:pPr lvl="2"/>
            <a:r>
              <a:rPr lang="en-US" dirty="0" smtClean="0"/>
              <a:t>Osteoblasts – replace bone that is destroyed by osteoclasts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skeleton has completely replaced itself every 10 </a:t>
            </a:r>
            <a:r>
              <a:rPr lang="en-US" dirty="0" err="1" smtClean="0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AND CONTRAST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Osteoblasts (osteocytes) and Osteoclasts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err="1" smtClean="0"/>
              <a:t>Periosteum</a:t>
            </a:r>
            <a:endParaRPr lang="en-US" sz="2000" b="1" dirty="0" smtClean="0"/>
          </a:p>
          <a:p>
            <a:pPr lvl="1"/>
            <a:r>
              <a:rPr lang="en-US" sz="2000" dirty="0" smtClean="0"/>
              <a:t>Protective membrane or covering</a:t>
            </a:r>
          </a:p>
          <a:p>
            <a:pPr lvl="1"/>
            <a:r>
              <a:rPr lang="en-US" sz="2000" dirty="0" smtClean="0"/>
              <a:t>Contains blood vessels and nerves</a:t>
            </a:r>
          </a:p>
          <a:p>
            <a:pPr lvl="1"/>
            <a:r>
              <a:rPr lang="en-US" sz="2000" dirty="0" smtClean="0"/>
              <a:t>keeps bones moist</a:t>
            </a:r>
          </a:p>
          <a:p>
            <a:pPr lvl="1"/>
            <a:r>
              <a:rPr lang="en-US" sz="2000" dirty="0" smtClean="0"/>
              <a:t>Aids in recovery from injury</a:t>
            </a:r>
          </a:p>
          <a:p>
            <a:r>
              <a:rPr lang="en-US" sz="2000" b="1" dirty="0" smtClean="0"/>
              <a:t>Epiphysis- </a:t>
            </a:r>
          </a:p>
          <a:p>
            <a:pPr lvl="1"/>
            <a:r>
              <a:rPr lang="en-US" sz="2000" dirty="0" smtClean="0"/>
              <a:t>the ends of the bone</a:t>
            </a:r>
          </a:p>
          <a:p>
            <a:pPr lvl="1"/>
            <a:r>
              <a:rPr lang="en-US" sz="2000" dirty="0" err="1" smtClean="0"/>
              <a:t>Epipyseal</a:t>
            </a:r>
            <a:r>
              <a:rPr lang="en-US" sz="2000" dirty="0" smtClean="0"/>
              <a:t> (growth) plates located here</a:t>
            </a:r>
          </a:p>
          <a:p>
            <a:pPr lvl="2"/>
            <a:r>
              <a:rPr lang="en-US" sz="2000" dirty="0" smtClean="0"/>
              <a:t>Cartilaginous areas</a:t>
            </a:r>
          </a:p>
          <a:p>
            <a:pPr lvl="2"/>
            <a:r>
              <a:rPr lang="en-US" sz="2000" dirty="0" smtClean="0"/>
              <a:t>Close during stages of life a filled with bone</a:t>
            </a:r>
          </a:p>
          <a:p>
            <a:r>
              <a:rPr lang="en-US" sz="2000" b="1" dirty="0" smtClean="0"/>
              <a:t>Diaphysis- </a:t>
            </a:r>
          </a:p>
          <a:p>
            <a:pPr lvl="1"/>
            <a:r>
              <a:rPr lang="en-US" sz="2000" dirty="0" smtClean="0"/>
              <a:t>the shaft or long middle portion of bone</a:t>
            </a:r>
          </a:p>
          <a:p>
            <a:r>
              <a:rPr lang="en-US" sz="2000" b="1" dirty="0" smtClean="0"/>
              <a:t>Spongy Bone</a:t>
            </a:r>
          </a:p>
          <a:p>
            <a:pPr lvl="1"/>
            <a:r>
              <a:rPr lang="en-US" sz="1600" b="1" dirty="0" smtClean="0"/>
              <a:t>NOT ACTUALLY SPONGY</a:t>
            </a:r>
          </a:p>
          <a:p>
            <a:pPr lvl="1"/>
            <a:r>
              <a:rPr lang="en-US" sz="2000" dirty="0" smtClean="0"/>
              <a:t>More porous, located  in/on epiphysis</a:t>
            </a:r>
          </a:p>
          <a:p>
            <a:r>
              <a:rPr lang="en-US" sz="2000" b="1" dirty="0" smtClean="0"/>
              <a:t>Compact Bone</a:t>
            </a:r>
          </a:p>
          <a:p>
            <a:pPr lvl="1"/>
            <a:r>
              <a:rPr lang="en-US" sz="2000" dirty="0" smtClean="0"/>
              <a:t>Stronger bone of diaphysis</a:t>
            </a:r>
          </a:p>
          <a:p>
            <a:pPr lvl="1"/>
            <a:r>
              <a:rPr lang="en-US" sz="2000" dirty="0" smtClean="0"/>
              <a:t>Contains cavity</a:t>
            </a:r>
          </a:p>
          <a:p>
            <a:r>
              <a:rPr lang="en-US" sz="2000" b="1" dirty="0" smtClean="0"/>
              <a:t>Medullary cavity</a:t>
            </a:r>
          </a:p>
          <a:p>
            <a:pPr lvl="1"/>
            <a:r>
              <a:rPr lang="en-US" sz="2000" dirty="0" smtClean="0"/>
              <a:t>Contains bone marrow</a:t>
            </a:r>
          </a:p>
          <a:p>
            <a:pPr lvl="2"/>
            <a:r>
              <a:rPr lang="en-US" sz="2000" dirty="0" smtClean="0"/>
              <a:t>Where blood cells are produced</a:t>
            </a:r>
          </a:p>
          <a:p>
            <a:pPr marL="1371600" lvl="3" indent="0">
              <a:buNone/>
            </a:pPr>
            <a:endParaRPr 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011487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6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AND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PERIOSTEUM</a:t>
            </a:r>
          </a:p>
          <a:p>
            <a:r>
              <a:rPr lang="en-US" dirty="0" smtClean="0"/>
              <a:t>EPIPHYSIS</a:t>
            </a:r>
          </a:p>
          <a:p>
            <a:r>
              <a:rPr lang="en-US" dirty="0" smtClean="0"/>
              <a:t>DIAPHYSIS</a:t>
            </a:r>
          </a:p>
          <a:p>
            <a:r>
              <a:rPr lang="en-US" dirty="0" smtClean="0"/>
              <a:t>SPONGY BONE</a:t>
            </a:r>
          </a:p>
          <a:p>
            <a:r>
              <a:rPr lang="en-US" dirty="0" smtClean="0"/>
              <a:t>COMPACT BONE</a:t>
            </a:r>
          </a:p>
          <a:p>
            <a:r>
              <a:rPr lang="en-US" dirty="0" smtClean="0"/>
              <a:t>MEDULLARY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930</Words>
  <Application>Microsoft Office PowerPoint</Application>
  <PresentationFormat>On-screen Show (4:3)</PresentationFormat>
  <Paragraphs>236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Forensic Anthropology What We Learn From Bones</vt:lpstr>
      <vt:lpstr>BONE BASICS</vt:lpstr>
      <vt:lpstr>The Human Skeleton</vt:lpstr>
      <vt:lpstr>Major Bones of Body</vt:lpstr>
      <vt:lpstr>Development of Bone</vt:lpstr>
      <vt:lpstr>Interesting Fact</vt:lpstr>
      <vt:lpstr>COMPARE AND CONTRAST</vt:lpstr>
      <vt:lpstr>Structure of Long Bones</vt:lpstr>
      <vt:lpstr>RECALL AND SHARE</vt:lpstr>
      <vt:lpstr>What Protects the Ends of Bones?</vt:lpstr>
      <vt:lpstr>What Connects Bones?</vt:lpstr>
      <vt:lpstr>How Do Bones Move?</vt:lpstr>
      <vt:lpstr>Time to Process</vt:lpstr>
      <vt:lpstr>Forensic Anthropology</vt:lpstr>
      <vt:lpstr>PowerPoint Presentation</vt:lpstr>
      <vt:lpstr>Distinguishing Males From Females OVERALL SKELETON</vt:lpstr>
      <vt:lpstr>Sex Determination SKULL</vt:lpstr>
      <vt:lpstr>Sex Determination SKULL</vt:lpstr>
      <vt:lpstr>Sex Determination SKULL</vt:lpstr>
      <vt:lpstr>Sex Determination PELVIS</vt:lpstr>
      <vt:lpstr>Sex Determination FEMUR</vt:lpstr>
      <vt:lpstr>Age Determination SKULL</vt:lpstr>
      <vt:lpstr>Age Determination LONG BONES</vt:lpstr>
      <vt:lpstr>PowerPoint Presentation</vt:lpstr>
      <vt:lpstr>PowerPoint Presentation</vt:lpstr>
      <vt:lpstr>Height Determination</vt:lpstr>
      <vt:lpstr>Race Determination Race can  be very hard to determine.  WHY?</vt:lpstr>
      <vt:lpstr>Identification</vt:lpstr>
      <vt:lpstr>DNA and Identification</vt:lpstr>
      <vt:lpstr>Right vs Left Handed</vt:lpstr>
      <vt:lpstr>History of Disease / Prior Surgeries</vt:lpstr>
      <vt:lpstr>Skeletal Trauma / Cause of Death</vt:lpstr>
    </vt:vector>
  </TitlesOfParts>
  <Company>smusd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Anthropology What We Learn From Bones</dc:title>
  <dc:creator>Support</dc:creator>
  <cp:lastModifiedBy>Molly Jones</cp:lastModifiedBy>
  <cp:revision>51</cp:revision>
  <dcterms:created xsi:type="dcterms:W3CDTF">2013-10-07T15:51:47Z</dcterms:created>
  <dcterms:modified xsi:type="dcterms:W3CDTF">2015-11-06T14:19:35Z</dcterms:modified>
</cp:coreProperties>
</file>