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handoutMasterIdLst>
    <p:handoutMasterId r:id="rId60"/>
  </p:handoutMasterIdLst>
  <p:sldIdLst>
    <p:sldId id="256" r:id="rId2"/>
    <p:sldId id="372" r:id="rId3"/>
    <p:sldId id="373" r:id="rId4"/>
    <p:sldId id="369" r:id="rId5"/>
    <p:sldId id="370" r:id="rId6"/>
    <p:sldId id="371" r:id="rId7"/>
    <p:sldId id="364" r:id="rId8"/>
    <p:sldId id="306" r:id="rId9"/>
    <p:sldId id="374" r:id="rId10"/>
    <p:sldId id="287" r:id="rId11"/>
    <p:sldId id="375" r:id="rId12"/>
    <p:sldId id="385" r:id="rId13"/>
    <p:sldId id="376" r:id="rId14"/>
    <p:sldId id="378" r:id="rId15"/>
    <p:sldId id="379" r:id="rId16"/>
    <p:sldId id="390" r:id="rId17"/>
    <p:sldId id="387" r:id="rId18"/>
    <p:sldId id="389" r:id="rId19"/>
    <p:sldId id="321" r:id="rId20"/>
    <p:sldId id="341" r:id="rId21"/>
    <p:sldId id="380" r:id="rId22"/>
    <p:sldId id="381" r:id="rId23"/>
    <p:sldId id="382" r:id="rId24"/>
    <p:sldId id="383" r:id="rId25"/>
    <p:sldId id="391" r:id="rId26"/>
    <p:sldId id="328" r:id="rId27"/>
    <p:sldId id="384" r:id="rId28"/>
    <p:sldId id="386" r:id="rId29"/>
    <p:sldId id="300" r:id="rId30"/>
    <p:sldId id="377" r:id="rId31"/>
    <p:sldId id="392" r:id="rId32"/>
    <p:sldId id="393" r:id="rId33"/>
    <p:sldId id="394" r:id="rId34"/>
    <p:sldId id="343" r:id="rId35"/>
    <p:sldId id="366" r:id="rId36"/>
    <p:sldId id="346" r:id="rId37"/>
    <p:sldId id="329" r:id="rId38"/>
    <p:sldId id="262" r:id="rId39"/>
    <p:sldId id="396" r:id="rId40"/>
    <p:sldId id="397" r:id="rId41"/>
    <p:sldId id="398" r:id="rId42"/>
    <p:sldId id="399" r:id="rId43"/>
    <p:sldId id="400" r:id="rId44"/>
    <p:sldId id="404" r:id="rId45"/>
    <p:sldId id="401" r:id="rId46"/>
    <p:sldId id="405" r:id="rId47"/>
    <p:sldId id="406" r:id="rId48"/>
    <p:sldId id="407" r:id="rId49"/>
    <p:sldId id="261" r:id="rId50"/>
    <p:sldId id="408" r:id="rId51"/>
    <p:sldId id="302" r:id="rId52"/>
    <p:sldId id="409" r:id="rId53"/>
    <p:sldId id="410" r:id="rId54"/>
    <p:sldId id="368" r:id="rId55"/>
    <p:sldId id="363" r:id="rId56"/>
    <p:sldId id="359" r:id="rId57"/>
    <p:sldId id="367"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553"/>
    <a:srgbClr val="FEFFEF"/>
    <a:srgbClr val="FFFDE4"/>
    <a:srgbClr val="0035F6"/>
    <a:srgbClr val="6666FF"/>
    <a:srgbClr val="FFFF00"/>
    <a:srgbClr val="0300BC"/>
    <a:srgbClr val="1800E1"/>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45" autoAdjust="0"/>
  </p:normalViewPr>
  <p:slideViewPr>
    <p:cSldViewPr>
      <p:cViewPr varScale="1">
        <p:scale>
          <a:sx n="71" d="100"/>
          <a:sy n="71" d="100"/>
        </p:scale>
        <p:origin x="4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0" charset="0"/>
                <a:ea typeface="+mn-ea"/>
                <a:cs typeface="+mn-cs"/>
              </a:defRPr>
            </a:lvl1pPr>
          </a:lstStyle>
          <a:p>
            <a:pPr>
              <a:defRPr/>
            </a:pPr>
            <a:endParaRPr lang="en-US"/>
          </a:p>
        </p:txBody>
      </p:sp>
      <p:sp>
        <p:nvSpPr>
          <p:cNvPr id="129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0" charset="0"/>
                <a:ea typeface="+mn-ea"/>
                <a:cs typeface="+mn-cs"/>
              </a:defRPr>
            </a:lvl1pPr>
          </a:lstStyle>
          <a:p>
            <a:pPr>
              <a:defRPr/>
            </a:pPr>
            <a:endParaRPr lang="en-US"/>
          </a:p>
        </p:txBody>
      </p:sp>
      <p:sp>
        <p:nvSpPr>
          <p:cNvPr id="129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0" charset="0"/>
                <a:ea typeface="+mn-ea"/>
                <a:cs typeface="+mn-cs"/>
              </a:defRPr>
            </a:lvl1pPr>
          </a:lstStyle>
          <a:p>
            <a:pPr>
              <a:defRPr/>
            </a:pPr>
            <a:endParaRPr lang="en-US"/>
          </a:p>
        </p:txBody>
      </p:sp>
      <p:sp>
        <p:nvSpPr>
          <p:cNvPr id="129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67BD17-187C-494E-93CF-5709CA95CF2B}" type="slidenum">
              <a:rPr lang="en-US"/>
              <a:pPr>
                <a:defRPr/>
              </a:pPr>
              <a:t>‹#›</a:t>
            </a:fld>
            <a:endParaRPr lang="en-US"/>
          </a:p>
        </p:txBody>
      </p:sp>
    </p:spTree>
    <p:extLst>
      <p:ext uri="{BB962C8B-B14F-4D97-AF65-F5344CB8AC3E}">
        <p14:creationId xmlns:p14="http://schemas.microsoft.com/office/powerpoint/2010/main" val="262468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0"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0"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0"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81BD23-8506-B643-8AB0-E47FC146B066}" type="slidenum">
              <a:rPr lang="en-US"/>
              <a:pPr>
                <a:defRPr/>
              </a:pPr>
              <a:t>‹#›</a:t>
            </a:fld>
            <a:endParaRPr lang="en-US"/>
          </a:p>
        </p:txBody>
      </p:sp>
    </p:spTree>
    <p:extLst>
      <p:ext uri="{BB962C8B-B14F-4D97-AF65-F5344CB8AC3E}">
        <p14:creationId xmlns:p14="http://schemas.microsoft.com/office/powerpoint/2010/main" val="62749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ヒラギノ角ゴ Pro W3" pitchFamily="-109" charset="-128"/>
        <a:cs typeface="ヒラギノ角ゴ Pro W3" pitchFamily="-109" charset="-128"/>
      </a:defRPr>
    </a:lvl1pPr>
    <a:lvl2pPr marL="457200" algn="l" rtl="0" eaLnBrk="0" fontAlgn="base" hangingPunct="0">
      <a:spcBef>
        <a:spcPct val="30000"/>
      </a:spcBef>
      <a:spcAft>
        <a:spcPct val="0"/>
      </a:spcAft>
      <a:defRPr sz="1200" kern="1200">
        <a:solidFill>
          <a:schemeClr val="tx1"/>
        </a:solidFill>
        <a:latin typeface="Times" pitchFamily="-65" charset="0"/>
        <a:ea typeface="ヒラギノ角ゴ Pro W3" pitchFamily="-65"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110" charset="-128"/>
        <a:cs typeface="ＭＳ Ｐゴシック" pitchFamily="-110" charset="-128"/>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ヒラギノ角ゴ Pro W3" charset="-128"/>
        <a:cs typeface="ヒラギノ角ゴ Pro W3" pitchFamily="-110"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ヒラギノ角ゴ Pro W3" charset="0"/>
              <a:cs typeface="ヒラギノ角ゴ Pro W3" charset="0"/>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66D71B-087F-244D-AE29-36AE5AD0486E}" type="slidenum">
              <a:rPr lang="en-US" sz="1200"/>
              <a:pPr/>
              <a:t>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7A753CD-CA99-FE45-B572-DCFDDADD5C5D}" type="slidenum">
              <a:rPr lang="en-US" sz="1200"/>
              <a:pPr/>
              <a:t>34</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charset="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A5B5DD1-7018-7D4E-80AE-9EF0889328A2}" type="slidenum">
              <a:rPr lang="en-US" sz="1200"/>
              <a:pPr/>
              <a:t>54</a:t>
            </a:fld>
            <a:endParaRPr lang="en-US" sz="1200"/>
          </a:p>
        </p:txBody>
      </p:sp>
      <p:sp>
        <p:nvSpPr>
          <p:cNvPr id="51202" name="Rectangle 2"/>
          <p:cNvSpPr>
            <a:spLocks noGrp="1" noRot="1" noChangeAspect="1" noChangeArrowheads="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charset="0"/>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2677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92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20193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28600"/>
            <a:ext cx="59055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27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200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295400"/>
            <a:ext cx="396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0" y="1295400"/>
            <a:ext cx="396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8548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200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295400"/>
            <a:ext cx="39624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295400"/>
            <a:ext cx="39624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838200" y="4000500"/>
            <a:ext cx="807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339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20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295400"/>
            <a:ext cx="807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000500"/>
            <a:ext cx="807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60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228600"/>
            <a:ext cx="80772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34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D756CB7-2CD3-A44F-A7D7-1552CCBDB211}" type="slidenum">
              <a:rPr lang="en-US"/>
              <a:pPr>
                <a:defRPr/>
              </a:pPr>
              <a:t>‹#›</a:t>
            </a:fld>
            <a:endParaRPr lang="en-US"/>
          </a:p>
        </p:txBody>
      </p:sp>
    </p:spTree>
    <p:extLst>
      <p:ext uri="{BB962C8B-B14F-4D97-AF65-F5344CB8AC3E}">
        <p14:creationId xmlns:p14="http://schemas.microsoft.com/office/powerpoint/2010/main" val="75370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90F10AF-3911-AD4B-8E11-3DF9CAF2A775}" type="slidenum">
              <a:rPr lang="en-US"/>
              <a:pPr>
                <a:defRPr/>
              </a:pPr>
              <a:t>‹#›</a:t>
            </a:fld>
            <a:endParaRPr lang="en-US"/>
          </a:p>
        </p:txBody>
      </p:sp>
    </p:spTree>
    <p:extLst>
      <p:ext uri="{BB962C8B-B14F-4D97-AF65-F5344CB8AC3E}">
        <p14:creationId xmlns:p14="http://schemas.microsoft.com/office/powerpoint/2010/main" val="131225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EB73C7D-0D09-804D-8714-EC22BE1D5FD8}" type="slidenum">
              <a:rPr lang="en-US"/>
              <a:pPr>
                <a:defRPr/>
              </a:pPr>
              <a:t>‹#›</a:t>
            </a:fld>
            <a:endParaRPr lang="en-US"/>
          </a:p>
        </p:txBody>
      </p:sp>
    </p:spTree>
    <p:extLst>
      <p:ext uri="{BB962C8B-B14F-4D97-AF65-F5344CB8AC3E}">
        <p14:creationId xmlns:p14="http://schemas.microsoft.com/office/powerpoint/2010/main" val="130201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11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942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295400"/>
            <a:ext cx="3962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962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50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86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201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96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07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252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28600"/>
            <a:ext cx="7620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295400"/>
            <a:ext cx="8077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7"/>
          <p:cNvSpPr>
            <a:spLocks noChangeShapeType="1"/>
          </p:cNvSpPr>
          <p:nvPr userDrawn="1"/>
        </p:nvSpPr>
        <p:spPr bwMode="auto">
          <a:xfrm>
            <a:off x="152400" y="1143000"/>
            <a:ext cx="8610600" cy="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9" name="Line 9"/>
          <p:cNvSpPr>
            <a:spLocks noChangeShapeType="1"/>
          </p:cNvSpPr>
          <p:nvPr userDrawn="1"/>
        </p:nvSpPr>
        <p:spPr bwMode="auto">
          <a:xfrm>
            <a:off x="685800" y="381000"/>
            <a:ext cx="0" cy="60960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0" name="Rectangle 11"/>
          <p:cNvSpPr>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en-US" sz="1200" b="1" i="1">
              <a:solidFill>
                <a:srgbClr val="FFFF00"/>
              </a:solidFill>
              <a:latin typeface="Arial" charset="0"/>
              <a:cs typeface="Times New Roman" charset="0"/>
            </a:endParaRPr>
          </a:p>
        </p:txBody>
      </p:sp>
      <p:sp>
        <p:nvSpPr>
          <p:cNvPr id="1031" name="WordArt 18"/>
          <p:cNvSpPr>
            <a:spLocks noChangeArrowheads="1" noChangeShapeType="1" noTextEdit="1"/>
          </p:cNvSpPr>
          <p:nvPr userDrawn="1"/>
        </p:nvSpPr>
        <p:spPr bwMode="auto">
          <a:xfrm rot="5400000">
            <a:off x="-2222500" y="3670300"/>
            <a:ext cx="5257800" cy="508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a:effectLst>
                  <a:outerShdw blurRad="63500" dist="53882" dir="2700000" algn="ctr" rotWithShape="0">
                    <a:srgbClr val="CBCBCB">
                      <a:alpha val="74997"/>
                    </a:srgbClr>
                  </a:outerShdw>
                </a:effectLst>
                <a:latin typeface="Times New Roman"/>
                <a:ea typeface="Times New Roman"/>
                <a:cs typeface="Times New Roman"/>
              </a:rPr>
              <a:t>GLASS ANALYSIS</a:t>
            </a:r>
          </a:p>
        </p:txBody>
      </p:sp>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5" r:id="rId16"/>
    <p:sldLayoutId id="2147484176" r:id="rId17"/>
    <p:sldLayoutId id="2147484177" r:id="rId18"/>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1" end="1"/>
                                            </p:txEl>
                                          </p:spTgt>
                                        </p:tgtEl>
                                        <p:attrNameLst>
                                          <p:attrName>ppt_c</p:attrName>
                                        </p:attrNameLst>
                                      </p:cBhvr>
                                      <p:to>
                                        <a:srgbClr val="6666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2" end="2"/>
                                            </p:txEl>
                                          </p:spTgt>
                                        </p:tgtEl>
                                        <p:attrNameLst>
                                          <p:attrName>ppt_c</p:attrName>
                                        </p:attrNameLst>
                                      </p:cBhvr>
                                      <p:to>
                                        <a:srgbClr val="6666FF"/>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3" end="3"/>
                                            </p:txEl>
                                          </p:spTgt>
                                        </p:tgtEl>
                                        <p:attrNameLst>
                                          <p:attrName>ppt_c</p:attrName>
                                        </p:attrNameLst>
                                      </p:cBhvr>
                                      <p:to>
                                        <a:srgbClr val="6666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additive="base">
                                        <p:cTn id="31"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4" end="4"/>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tmplLst>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gtEl>
                        <p:attrNameLst>
                          <p:attrName>ppt_c</p:attrName>
                        </p:attrNameLst>
                      </p:cBhvr>
                      <p:to>
                        <a:srgbClr val="6666FF"/>
                      </p:to>
                    </p:animClr>
                  </p:subTnLst>
                </p:cTn>
              </p:par>
            </p:tnLst>
          </p:tmpl>
          <p:tmpl lvl="3">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gtEl>
                        <p:attrNameLst>
                          <p:attrName>ppt_c</p:attrName>
                        </p:attrNameLst>
                      </p:cBhvr>
                      <p:to>
                        <a:srgbClr val="6666FF"/>
                      </p:to>
                    </p:animClr>
                  </p:subTnLst>
                </p:cTn>
              </p:par>
            </p:tnLst>
          </p:tmpl>
          <p:tmpl lvl="4">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gtEl>
                        <p:attrNameLst>
                          <p:attrName>ppt_c</p:attrName>
                        </p:attrNameLst>
                      </p:cBhvr>
                      <p:to>
                        <a:srgbClr val="6666FF"/>
                      </p:to>
                    </p:animClr>
                  </p:subTnLst>
                </p:cTn>
              </p:par>
            </p:tnLst>
          </p:tmpl>
          <p:tmpl lvl="5">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gtEl>
                        <p:attrNameLst>
                          <p:attrName>ppt_c</p:attrName>
                        </p:attrNameLst>
                      </p:cBhvr>
                      <p:to>
                        <a:srgbClr val="6666FF"/>
                      </p:to>
                    </p:animClr>
                  </p:subTnLst>
                </p:cTn>
              </p:par>
            </p:tnLst>
          </p:tmpl>
        </p:tmplLst>
      </p:bldP>
    </p:bldLst>
  </p:timing>
  <p:txStyles>
    <p:titleStyle>
      <a:lvl1pPr algn="ctr" rtl="0" eaLnBrk="0" fontAlgn="base" hangingPunct="0">
        <a:spcBef>
          <a:spcPct val="0"/>
        </a:spcBef>
        <a:spcAft>
          <a:spcPct val="0"/>
        </a:spcAft>
        <a:defRPr sz="3600" b="1">
          <a:solidFill>
            <a:schemeClr val="tx1"/>
          </a:solidFill>
          <a:latin typeface="+mj-lt"/>
          <a:ea typeface="ヒラギノ角ゴ Pro W3" pitchFamily="-109" charset="-128"/>
          <a:cs typeface="ヒラギノ角ゴ Pro W3" pitchFamily="-109" charset="-128"/>
        </a:defRPr>
      </a:lvl1pPr>
      <a:lvl2pPr algn="ctr" rtl="0" eaLnBrk="0" fontAlgn="base" hangingPunct="0">
        <a:spcBef>
          <a:spcPct val="0"/>
        </a:spcBef>
        <a:spcAft>
          <a:spcPct val="0"/>
        </a:spcAft>
        <a:defRPr sz="3600" b="1">
          <a:solidFill>
            <a:schemeClr val="tx1"/>
          </a:solidFill>
          <a:latin typeface="Arial" pitchFamily="-65"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3600" b="1">
          <a:solidFill>
            <a:schemeClr val="tx1"/>
          </a:solidFill>
          <a:latin typeface="Arial" pitchFamily="-65"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3600" b="1">
          <a:solidFill>
            <a:schemeClr val="tx1"/>
          </a:solidFill>
          <a:latin typeface="Arial" pitchFamily="-65"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3600" b="1">
          <a:solidFill>
            <a:schemeClr val="tx1"/>
          </a:solidFill>
          <a:latin typeface="Arial" pitchFamily="-65" charset="0"/>
          <a:ea typeface="ヒラギノ角ゴ Pro W3" pitchFamily="-109" charset="-128"/>
          <a:cs typeface="ヒラギノ角ゴ Pro W3" pitchFamily="-109" charset="-128"/>
        </a:defRPr>
      </a:lvl5pPr>
      <a:lvl6pPr marL="457200" algn="ctr" rtl="0" fontAlgn="base">
        <a:spcBef>
          <a:spcPct val="0"/>
        </a:spcBef>
        <a:spcAft>
          <a:spcPct val="0"/>
        </a:spcAft>
        <a:defRPr sz="3600" b="1">
          <a:solidFill>
            <a:schemeClr val="tx1"/>
          </a:solidFill>
          <a:latin typeface="Arial" pitchFamily="-65" charset="0"/>
        </a:defRPr>
      </a:lvl6pPr>
      <a:lvl7pPr marL="914400" algn="ctr" rtl="0" fontAlgn="base">
        <a:spcBef>
          <a:spcPct val="0"/>
        </a:spcBef>
        <a:spcAft>
          <a:spcPct val="0"/>
        </a:spcAft>
        <a:defRPr sz="3600" b="1">
          <a:solidFill>
            <a:schemeClr val="tx1"/>
          </a:solidFill>
          <a:latin typeface="Arial" pitchFamily="-65" charset="0"/>
        </a:defRPr>
      </a:lvl7pPr>
      <a:lvl8pPr marL="1371600" algn="ctr" rtl="0" fontAlgn="base">
        <a:spcBef>
          <a:spcPct val="0"/>
        </a:spcBef>
        <a:spcAft>
          <a:spcPct val="0"/>
        </a:spcAft>
        <a:defRPr sz="3600" b="1">
          <a:solidFill>
            <a:schemeClr val="tx1"/>
          </a:solidFill>
          <a:latin typeface="Arial" pitchFamily="-65" charset="0"/>
        </a:defRPr>
      </a:lvl8pPr>
      <a:lvl9pPr marL="1828800" algn="ctr" rtl="0" fontAlgn="base">
        <a:spcBef>
          <a:spcPct val="0"/>
        </a:spcBef>
        <a:spcAft>
          <a:spcPct val="0"/>
        </a:spcAft>
        <a:defRPr sz="3600" b="1">
          <a:solidFill>
            <a:schemeClr val="tx1"/>
          </a:solidFill>
          <a:latin typeface="Arial" pitchFamily="-65"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ヒラギノ角ゴ Pro W3" pitchFamily="-109" charset="-128"/>
          <a:cs typeface="ヒラギノ角ゴ Pro W3" pitchFamily="-109" charset="-128"/>
        </a:defRPr>
      </a:lvl1pPr>
      <a:lvl2pPr marL="742950" indent="-285750" algn="l" rtl="0" eaLnBrk="0" fontAlgn="base" hangingPunct="0">
        <a:spcBef>
          <a:spcPct val="20000"/>
        </a:spcBef>
        <a:spcAft>
          <a:spcPct val="0"/>
        </a:spcAft>
        <a:buChar char="–"/>
        <a:defRPr sz="2400" b="1">
          <a:solidFill>
            <a:schemeClr val="tx1"/>
          </a:solidFill>
          <a:latin typeface="+mn-lt"/>
          <a:ea typeface="ヒラギノ角ゴ Pro W3" pitchFamily="-65" charset="-128"/>
          <a:cs typeface="ヒラギノ角ゴ Pro W3"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pitchFamily="-110" charset="-128"/>
          <a:cs typeface="ＭＳ Ｐゴシック" pitchFamily="-110" charset="-128"/>
        </a:defRPr>
      </a:lvl3pPr>
      <a:lvl4pPr marL="1600200" indent="-228600" algn="l" rtl="0" eaLnBrk="0" fontAlgn="base" hangingPunct="0">
        <a:spcBef>
          <a:spcPct val="20000"/>
        </a:spcBef>
        <a:spcAft>
          <a:spcPct val="0"/>
        </a:spcAft>
        <a:buChar char="–"/>
        <a:defRPr sz="2400" b="1">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400" b="1">
          <a:solidFill>
            <a:schemeClr val="tx1"/>
          </a:solidFill>
          <a:latin typeface="+mn-lt"/>
          <a:ea typeface="ヒラギノ角ゴ Pro W3" charset="-128"/>
          <a:cs typeface="ヒラギノ角ゴ Pro W3" pitchFamily="-110" charset="-128"/>
        </a:defRPr>
      </a:lvl5pPr>
      <a:lvl6pPr marL="2514600" indent="-228600" algn="l" rtl="0" fontAlgn="base">
        <a:spcBef>
          <a:spcPct val="20000"/>
        </a:spcBef>
        <a:spcAft>
          <a:spcPct val="0"/>
        </a:spcAft>
        <a:buChar char="»"/>
        <a:defRPr sz="2400" b="1">
          <a:solidFill>
            <a:schemeClr val="tx1"/>
          </a:solidFill>
          <a:latin typeface="+mn-lt"/>
          <a:ea typeface="ヒラギノ角ゴ Pro W3" pitchFamily="-65" charset="-128"/>
        </a:defRPr>
      </a:lvl6pPr>
      <a:lvl7pPr marL="2971800" indent="-228600" algn="l" rtl="0" fontAlgn="base">
        <a:spcBef>
          <a:spcPct val="20000"/>
        </a:spcBef>
        <a:spcAft>
          <a:spcPct val="0"/>
        </a:spcAft>
        <a:buChar char="»"/>
        <a:defRPr sz="2400" b="1">
          <a:solidFill>
            <a:schemeClr val="tx1"/>
          </a:solidFill>
          <a:latin typeface="+mn-lt"/>
          <a:ea typeface="ヒラギノ角ゴ Pro W3" pitchFamily="-65" charset="-128"/>
        </a:defRPr>
      </a:lvl7pPr>
      <a:lvl8pPr marL="3429000" indent="-228600" algn="l" rtl="0" fontAlgn="base">
        <a:spcBef>
          <a:spcPct val="20000"/>
        </a:spcBef>
        <a:spcAft>
          <a:spcPct val="0"/>
        </a:spcAft>
        <a:buChar char="»"/>
        <a:defRPr sz="2400" b="1">
          <a:solidFill>
            <a:schemeClr val="tx1"/>
          </a:solidFill>
          <a:latin typeface="+mn-lt"/>
          <a:ea typeface="ヒラギノ角ゴ Pro W3" pitchFamily="-65" charset="-128"/>
        </a:defRPr>
      </a:lvl8pPr>
      <a:lvl9pPr marL="3886200" indent="-228600" algn="l" rtl="0" fontAlgn="base">
        <a:spcBef>
          <a:spcPct val="20000"/>
        </a:spcBef>
        <a:spcAft>
          <a:spcPct val="0"/>
        </a:spcAft>
        <a:buChar char="»"/>
        <a:defRPr sz="2400" b="1">
          <a:solidFill>
            <a:schemeClr val="tx1"/>
          </a:solidFill>
          <a:latin typeface="+mn-lt"/>
          <a:ea typeface="ヒラギノ角ゴ Pro W3"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hyperlink" Target="http://www.videojug.com/interview/csi-of-glass-and-light-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IZD8ffPwXR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CZsREMZTTgU" TargetMode="External"/><Relationship Id="rId2" Type="http://schemas.openxmlformats.org/officeDocument/2006/relationships/hyperlink" Target="http://www.youtube.com/watch?v=qYUq0pJKOOw" TargetMode="External"/><Relationship Id="rId1" Type="http://schemas.openxmlformats.org/officeDocument/2006/relationships/slideLayout" Target="../slideLayouts/slideLayout17.xml"/><Relationship Id="rId4" Type="http://schemas.openxmlformats.org/officeDocument/2006/relationships/hyperlink" Target="http://www.youtube.com/watch?v=mnj1D3uppT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6"/>
          <p:cNvSpPr>
            <a:spLocks noChangeArrowheads="1"/>
          </p:cNvSpPr>
          <p:nvPr/>
        </p:nvSpPr>
        <p:spPr bwMode="auto">
          <a:xfrm>
            <a:off x="7585075" y="25955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pic>
        <p:nvPicPr>
          <p:cNvPr id="51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423545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9"/>
          <p:cNvSpPr>
            <a:spLocks noChangeArrowheads="1"/>
          </p:cNvSpPr>
          <p:nvPr/>
        </p:nvSpPr>
        <p:spPr bwMode="auto">
          <a:xfrm>
            <a:off x="247650" y="17160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
        <p:nvSpPr>
          <p:cNvPr id="5124" name="Rectangle 10"/>
          <p:cNvSpPr>
            <a:spLocks noChangeArrowheads="1"/>
          </p:cNvSpPr>
          <p:nvPr/>
        </p:nvSpPr>
        <p:spPr bwMode="auto">
          <a:xfrm>
            <a:off x="838200" y="228600"/>
            <a:ext cx="8077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600" b="1">
                <a:latin typeface="Arial" charset="0"/>
              </a:rPr>
              <a:t>Chapter 4 Forensic Analysis of Glass</a:t>
            </a:r>
            <a:endParaRPr lang="en-US" sz="3200" b="1">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57200" y="228600"/>
            <a:ext cx="8763000" cy="685800"/>
          </a:xfrm>
        </p:spPr>
        <p:txBody>
          <a:bodyPr/>
          <a:lstStyle/>
          <a:p>
            <a:pPr eaLnBrk="1" hangingPunct="1"/>
            <a:r>
              <a:rPr lang="en-US">
                <a:latin typeface="Arial" charset="0"/>
                <a:ea typeface="ヒラギノ角ゴ Pro W3" charset="0"/>
                <a:cs typeface="ヒラギノ角ゴ Pro W3" charset="0"/>
              </a:rPr>
              <a:t>What Other Types of Glass Are There?</a:t>
            </a:r>
          </a:p>
        </p:txBody>
      </p:sp>
      <p:sp>
        <p:nvSpPr>
          <p:cNvPr id="14338" name="Rectangle 3"/>
          <p:cNvSpPr txBox="1">
            <a:spLocks noChangeArrowheads="1"/>
          </p:cNvSpPr>
          <p:nvPr/>
        </p:nvSpPr>
        <p:spPr bwMode="auto">
          <a:xfrm>
            <a:off x="914400" y="1458913"/>
            <a:ext cx="7845425" cy="448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eaLnBrk="1" hangingPunct="1">
              <a:lnSpc>
                <a:spcPct val="90000"/>
              </a:lnSpc>
              <a:spcBef>
                <a:spcPct val="20000"/>
              </a:spcBef>
            </a:pPr>
            <a:r>
              <a:rPr lang="en-US" b="1" dirty="0" smtClean="0">
                <a:solidFill>
                  <a:srgbClr val="FF0000"/>
                </a:solidFill>
                <a:latin typeface="Arial" charset="0"/>
              </a:rPr>
              <a:t>2) Laminated </a:t>
            </a:r>
            <a:r>
              <a:rPr lang="en-US" b="1" dirty="0">
                <a:solidFill>
                  <a:srgbClr val="FF0000"/>
                </a:solidFill>
                <a:latin typeface="Arial" charset="0"/>
              </a:rPr>
              <a:t>glass: used in windshields, two sheets of glass with plastic between them.</a:t>
            </a:r>
          </a:p>
          <a:p>
            <a:pPr eaLnBrk="1" hangingPunct="1">
              <a:lnSpc>
                <a:spcPct val="90000"/>
              </a:lnSpc>
              <a:spcBef>
                <a:spcPct val="20000"/>
              </a:spcBef>
            </a:pPr>
            <a:endParaRPr lang="en-US" b="1" dirty="0">
              <a:solidFill>
                <a:srgbClr val="FF0000"/>
              </a:solidFill>
              <a:latin typeface="Arial" charset="0"/>
            </a:endParaRPr>
          </a:p>
          <a:p>
            <a:pPr marL="0" indent="0" eaLnBrk="1" hangingPunct="1">
              <a:lnSpc>
                <a:spcPct val="90000"/>
              </a:lnSpc>
              <a:spcBef>
                <a:spcPct val="20000"/>
              </a:spcBef>
            </a:pPr>
            <a:r>
              <a:rPr lang="en-US" b="1" dirty="0" smtClean="0">
                <a:solidFill>
                  <a:srgbClr val="FF0000"/>
                </a:solidFill>
                <a:latin typeface="Arial" charset="0"/>
              </a:rPr>
              <a:t>3) Tempered </a:t>
            </a:r>
            <a:r>
              <a:rPr lang="en-US" b="1" dirty="0">
                <a:solidFill>
                  <a:srgbClr val="FF0000"/>
                </a:solidFill>
                <a:latin typeface="Arial" charset="0"/>
              </a:rPr>
              <a:t>safety glass: used in car side windows and designed to break into tiny </a:t>
            </a:r>
            <a:r>
              <a:rPr lang="en-US" b="1" dirty="0" smtClean="0">
                <a:solidFill>
                  <a:srgbClr val="FF0000"/>
                </a:solidFill>
                <a:latin typeface="Arial" charset="0"/>
              </a:rPr>
              <a:t>pieces</a:t>
            </a:r>
            <a:endParaRPr lang="en-US" b="1" dirty="0">
              <a:solidFill>
                <a:srgbClr val="FF0000"/>
              </a:solidFill>
              <a:latin typeface="Arial" charset="0"/>
            </a:endParaRPr>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610100"/>
            <a:ext cx="1616075" cy="201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175" y="4648200"/>
            <a:ext cx="2613025"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5" descr="broken flat glas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648200"/>
            <a:ext cx="2286000"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81000" y="0"/>
            <a:ext cx="8458200" cy="1143000"/>
          </a:xfrm>
        </p:spPr>
        <p:txBody>
          <a:bodyPr/>
          <a:lstStyle/>
          <a:p>
            <a:pPr eaLnBrk="1" hangingPunct="1"/>
            <a:r>
              <a:rPr lang="en-US" dirty="0" smtClean="0">
                <a:latin typeface="Arial" charset="0"/>
                <a:ea typeface="ヒラギノ角ゴ Pro W3" charset="0"/>
                <a:cs typeface="ヒラギノ角ゴ Pro W3" charset="0"/>
              </a:rPr>
              <a:t>Laminated Glass</a:t>
            </a:r>
            <a:r>
              <a:rPr lang="en-US" dirty="0">
                <a:latin typeface="Arial" charset="0"/>
                <a:ea typeface="ヒラギノ角ゴ Pro W3" charset="0"/>
                <a:cs typeface="ヒラギノ角ゴ Pro W3" charset="0"/>
              </a:rPr>
              <a:t>: Car Front Windshields</a:t>
            </a:r>
          </a:p>
        </p:txBody>
      </p:sp>
      <p:pic>
        <p:nvPicPr>
          <p:cNvPr id="44037" name="Picture 5" descr="hpm_0000_0001_0_img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09675"/>
            <a:ext cx="6477000" cy="343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9" name="Picture 7" descr="GLT-02-3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200400"/>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1" name="Picture 9" descr="laminated_g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471988"/>
            <a:ext cx="3352800" cy="238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circle(in)">
                                      <p:cBhvr>
                                        <p:cTn id="7" dur="20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4041"/>
                                        </p:tgtEl>
                                        <p:attrNameLst>
                                          <p:attrName>style.visibility</p:attrName>
                                        </p:attrNameLst>
                                      </p:cBhvr>
                                      <p:to>
                                        <p:strVal val="visible"/>
                                      </p:to>
                                    </p:set>
                                    <p:animEffect transition="in" filter="dissolve">
                                      <p:cBhvr>
                                        <p:cTn id="12" dur="500"/>
                                        <p:tgtEl>
                                          <p:spTgt spid="440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err="1">
                <a:hlinkClick r:id="rId2"/>
              </a:rPr>
              <a:t>www.videojug.com</a:t>
            </a:r>
            <a:r>
              <a:rPr lang="en-US" dirty="0">
                <a:hlinkClick r:id="rId2"/>
              </a:rPr>
              <a:t>/interview/csi-of-glass-and-light-2</a:t>
            </a:r>
            <a:endParaRPr lang="en-US" dirty="0"/>
          </a:p>
        </p:txBody>
      </p:sp>
    </p:spTree>
    <p:extLst>
      <p:ext uri="{BB962C8B-B14F-4D97-AF65-F5344CB8AC3E}">
        <p14:creationId xmlns:p14="http://schemas.microsoft.com/office/powerpoint/2010/main" val="147548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0" y="228600"/>
            <a:ext cx="8229600" cy="1143000"/>
          </a:xfrm>
        </p:spPr>
        <p:txBody>
          <a:bodyPr/>
          <a:lstStyle/>
          <a:p>
            <a:pPr eaLnBrk="1" hangingPunct="1"/>
            <a:r>
              <a:rPr lang="en-US">
                <a:latin typeface="Arial" charset="0"/>
                <a:ea typeface="ヒラギノ角ゴ Pro W3" charset="0"/>
                <a:cs typeface="ヒラギノ角ゴ Pro W3" charset="0"/>
              </a:rPr>
              <a:t>Glass In Forensics</a:t>
            </a:r>
          </a:p>
        </p:txBody>
      </p:sp>
      <p:sp>
        <p:nvSpPr>
          <p:cNvPr id="7171" name="Rectangle 3"/>
          <p:cNvSpPr>
            <a:spLocks noGrp="1" noChangeArrowheads="1"/>
          </p:cNvSpPr>
          <p:nvPr>
            <p:ph type="body" idx="1"/>
          </p:nvPr>
        </p:nvSpPr>
        <p:spPr>
          <a:xfrm>
            <a:off x="838200" y="1676400"/>
            <a:ext cx="8077200" cy="5257800"/>
          </a:xfrm>
        </p:spPr>
        <p:txBody>
          <a:bodyPr/>
          <a:lstStyle/>
          <a:p>
            <a:pPr eaLnBrk="1" hangingPunct="1"/>
            <a:r>
              <a:rPr lang="en-US" dirty="0">
                <a:solidFill>
                  <a:srgbClr val="FF0000"/>
                </a:solidFill>
                <a:latin typeface="Arial" charset="0"/>
                <a:ea typeface="ヒラギノ角ゴ Pro W3" charset="0"/>
                <a:cs typeface="ヒラギノ角ゴ Pro W3" charset="0"/>
              </a:rPr>
              <a:t>Used in solving automobile accidents, hit-and-runs, burglaries, and assaults</a:t>
            </a:r>
          </a:p>
          <a:p>
            <a:pPr eaLnBrk="1" hangingPunct="1"/>
            <a:endParaRPr lang="en-US" dirty="0">
              <a:solidFill>
                <a:srgbClr val="FF0000"/>
              </a:solidFill>
              <a:latin typeface="Arial" charset="0"/>
              <a:ea typeface="ヒラギノ角ゴ Pro W3" charset="0"/>
              <a:cs typeface="ヒラギノ角ゴ Pro W3" charset="0"/>
            </a:endParaRPr>
          </a:p>
          <a:p>
            <a:pPr eaLnBrk="1" hangingPunct="1"/>
            <a:r>
              <a:rPr lang="en-US" dirty="0">
                <a:solidFill>
                  <a:srgbClr val="FF0000"/>
                </a:solidFill>
                <a:latin typeface="Arial" charset="0"/>
                <a:ea typeface="ヒラギノ角ゴ Pro W3" charset="0"/>
                <a:cs typeface="ヒラギノ角ゴ Pro W3" charset="0"/>
              </a:rPr>
              <a:t>Glass is a type of transfer evidence</a:t>
            </a:r>
          </a:p>
          <a:p>
            <a:pPr lvl="1" eaLnBrk="1" hangingPunct="1"/>
            <a:r>
              <a:rPr lang="en-US" dirty="0">
                <a:solidFill>
                  <a:srgbClr val="FF0000"/>
                </a:solidFill>
                <a:latin typeface="Arial" charset="0"/>
                <a:ea typeface="ＭＳ Ｐゴシック" charset="0"/>
                <a:cs typeface="ＭＳ Ｐゴシック" charset="0"/>
              </a:rPr>
              <a:t>Can be individualized or class </a:t>
            </a:r>
          </a:p>
          <a:p>
            <a:pPr marL="914400" lvl="2" indent="0" eaLnBrk="1" hangingPunct="1">
              <a:buNone/>
            </a:pPr>
            <a:r>
              <a:rPr lang="en-US" dirty="0">
                <a:solidFill>
                  <a:srgbClr val="FF0000"/>
                </a:solidFill>
                <a:latin typeface="Arial" charset="0"/>
                <a:ea typeface="ＭＳ Ｐゴシック" charset="0"/>
                <a:cs typeface="ＭＳ Ｐゴシック" charset="0"/>
                <a:sym typeface="Wingdings" charset="0"/>
              </a:rPr>
              <a:t></a:t>
            </a:r>
            <a:r>
              <a:rPr lang="en-US" dirty="0">
                <a:solidFill>
                  <a:srgbClr val="FF0000"/>
                </a:solidFill>
                <a:latin typeface="Arial" charset="0"/>
                <a:ea typeface="ＭＳ Ｐゴシック" charset="0"/>
                <a:cs typeface="ＭＳ Ｐゴシック" charset="0"/>
              </a:rPr>
              <a:t> Only can individualize a glass fragment, if can fit it like puzzle piece to its source</a:t>
            </a:r>
          </a:p>
        </p:txBody>
      </p:sp>
      <p:pic>
        <p:nvPicPr>
          <p:cNvPr id="7172" name="Picture 4" descr="j028324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562600"/>
            <a:ext cx="1752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5" descr="j0290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1876425"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6" descr="j02876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28600"/>
            <a:ext cx="205740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228600"/>
            <a:ext cx="8077200" cy="1143000"/>
          </a:xfrm>
        </p:spPr>
        <p:txBody>
          <a:bodyPr/>
          <a:lstStyle/>
          <a:p>
            <a:pPr eaLnBrk="1" hangingPunct="1"/>
            <a:r>
              <a:rPr lang="en-US">
                <a:latin typeface="Times" charset="0"/>
              </a:rPr>
              <a:t>Collection of Glass</a:t>
            </a:r>
          </a:p>
        </p:txBody>
      </p:sp>
      <p:sp>
        <p:nvSpPr>
          <p:cNvPr id="36866" name="Rectangle 3"/>
          <p:cNvSpPr>
            <a:spLocks noGrp="1" noChangeArrowheads="1"/>
          </p:cNvSpPr>
          <p:nvPr>
            <p:ph type="body" idx="1"/>
          </p:nvPr>
        </p:nvSpPr>
        <p:spPr>
          <a:xfrm>
            <a:off x="685800" y="1219200"/>
            <a:ext cx="7772400" cy="6172200"/>
          </a:xfrm>
        </p:spPr>
        <p:txBody>
          <a:bodyPr/>
          <a:lstStyle/>
          <a:p>
            <a:pPr eaLnBrk="1" hangingPunct="1"/>
            <a:r>
              <a:rPr lang="en-US" sz="2800" dirty="0">
                <a:latin typeface="Times" charset="0"/>
              </a:rPr>
              <a:t>If even the remotest possibility exists that glass fragments may be pieced together, every effort must be made to collect all the glass found.</a:t>
            </a:r>
          </a:p>
          <a:p>
            <a:pPr eaLnBrk="1" hangingPunct="1"/>
            <a:endParaRPr lang="en-US" sz="2800" dirty="0">
              <a:latin typeface="Times" charset="0"/>
            </a:endParaRPr>
          </a:p>
          <a:p>
            <a:pPr eaLnBrk="1" hangingPunct="1"/>
            <a:r>
              <a:rPr lang="en-US" sz="2800" dirty="0">
                <a:latin typeface="Times" charset="0"/>
              </a:rPr>
              <a:t>When an individual fit is thought improbable, the evidence collector must submit all glass evidence found in the possession of the suspect along with a representative sample of broken glass remaining at the crime scene.</a:t>
            </a:r>
          </a:p>
        </p:txBody>
      </p:sp>
    </p:spTree>
    <p:extLst>
      <p:ext uri="{BB962C8B-B14F-4D97-AF65-F5344CB8AC3E}">
        <p14:creationId xmlns:p14="http://schemas.microsoft.com/office/powerpoint/2010/main" val="4002056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228600"/>
            <a:ext cx="8077200" cy="1143000"/>
          </a:xfrm>
        </p:spPr>
        <p:txBody>
          <a:bodyPr/>
          <a:lstStyle/>
          <a:p>
            <a:pPr eaLnBrk="1" hangingPunct="1"/>
            <a:r>
              <a:rPr lang="en-US" dirty="0">
                <a:solidFill>
                  <a:srgbClr val="FF0000"/>
                </a:solidFill>
                <a:latin typeface="Times" charset="0"/>
              </a:rPr>
              <a:t>Collection of Glass</a:t>
            </a:r>
          </a:p>
        </p:txBody>
      </p:sp>
      <p:sp>
        <p:nvSpPr>
          <p:cNvPr id="37890" name="Rectangle 3"/>
          <p:cNvSpPr>
            <a:spLocks noGrp="1" noChangeArrowheads="1"/>
          </p:cNvSpPr>
          <p:nvPr>
            <p:ph type="body" idx="1"/>
          </p:nvPr>
        </p:nvSpPr>
        <p:spPr>
          <a:xfrm>
            <a:off x="685800" y="1219200"/>
            <a:ext cx="7772400" cy="6172200"/>
          </a:xfrm>
        </p:spPr>
        <p:txBody>
          <a:bodyPr/>
          <a:lstStyle/>
          <a:p>
            <a:pPr eaLnBrk="1" hangingPunct="1"/>
            <a:r>
              <a:rPr lang="en-US" sz="2800" dirty="0">
                <a:solidFill>
                  <a:srgbClr val="FF0000"/>
                </a:solidFill>
                <a:latin typeface="Times" charset="0"/>
              </a:rPr>
              <a:t>The glass fragments should be packaged in solid containers to avoid further breakage.</a:t>
            </a:r>
          </a:p>
          <a:p>
            <a:pPr eaLnBrk="1" hangingPunct="1"/>
            <a:endParaRPr lang="en-US" sz="2800" dirty="0">
              <a:latin typeface="Times" charset="0"/>
            </a:endParaRPr>
          </a:p>
          <a:p>
            <a:pPr eaLnBrk="1" hangingPunct="1"/>
            <a:r>
              <a:rPr lang="en-US" sz="2800" dirty="0">
                <a:latin typeface="Times" charset="0"/>
              </a:rPr>
              <a:t>If the suspect</a:t>
            </a:r>
            <a:r>
              <a:rPr lang="ja-JP" altLang="en-US" sz="2800" dirty="0">
                <a:latin typeface="Times" charset="0"/>
              </a:rPr>
              <a:t>’</a:t>
            </a:r>
            <a:r>
              <a:rPr lang="en-US" altLang="ja-JP" sz="2800" dirty="0">
                <a:latin typeface="Times" charset="0"/>
              </a:rPr>
              <a:t>s shoes and/or clothing are to be examined for the presence of glass fragments, they should be individually wrapped in paper and transmitted to the laboratory.</a:t>
            </a:r>
            <a:endParaRPr lang="en-US" sz="2800" dirty="0">
              <a:latin typeface="Times" charset="0"/>
            </a:endParaRPr>
          </a:p>
        </p:txBody>
      </p:sp>
    </p:spTree>
    <p:extLst>
      <p:ext uri="{BB962C8B-B14F-4D97-AF65-F5344CB8AC3E}">
        <p14:creationId xmlns:p14="http://schemas.microsoft.com/office/powerpoint/2010/main" val="4088504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a:xfrm>
            <a:off x="762000" y="1295400"/>
            <a:ext cx="8382000" cy="5257800"/>
          </a:xfrm>
        </p:spPr>
        <p:txBody>
          <a:bodyPr/>
          <a:lstStyle/>
          <a:p>
            <a:pPr marL="0" indent="0">
              <a:buNone/>
            </a:pPr>
            <a:r>
              <a:rPr lang="en-US" sz="2800" dirty="0" smtClean="0"/>
              <a:t>- Understand </a:t>
            </a:r>
            <a:r>
              <a:rPr lang="en-US" sz="2800" dirty="0"/>
              <a:t>how to </a:t>
            </a:r>
            <a:r>
              <a:rPr lang="en-US" sz="2800" dirty="0" smtClean="0"/>
              <a:t>examine </a:t>
            </a:r>
            <a:r>
              <a:rPr lang="en-US" sz="2800" dirty="0"/>
              <a:t>glass to </a:t>
            </a:r>
            <a:r>
              <a:rPr lang="en-US" sz="2800" dirty="0" smtClean="0"/>
              <a:t>determine </a:t>
            </a:r>
            <a:r>
              <a:rPr lang="en-US" sz="2800" dirty="0"/>
              <a:t>impact</a:t>
            </a:r>
          </a:p>
          <a:p>
            <a:endParaRPr lang="en-US" dirty="0"/>
          </a:p>
        </p:txBody>
      </p:sp>
    </p:spTree>
    <p:extLst>
      <p:ext uri="{BB962C8B-B14F-4D97-AF65-F5344CB8AC3E}">
        <p14:creationId xmlns:p14="http://schemas.microsoft.com/office/powerpoint/2010/main" val="382684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228600"/>
            <a:ext cx="7772400" cy="838200"/>
          </a:xfrm>
        </p:spPr>
        <p:txBody>
          <a:bodyPr/>
          <a:lstStyle/>
          <a:p>
            <a:r>
              <a:rPr lang="en-US">
                <a:latin typeface="Times" charset="0"/>
                <a:ea typeface="ＭＳ Ｐゴシック" charset="0"/>
                <a:cs typeface="ＭＳ Ｐゴシック" charset="0"/>
              </a:rPr>
              <a:t>Glass Examples</a:t>
            </a:r>
          </a:p>
        </p:txBody>
      </p:sp>
      <p:pic>
        <p:nvPicPr>
          <p:cNvPr id="25602" name="Content Placeholder 3" descr="glass-lead.jpg"/>
          <p:cNvPicPr>
            <a:picLocks noGrp="1" noChangeAspect="1"/>
          </p:cNvPicPr>
          <p:nvPr>
            <p:ph idx="1"/>
          </p:nvPr>
        </p:nvPicPr>
        <p:blipFill>
          <a:blip r:embed="rId2">
            <a:extLst>
              <a:ext uri="{28A0092B-C50C-407E-A947-70E740481C1C}">
                <a14:useLocalDpi xmlns:a14="http://schemas.microsoft.com/office/drawing/2010/main" val="0"/>
              </a:ext>
            </a:extLst>
          </a:blip>
          <a:srcRect l="-6323" r="-6323"/>
          <a:stretch>
            <a:fillRect/>
          </a:stretch>
        </p:blipFill>
        <p:spPr>
          <a:xfrm>
            <a:off x="457200" y="1219200"/>
            <a:ext cx="4189413" cy="2670175"/>
          </a:xfrm>
        </p:spPr>
      </p:pic>
      <p:pic>
        <p:nvPicPr>
          <p:cNvPr id="25603" name="Picture 4" descr="Windshield-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4106863" cy="273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4" descr="images-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32385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6" descr="images-1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191000"/>
            <a:ext cx="2032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TextBox 8"/>
          <p:cNvSpPr txBox="1">
            <a:spLocks noChangeArrowheads="1"/>
          </p:cNvSpPr>
          <p:nvPr/>
        </p:nvSpPr>
        <p:spPr bwMode="auto">
          <a:xfrm>
            <a:off x="7010400" y="4191000"/>
            <a:ext cx="14239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FF00"/>
                </a:solidFill>
              </a:rPr>
              <a:t>Borosilicate</a:t>
            </a:r>
          </a:p>
        </p:txBody>
      </p:sp>
      <p:sp>
        <p:nvSpPr>
          <p:cNvPr id="25607" name="TextBox 9"/>
          <p:cNvSpPr txBox="1">
            <a:spLocks noChangeArrowheads="1"/>
          </p:cNvSpPr>
          <p:nvPr/>
        </p:nvSpPr>
        <p:spPr bwMode="auto">
          <a:xfrm>
            <a:off x="6553200" y="1295400"/>
            <a:ext cx="1152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FF00"/>
                </a:solidFill>
              </a:rPr>
              <a:t>Laminate</a:t>
            </a:r>
          </a:p>
        </p:txBody>
      </p:sp>
      <p:sp>
        <p:nvSpPr>
          <p:cNvPr id="25608" name="TextBox 10"/>
          <p:cNvSpPr txBox="1">
            <a:spLocks noChangeArrowheads="1"/>
          </p:cNvSpPr>
          <p:nvPr/>
        </p:nvSpPr>
        <p:spPr bwMode="auto">
          <a:xfrm>
            <a:off x="838200" y="4191000"/>
            <a:ext cx="15954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solidFill>
                  <a:srgbClr val="FFFF00"/>
                </a:solidFill>
              </a:rPr>
              <a:t>Plate/window</a:t>
            </a:r>
          </a:p>
        </p:txBody>
      </p:sp>
      <p:sp>
        <p:nvSpPr>
          <p:cNvPr id="25609" name="TextBox 11"/>
          <p:cNvSpPr txBox="1">
            <a:spLocks noChangeArrowheads="1"/>
          </p:cNvSpPr>
          <p:nvPr/>
        </p:nvSpPr>
        <p:spPr bwMode="auto">
          <a:xfrm>
            <a:off x="914400" y="1447800"/>
            <a:ext cx="144502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solidFill>
                  <a:srgbClr val="FFFF00"/>
                </a:solidFill>
              </a:rPr>
              <a:t>Lead </a:t>
            </a:r>
            <a:r>
              <a:rPr lang="en-US" sz="2000" dirty="0" smtClean="0">
                <a:solidFill>
                  <a:srgbClr val="FFFF00"/>
                </a:solidFill>
              </a:rPr>
              <a:t>crystal</a:t>
            </a:r>
            <a:endParaRPr lang="en-US" sz="2000" dirty="0">
              <a:solidFill>
                <a:srgbClr val="FFFF00"/>
              </a:solidFill>
            </a:endParaRPr>
          </a:p>
        </p:txBody>
      </p:sp>
      <p:pic>
        <p:nvPicPr>
          <p:cNvPr id="25610" name="Picture 12" descr="images-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262438"/>
            <a:ext cx="2209800" cy="183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1" name="TextBox 13"/>
          <p:cNvSpPr txBox="1">
            <a:spLocks noChangeArrowheads="1"/>
          </p:cNvSpPr>
          <p:nvPr/>
        </p:nvSpPr>
        <p:spPr bwMode="auto">
          <a:xfrm>
            <a:off x="4495800" y="5405437"/>
            <a:ext cx="21034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FFFF00"/>
                </a:solidFill>
              </a:rPr>
              <a:t>Tempered glass</a:t>
            </a:r>
          </a:p>
        </p:txBody>
      </p:sp>
    </p:spTree>
    <p:extLst>
      <p:ext uri="{BB962C8B-B14F-4D97-AF65-F5344CB8AC3E}">
        <p14:creationId xmlns:p14="http://schemas.microsoft.com/office/powerpoint/2010/main" val="169118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685800"/>
          </a:xfrm>
        </p:spPr>
        <p:txBody>
          <a:bodyPr/>
          <a:lstStyle/>
          <a:p>
            <a:r>
              <a:rPr lang="en-US" dirty="0" smtClean="0"/>
              <a:t>Can glass be shattered with your voice?</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  http</a:t>
            </a:r>
            <a:r>
              <a:rPr lang="en-US" dirty="0">
                <a:hlinkClick r:id="rId2"/>
              </a:rPr>
              <a:t>://</a:t>
            </a:r>
            <a:r>
              <a:rPr lang="en-US" dirty="0" err="1">
                <a:hlinkClick r:id="rId2"/>
              </a:rPr>
              <a:t>www.youtube.com</a:t>
            </a:r>
            <a:r>
              <a:rPr lang="en-US" dirty="0">
                <a:hlinkClick r:id="rId2"/>
              </a:rPr>
              <a:t>/</a:t>
            </a:r>
            <a:r>
              <a:rPr lang="en-US" dirty="0" err="1">
                <a:hlinkClick r:id="rId2"/>
              </a:rPr>
              <a:t>watch?v</a:t>
            </a:r>
            <a:r>
              <a:rPr lang="en-US" dirty="0">
                <a:hlinkClick r:id="rId2"/>
              </a:rPr>
              <a:t>=IZD8ffPwXRo</a:t>
            </a:r>
            <a:endParaRPr lang="en-US" dirty="0"/>
          </a:p>
        </p:txBody>
      </p:sp>
    </p:spTree>
    <p:extLst>
      <p:ext uri="{BB962C8B-B14F-4D97-AF65-F5344CB8AC3E}">
        <p14:creationId xmlns:p14="http://schemas.microsoft.com/office/powerpoint/2010/main" val="2812296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026"/>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Glass Transfer Evidence</a:t>
            </a:r>
            <a:endParaRPr lang="en-US" sz="2800">
              <a:latin typeface="Arial" charset="0"/>
              <a:ea typeface="ヒラギノ角ゴ Pro W3" charset="0"/>
              <a:cs typeface="ヒラギノ角ゴ Pro W3" charset="0"/>
            </a:endParaRPr>
          </a:p>
        </p:txBody>
      </p:sp>
      <p:sp>
        <p:nvSpPr>
          <p:cNvPr id="28674" name="Rectangle 1027"/>
          <p:cNvSpPr txBox="1">
            <a:spLocks noChangeArrowheads="1"/>
          </p:cNvSpPr>
          <p:nvPr/>
        </p:nvSpPr>
        <p:spPr bwMode="auto">
          <a:xfrm>
            <a:off x="838200" y="1373188"/>
            <a:ext cx="6172200" cy="487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FontTx/>
              <a:buChar char="•"/>
            </a:pPr>
            <a:r>
              <a:rPr lang="en-US" b="1">
                <a:latin typeface="Arial" charset="0"/>
                <a:ea typeface="ヒラギノ角ゴ Pro W3" charset="0"/>
                <a:cs typeface="ヒラギノ角ゴ Pro W3" charset="0"/>
              </a:rPr>
              <a:t>When glass objects are broken, glass flies backward from all parts of the object where cracks appear not just from point of impact.</a:t>
            </a:r>
          </a:p>
          <a:p>
            <a:pPr eaLnBrk="1" hangingPunct="1">
              <a:spcBef>
                <a:spcPct val="20000"/>
              </a:spcBef>
              <a:buFontTx/>
              <a:buChar char="•"/>
            </a:pPr>
            <a:endParaRPr lang="en-US" b="1">
              <a:latin typeface="Arial" charset="0"/>
              <a:ea typeface="ヒラギノ角ゴ Pro W3" charset="0"/>
              <a:cs typeface="ヒラギノ角ゴ Pro W3" charset="0"/>
            </a:endParaRPr>
          </a:p>
          <a:p>
            <a:pPr eaLnBrk="1" hangingPunct="1">
              <a:spcBef>
                <a:spcPct val="20000"/>
              </a:spcBef>
              <a:buFontTx/>
              <a:buChar char="•"/>
            </a:pPr>
            <a:r>
              <a:rPr lang="en-US" b="1">
                <a:latin typeface="Arial" charset="0"/>
                <a:ea typeface="ヒラギノ角ゴ Pro W3" charset="0"/>
                <a:cs typeface="ヒラギノ角ゴ Pro W3" charset="0"/>
              </a:rPr>
              <a:t>This creates a shower of minute glass particles and a transfer of evidence.</a:t>
            </a:r>
          </a:p>
          <a:p>
            <a:pPr eaLnBrk="1" hangingPunct="1">
              <a:spcBef>
                <a:spcPct val="20000"/>
              </a:spcBef>
              <a:buFontTx/>
              <a:buChar char="•"/>
            </a:pPr>
            <a:endParaRPr lang="en-US" b="1">
              <a:latin typeface="Arial" charset="0"/>
              <a:ea typeface="ヒラギノ角ゴ Pro W3" charset="0"/>
              <a:cs typeface="ヒラギノ角ゴ Pro W3" charset="0"/>
            </a:endParaRPr>
          </a:p>
          <a:p>
            <a:pPr eaLnBrk="1" hangingPunct="1">
              <a:spcBef>
                <a:spcPct val="20000"/>
              </a:spcBef>
              <a:buFontTx/>
              <a:buChar char="•"/>
            </a:pPr>
            <a:r>
              <a:rPr lang="en-US" b="1">
                <a:latin typeface="Arial" charset="0"/>
                <a:ea typeface="ヒラギノ角ゴ Pro W3" charset="0"/>
                <a:cs typeface="ヒラギノ角ゴ Pro W3" charset="0"/>
              </a:rPr>
              <a:t>Glass fragment comparison depends finding and measuring properties that will associate one glass fragment with another while eliminating other sources.</a:t>
            </a:r>
          </a:p>
          <a:p>
            <a:pPr eaLnBrk="1" hangingPunct="1">
              <a:spcBef>
                <a:spcPct val="20000"/>
              </a:spcBef>
              <a:buFontTx/>
              <a:buChar char="•"/>
            </a:pPr>
            <a:endParaRPr lang="en-US" b="1">
              <a:latin typeface="Arial" charset="0"/>
              <a:ea typeface="ヒラギノ角ゴ Pro W3" charset="0"/>
              <a:cs typeface="ヒラギノ角ゴ Pro W3" charset="0"/>
            </a:endParaRPr>
          </a:p>
        </p:txBody>
      </p:sp>
      <p:pic>
        <p:nvPicPr>
          <p:cNvPr id="28675" name="Picture 3" descr="breaking-gla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371600"/>
            <a:ext cx="2133600" cy="282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792163"/>
          </a:xfrm>
        </p:spPr>
        <p:txBody>
          <a:bodyPr/>
          <a:lstStyle/>
          <a:p>
            <a:pPr eaLnBrk="1" hangingPunct="1"/>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Case Study: Susan Nutt (1987)</a:t>
            </a:r>
          </a:p>
        </p:txBody>
      </p:sp>
      <p:sp>
        <p:nvSpPr>
          <p:cNvPr id="31747" name="Rectangle 3"/>
          <p:cNvSpPr>
            <a:spLocks noGrp="1" noChangeArrowheads="1"/>
          </p:cNvSpPr>
          <p:nvPr>
            <p:ph type="body" idx="1"/>
          </p:nvPr>
        </p:nvSpPr>
        <p:spPr>
          <a:xfrm>
            <a:off x="457200" y="1143000"/>
            <a:ext cx="8229600" cy="4525963"/>
          </a:xfrm>
        </p:spPr>
        <p:txBody>
          <a:bodyPr/>
          <a:lstStyle/>
          <a:p>
            <a:pPr eaLnBrk="1" hangingPunct="1">
              <a:lnSpc>
                <a:spcPct val="80000"/>
              </a:lnSpc>
              <a:buFontTx/>
              <a:buNone/>
            </a:pPr>
            <a:r>
              <a:rPr lang="en-US" sz="2200">
                <a:latin typeface="Arial" charset="0"/>
                <a:ea typeface="ヒラギノ角ゴ Pro W3" charset="0"/>
                <a:cs typeface="ヒラギノ角ゴ Pro W3" charset="0"/>
              </a:rPr>
              <a:t>		</a:t>
            </a:r>
            <a:r>
              <a:rPr lang="en-US" sz="2200" b="0">
                <a:latin typeface="Arial" charset="0"/>
                <a:ea typeface="ヒラギノ角ゴ Pro W3" charset="0"/>
                <a:cs typeface="ヒラギノ角ゴ Pro W3" charset="0"/>
              </a:rPr>
              <a:t>At 9:30pm on a cloudy, dark night in February, 19-year-old Craig Elliott Kalani went for a walk in his neighborhood in northwest Oregon but never returned home.  A hit-and-run driver killed him.  Crime-scene investigators collected pieces of glass embedded in Craig</a:t>
            </a:r>
            <a:r>
              <a:rPr lang="ja-JP" altLang="en-US" sz="2200" b="0">
                <a:latin typeface="Arial" charset="0"/>
                <a:ea typeface="ヒラギノ角ゴ Pro W3" charset="0"/>
                <a:cs typeface="ヒラギノ角ゴ Pro W3" charset="0"/>
              </a:rPr>
              <a:t>’</a:t>
            </a:r>
            <a:r>
              <a:rPr lang="en-US" altLang="ja-JP" sz="2200" b="0">
                <a:latin typeface="Arial" charset="0"/>
                <a:ea typeface="ヒラギノ角ゴ Pro W3" charset="0"/>
                <a:cs typeface="ヒラギノ角ゴ Pro W3" charset="0"/>
              </a:rPr>
              <a:t>s jacket and other glass fragments found on the ground near his body.  </a:t>
            </a:r>
          </a:p>
          <a:p>
            <a:pPr eaLnBrk="1" hangingPunct="1">
              <a:lnSpc>
                <a:spcPct val="80000"/>
              </a:lnSpc>
              <a:buFontTx/>
              <a:buNone/>
            </a:pPr>
            <a:r>
              <a:rPr lang="en-US" sz="2200" b="0">
                <a:latin typeface="Arial" charset="0"/>
                <a:ea typeface="ヒラギノ角ゴ Pro W3" charset="0"/>
                <a:cs typeface="ヒラギノ角ゴ Pro W3" charset="0"/>
              </a:rPr>
              <a:t>		Police searched for a vehicle that had damages consistent with a hit-and-run accident.  They found a car with those types of damages that belonged to a woman named Susan Nutt.  In order to connect Ms. Nutt and her car with the crime, the police had to match the glass from the crime scene to the glass in her car.  The scientists found that windshield glass from the crime scene contained the same 22 chemical elements as those used to make the glass in Ms. Nutter</a:t>
            </a:r>
            <a:r>
              <a:rPr lang="ja-JP" altLang="en-US" sz="2200" b="0">
                <a:latin typeface="Arial" charset="0"/>
                <a:ea typeface="ヒラギノ角ゴ Pro W3" charset="0"/>
                <a:cs typeface="ヒラギノ角ゴ Pro W3" charset="0"/>
              </a:rPr>
              <a:t>’</a:t>
            </a:r>
            <a:r>
              <a:rPr lang="en-US" altLang="ja-JP" sz="2200" b="0">
                <a:latin typeface="Arial" charset="0"/>
                <a:ea typeface="ヒラギノ角ゴ Pro W3" charset="0"/>
                <a:cs typeface="ヒラギノ角ゴ Pro W3" charset="0"/>
              </a:rPr>
              <a:t>s car.  The scientists considered both samples of glass to be a definite match.  </a:t>
            </a:r>
          </a:p>
          <a:p>
            <a:pPr eaLnBrk="1" hangingPunct="1">
              <a:lnSpc>
                <a:spcPct val="80000"/>
              </a:lnSpc>
              <a:buFontTx/>
              <a:buNone/>
            </a:pPr>
            <a:r>
              <a:rPr lang="en-US" sz="2200" b="0">
                <a:latin typeface="Arial" charset="0"/>
                <a:ea typeface="ヒラギノ角ゴ Pro W3" charset="0"/>
                <a:cs typeface="ヒラギノ角ゴ Pro W3" charset="0"/>
              </a:rPr>
              <a:t>		The glass evidence helped convict Susan Nutt of failure to perform the duties of a driver for an injured person.  She was sentenced to up to 5 years in and prison and 5 years</a:t>
            </a:r>
            <a:r>
              <a:rPr lang="ja-JP" altLang="en-US" sz="2200" b="0">
                <a:latin typeface="Arial" charset="0"/>
                <a:ea typeface="ヒラギノ角ゴ Pro W3" charset="0"/>
                <a:cs typeface="ヒラギノ角ゴ Pro W3" charset="0"/>
              </a:rPr>
              <a:t>’</a:t>
            </a:r>
            <a:r>
              <a:rPr lang="en-US" altLang="ja-JP" sz="2200" b="0">
                <a:latin typeface="Arial" charset="0"/>
                <a:ea typeface="ヒラギノ角ゴ Pro W3" charset="0"/>
                <a:cs typeface="ヒラギノ角ゴ Pro W3" charset="0"/>
              </a:rPr>
              <a:t> probation.</a:t>
            </a:r>
            <a:r>
              <a:rPr lang="en-US" altLang="ja-JP" sz="2000" b="0">
                <a:latin typeface="Arial" charset="0"/>
                <a:ea typeface="ヒラギノ角ゴ Pro W3" charset="0"/>
                <a:cs typeface="ヒラギノ角ゴ Pro W3" charset="0"/>
              </a:rPr>
              <a:t> </a:t>
            </a:r>
            <a:endParaRPr lang="en-US" sz="2000" b="0">
              <a:latin typeface="Arial" charset="0"/>
              <a:ea typeface="ヒラギノ角ゴ Pro W3" charset="0"/>
              <a:cs typeface="ヒラギノ角ゴ Pro W3" charset="0"/>
            </a:endParaRPr>
          </a:p>
        </p:txBody>
      </p:sp>
      <p:pic>
        <p:nvPicPr>
          <p:cNvPr id="31749" name="Picture 5" descr="j022378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44780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6" descr="j01892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36525"/>
            <a:ext cx="1162050"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dissolve">
                                      <p:cBhvr>
                                        <p:cTn id="15" dur="500"/>
                                        <p:tgtEl>
                                          <p:spTgt spid="31747">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Effect transition="in" filter="dissolve">
                                      <p:cBhvr>
                                        <p:cTn id="18" dur="500"/>
                                        <p:tgtEl>
                                          <p:spTgt spid="31747">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dissolve">
                                      <p:cBhvr>
                                        <p:cTn id="21"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90600" y="2819400"/>
            <a:ext cx="7696200" cy="1295400"/>
          </a:xfrm>
          <a:prstGeom prst="rect">
            <a:avLst/>
          </a:prstGeom>
          <a:solidFill>
            <a:srgbClr val="F7F55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8433" name="Rectangle 1027"/>
          <p:cNvSpPr txBox="1">
            <a:spLocks noChangeArrowheads="1"/>
          </p:cNvSpPr>
          <p:nvPr/>
        </p:nvSpPr>
        <p:spPr bwMode="auto">
          <a:xfrm>
            <a:off x="838200" y="1295400"/>
            <a:ext cx="8077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FontTx/>
              <a:buChar char="•"/>
            </a:pPr>
            <a:r>
              <a:rPr lang="en-US" b="1" dirty="0">
                <a:latin typeface="Arial" charset="0"/>
              </a:rPr>
              <a:t>Each force causes a deformation that may leave a visible mark or fracture the glass. This can be used to determine the direction and amount of force.</a:t>
            </a:r>
          </a:p>
          <a:p>
            <a:pPr eaLnBrk="1" hangingPunct="1">
              <a:spcBef>
                <a:spcPct val="20000"/>
              </a:spcBef>
              <a:buFontTx/>
              <a:buChar char="•"/>
            </a:pPr>
            <a:endParaRPr lang="en-US" b="1" dirty="0">
              <a:latin typeface="Arial" charset="0"/>
            </a:endParaRPr>
          </a:p>
          <a:p>
            <a:pPr eaLnBrk="1" hangingPunct="1">
              <a:spcBef>
                <a:spcPct val="20000"/>
              </a:spcBef>
              <a:buFontTx/>
              <a:buChar char="•"/>
            </a:pPr>
            <a:r>
              <a:rPr lang="en-US" b="1" dirty="0">
                <a:latin typeface="Arial" charset="0"/>
              </a:rPr>
              <a:t>Glass acts initially as an elastic surface and bends away when a force is applied. When the force increases beyond its tensile strength, it cracks.</a:t>
            </a:r>
          </a:p>
          <a:p>
            <a:pPr eaLnBrk="1" hangingPunct="1">
              <a:spcBef>
                <a:spcPct val="20000"/>
              </a:spcBef>
              <a:buFontTx/>
              <a:buChar char="•"/>
            </a:pPr>
            <a:endParaRPr lang="en-US" b="1" dirty="0">
              <a:latin typeface="Arial" charset="0"/>
            </a:endParaRPr>
          </a:p>
          <a:p>
            <a:pPr lvl="1" eaLnBrk="1" hangingPunct="1">
              <a:spcBef>
                <a:spcPct val="20000"/>
              </a:spcBef>
              <a:buFontTx/>
              <a:buChar char="–"/>
            </a:pPr>
            <a:endParaRPr lang="en-US" b="1" dirty="0">
              <a:latin typeface="Arial" charset="0"/>
              <a:ea typeface="ヒラギノ角ゴ Pro W3" charset="0"/>
              <a:cs typeface="ヒラギノ角ゴ Pro W3" charset="0"/>
            </a:endParaRPr>
          </a:p>
          <a:p>
            <a:pPr lvl="1" eaLnBrk="1" hangingPunct="1">
              <a:spcBef>
                <a:spcPct val="20000"/>
              </a:spcBef>
              <a:buFontTx/>
              <a:buChar char="–"/>
            </a:pPr>
            <a:endParaRPr lang="en-US" b="1" dirty="0">
              <a:latin typeface="Arial" charset="0"/>
              <a:ea typeface="ヒラギノ角ゴ Pro W3" charset="0"/>
              <a:cs typeface="ヒラギノ角ゴ Pro W3" charset="0"/>
            </a:endParaRPr>
          </a:p>
          <a:p>
            <a:pPr lvl="1" eaLnBrk="1" hangingPunct="1">
              <a:spcBef>
                <a:spcPct val="20000"/>
              </a:spcBef>
              <a:buFontTx/>
              <a:buChar char="–"/>
            </a:pPr>
            <a:endParaRPr lang="en-US" b="1" dirty="0">
              <a:latin typeface="Arial" charset="0"/>
              <a:ea typeface="ヒラギノ角ゴ Pro W3" charset="0"/>
              <a:cs typeface="ヒラギノ角ゴ Pro W3" charset="0"/>
            </a:endParaRPr>
          </a:p>
          <a:p>
            <a:pPr lvl="1" eaLnBrk="1" hangingPunct="1">
              <a:spcBef>
                <a:spcPct val="20000"/>
              </a:spcBef>
              <a:buFontTx/>
              <a:buChar char="–"/>
            </a:pPr>
            <a:endParaRPr lang="en-US" b="1" dirty="0">
              <a:latin typeface="Arial" charset="0"/>
              <a:ea typeface="ヒラギノ角ゴ Pro W3" charset="0"/>
              <a:cs typeface="ヒラギノ角ゴ Pro W3" charset="0"/>
            </a:endParaRPr>
          </a:p>
          <a:p>
            <a:pPr lvl="1" eaLnBrk="1" hangingPunct="1">
              <a:spcBef>
                <a:spcPct val="20000"/>
              </a:spcBef>
              <a:buFontTx/>
              <a:buChar char="–"/>
            </a:pPr>
            <a:endParaRPr lang="en-US" b="1" dirty="0">
              <a:latin typeface="Arial" charset="0"/>
              <a:ea typeface="ヒラギノ角ゴ Pro W3" charset="0"/>
              <a:cs typeface="ヒラギノ角ゴ Pro W3" charset="0"/>
            </a:endParaRPr>
          </a:p>
          <a:p>
            <a:pPr lvl="1" eaLnBrk="1" hangingPunct="1">
              <a:spcBef>
                <a:spcPct val="20000"/>
              </a:spcBef>
              <a:buFontTx/>
              <a:buChar char="–"/>
            </a:pPr>
            <a:endParaRPr lang="en-US" b="1" dirty="0">
              <a:latin typeface="Arial" charset="0"/>
              <a:ea typeface="ヒラギノ角ゴ Pro W3" charset="0"/>
              <a:cs typeface="ヒラギノ角ゴ Pro W3" charset="0"/>
            </a:endParaRPr>
          </a:p>
        </p:txBody>
      </p:sp>
      <p:sp>
        <p:nvSpPr>
          <p:cNvPr id="18434"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How Do Glass Windows Break? </a:t>
            </a:r>
          </a:p>
        </p:txBody>
      </p:sp>
      <p:graphicFrame>
        <p:nvGraphicFramePr>
          <p:cNvPr id="18435" name="Object 2"/>
          <p:cNvGraphicFramePr>
            <a:graphicFrameLocks noChangeAspect="1"/>
          </p:cNvGraphicFramePr>
          <p:nvPr/>
        </p:nvGraphicFramePr>
        <p:xfrm>
          <a:off x="3048000" y="4267200"/>
          <a:ext cx="3124200" cy="2447925"/>
        </p:xfrm>
        <a:graphic>
          <a:graphicData uri="http://schemas.openxmlformats.org/presentationml/2006/ole">
            <mc:AlternateContent xmlns:mc="http://schemas.openxmlformats.org/markup-compatibility/2006">
              <mc:Choice xmlns:v="urn:schemas-microsoft-com:vml" Requires="v">
                <p:oleObj spid="_x0000_s18477" name="Photo Editor Photo" r:id="rId3" imgW="2857899" imgH="1819529" progId="MSPhotoEd.3">
                  <p:embed/>
                </p:oleObj>
              </mc:Choice>
              <mc:Fallback>
                <p:oleObj name="Photo Editor Photo" r:id="rId3" imgW="2857899" imgH="1819529"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267200"/>
                        <a:ext cx="31242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62000" y="3276600"/>
            <a:ext cx="4191000" cy="2819400"/>
          </a:xfrm>
          <a:prstGeom prst="rect">
            <a:avLst/>
          </a:prstGeom>
          <a:solidFill>
            <a:srgbClr val="F7F55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30721" name="Rectangle 2"/>
          <p:cNvSpPr>
            <a:spLocks noGrp="1" noChangeArrowheads="1"/>
          </p:cNvSpPr>
          <p:nvPr>
            <p:ph type="title"/>
          </p:nvPr>
        </p:nvSpPr>
        <p:spPr>
          <a:xfrm>
            <a:off x="457200" y="0"/>
            <a:ext cx="8229600" cy="1143000"/>
          </a:xfrm>
        </p:spPr>
        <p:txBody>
          <a:bodyPr/>
          <a:lstStyle/>
          <a:p>
            <a:pPr eaLnBrk="1" hangingPunct="1"/>
            <a:r>
              <a:rPr lang="en-US">
                <a:latin typeface="Arial" charset="0"/>
              </a:rPr>
              <a:t>Glass In Forensics</a:t>
            </a:r>
          </a:p>
        </p:txBody>
      </p:sp>
      <p:sp>
        <p:nvSpPr>
          <p:cNvPr id="8195" name="Rectangle 3"/>
          <p:cNvSpPr>
            <a:spLocks noGrp="1" noChangeArrowheads="1"/>
          </p:cNvSpPr>
          <p:nvPr>
            <p:ph type="body" sz="half" idx="1"/>
          </p:nvPr>
        </p:nvSpPr>
        <p:spPr>
          <a:xfrm>
            <a:off x="304800" y="1143000"/>
            <a:ext cx="4800600" cy="4525963"/>
          </a:xfrm>
          <a:ln>
            <a:solidFill>
              <a:srgbClr val="FFFF00"/>
            </a:solidFill>
          </a:ln>
        </p:spPr>
        <p:txBody>
          <a:bodyPr/>
          <a:lstStyle/>
          <a:p>
            <a:pPr eaLnBrk="1" hangingPunct="1"/>
            <a:r>
              <a:rPr lang="en-US" sz="2800" dirty="0">
                <a:latin typeface="Arial" charset="0"/>
              </a:rPr>
              <a:t>Because of a lack of order and pattern, glass breaks in random patterns</a:t>
            </a:r>
          </a:p>
          <a:p>
            <a:pPr eaLnBrk="1" hangingPunct="1"/>
            <a:endParaRPr lang="en-US" sz="1200" dirty="0">
              <a:latin typeface="Arial" charset="0"/>
            </a:endParaRPr>
          </a:p>
          <a:p>
            <a:pPr eaLnBrk="1" hangingPunct="1"/>
            <a:r>
              <a:rPr lang="en-US" sz="2800" dirty="0">
                <a:latin typeface="Arial" charset="0"/>
              </a:rPr>
              <a:t>An impact in glass produces two types of fractures </a:t>
            </a:r>
          </a:p>
          <a:p>
            <a:pPr lvl="1" eaLnBrk="1" hangingPunct="1"/>
            <a:r>
              <a:rPr lang="en-US" sz="2400" dirty="0">
                <a:latin typeface="Arial" charset="0"/>
                <a:ea typeface="ＭＳ Ｐゴシック" charset="0"/>
              </a:rPr>
              <a:t>Radial </a:t>
            </a:r>
            <a:r>
              <a:rPr lang="en-US" sz="2400" dirty="0">
                <a:latin typeface="Arial" charset="0"/>
                <a:ea typeface="ＭＳ Ｐゴシック" charset="0"/>
                <a:sym typeface="Wingdings" charset="0"/>
              </a:rPr>
              <a:t></a:t>
            </a:r>
            <a:r>
              <a:rPr lang="en-US" sz="2400" dirty="0">
                <a:latin typeface="Arial" charset="0"/>
                <a:ea typeface="ＭＳ Ｐゴシック" charset="0"/>
              </a:rPr>
              <a:t>(radiating out from the point of impact)</a:t>
            </a:r>
          </a:p>
          <a:p>
            <a:pPr lvl="1" eaLnBrk="1" hangingPunct="1"/>
            <a:r>
              <a:rPr lang="en-US" sz="2400" dirty="0">
                <a:latin typeface="Arial" charset="0"/>
                <a:ea typeface="ＭＳ Ｐゴシック" charset="0"/>
              </a:rPr>
              <a:t>Concentric </a:t>
            </a:r>
            <a:r>
              <a:rPr lang="en-US" sz="2400" dirty="0">
                <a:latin typeface="Arial" charset="0"/>
                <a:ea typeface="ＭＳ Ｐゴシック" charset="0"/>
                <a:sym typeface="Wingdings" charset="0"/>
              </a:rPr>
              <a:t></a:t>
            </a:r>
            <a:r>
              <a:rPr lang="en-US" sz="2400" dirty="0">
                <a:latin typeface="Arial" charset="0"/>
                <a:ea typeface="ＭＳ Ｐゴシック" charset="0"/>
              </a:rPr>
              <a:t>(forming circles around the impact)</a:t>
            </a:r>
          </a:p>
        </p:txBody>
      </p:sp>
      <p:pic>
        <p:nvPicPr>
          <p:cNvPr id="8197" name="Picture 5" descr="fractur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10200" y="381000"/>
            <a:ext cx="4039062" cy="3354388"/>
          </a:xfrm>
          <a:noFill/>
        </p:spPr>
      </p:pic>
      <p:pic>
        <p:nvPicPr>
          <p:cNvPr id="8203" name="Picture 11" descr="istockphoto_1511801_bullet_hole_in_wind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4800"/>
            <a:ext cx="3810000" cy="253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5" name="Line 13"/>
          <p:cNvSpPr>
            <a:spLocks noChangeShapeType="1"/>
          </p:cNvSpPr>
          <p:nvPr/>
        </p:nvSpPr>
        <p:spPr bwMode="auto">
          <a:xfrm>
            <a:off x="6400800" y="3733800"/>
            <a:ext cx="1219200" cy="914400"/>
          </a:xfrm>
          <a:prstGeom prst="line">
            <a:avLst/>
          </a:prstGeom>
          <a:noFill/>
          <a:ln w="57150" cmpd="sng">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206" name="Text Box 14"/>
          <p:cNvSpPr txBox="1">
            <a:spLocks noChangeArrowheads="1"/>
          </p:cNvSpPr>
          <p:nvPr/>
        </p:nvSpPr>
        <p:spPr bwMode="auto">
          <a:xfrm>
            <a:off x="5715000" y="3429000"/>
            <a:ext cx="914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radial</a:t>
            </a:r>
          </a:p>
        </p:txBody>
      </p:sp>
      <p:sp>
        <p:nvSpPr>
          <p:cNvPr id="8207" name="Line 15"/>
          <p:cNvSpPr>
            <a:spLocks noChangeShapeType="1"/>
          </p:cNvSpPr>
          <p:nvPr/>
        </p:nvSpPr>
        <p:spPr bwMode="auto">
          <a:xfrm flipV="1">
            <a:off x="4572000" y="5562600"/>
            <a:ext cx="2362200" cy="762000"/>
          </a:xfrm>
          <a:prstGeom prst="line">
            <a:avLst/>
          </a:prstGeom>
          <a:noFill/>
          <a:ln w="57150" cmpd="sng">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208" name="Text Box 16"/>
          <p:cNvSpPr txBox="1">
            <a:spLocks noChangeArrowheads="1"/>
          </p:cNvSpPr>
          <p:nvPr/>
        </p:nvSpPr>
        <p:spPr bwMode="auto">
          <a:xfrm>
            <a:off x="3505200" y="6248400"/>
            <a:ext cx="1371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concentric</a:t>
            </a:r>
          </a:p>
        </p:txBody>
      </p:sp>
    </p:spTree>
    <p:extLst>
      <p:ext uri="{BB962C8B-B14F-4D97-AF65-F5344CB8AC3E}">
        <p14:creationId xmlns:p14="http://schemas.microsoft.com/office/powerpoint/2010/main" val="412364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20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0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0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P spid="8205" grpId="0" animBg="1"/>
      <p:bldP spid="8206" grpId="0"/>
      <p:bldP spid="8207" grpId="0" animBg="1"/>
      <p:bldP spid="82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z="3600">
                <a:latin typeface="Arial" charset="0"/>
              </a:rPr>
              <a:t>Radial and Concentric Glass Fractures</a:t>
            </a:r>
          </a:p>
        </p:txBody>
      </p:sp>
      <p:pic>
        <p:nvPicPr>
          <p:cNvPr id="31746" name="Picture 5" descr="fig1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8839200" cy="46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939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bullet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67818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Line 6"/>
          <p:cNvSpPr>
            <a:spLocks noChangeShapeType="1"/>
          </p:cNvSpPr>
          <p:nvPr/>
        </p:nvSpPr>
        <p:spPr bwMode="auto">
          <a:xfrm flipH="1" flipV="1">
            <a:off x="5334000" y="4800600"/>
            <a:ext cx="2590800" cy="9144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07" name="Text Box 7"/>
          <p:cNvSpPr txBox="1">
            <a:spLocks noChangeArrowheads="1"/>
          </p:cNvSpPr>
          <p:nvPr/>
        </p:nvSpPr>
        <p:spPr bwMode="auto">
          <a:xfrm>
            <a:off x="7924800" y="5562600"/>
            <a:ext cx="1219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radial</a:t>
            </a:r>
          </a:p>
        </p:txBody>
      </p:sp>
      <p:sp>
        <p:nvSpPr>
          <p:cNvPr id="25608" name="Line 8"/>
          <p:cNvSpPr>
            <a:spLocks noChangeShapeType="1"/>
          </p:cNvSpPr>
          <p:nvPr/>
        </p:nvSpPr>
        <p:spPr bwMode="auto">
          <a:xfrm flipH="1" flipV="1">
            <a:off x="5257800" y="2667000"/>
            <a:ext cx="2514600" cy="1524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09" name="Text Box 9"/>
          <p:cNvSpPr txBox="1">
            <a:spLocks noChangeArrowheads="1"/>
          </p:cNvSpPr>
          <p:nvPr/>
        </p:nvSpPr>
        <p:spPr bwMode="auto">
          <a:xfrm>
            <a:off x="7772400" y="2590800"/>
            <a:ext cx="1371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concentric</a:t>
            </a:r>
          </a:p>
        </p:txBody>
      </p:sp>
    </p:spTree>
    <p:extLst>
      <p:ext uri="{BB962C8B-B14F-4D97-AF65-F5344CB8AC3E}">
        <p14:creationId xmlns:p14="http://schemas.microsoft.com/office/powerpoint/2010/main" val="2085094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p:bldP spid="25608" grpId="0" animBg="1"/>
      <p:bldP spid="256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62000" y="3505200"/>
            <a:ext cx="4953000" cy="1981200"/>
          </a:xfrm>
          <a:prstGeom prst="rect">
            <a:avLst/>
          </a:prstGeom>
          <a:solidFill>
            <a:srgbClr val="F7F55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36865" name="Rectangle 2"/>
          <p:cNvSpPr>
            <a:spLocks noGrp="1" noChangeArrowheads="1"/>
          </p:cNvSpPr>
          <p:nvPr>
            <p:ph type="title"/>
          </p:nvPr>
        </p:nvSpPr>
        <p:spPr/>
        <p:txBody>
          <a:bodyPr/>
          <a:lstStyle/>
          <a:p>
            <a:pPr eaLnBrk="1" hangingPunct="1"/>
            <a:r>
              <a:rPr lang="en-US" dirty="0">
                <a:solidFill>
                  <a:srgbClr val="000000"/>
                </a:solidFill>
                <a:latin typeface="Arial" charset="0"/>
              </a:rPr>
              <a:t>Projectile Patterns</a:t>
            </a:r>
          </a:p>
        </p:txBody>
      </p:sp>
      <p:sp>
        <p:nvSpPr>
          <p:cNvPr id="13315" name="Rectangle 3"/>
          <p:cNvSpPr>
            <a:spLocks noGrp="1" noChangeArrowheads="1"/>
          </p:cNvSpPr>
          <p:nvPr>
            <p:ph type="body" sz="half" idx="1"/>
          </p:nvPr>
        </p:nvSpPr>
        <p:spPr>
          <a:xfrm>
            <a:off x="381000" y="1219200"/>
            <a:ext cx="5562600" cy="4525963"/>
          </a:xfrm>
        </p:spPr>
        <p:txBody>
          <a:bodyPr/>
          <a:lstStyle/>
          <a:p>
            <a:pPr eaLnBrk="1" hangingPunct="1"/>
            <a:r>
              <a:rPr lang="en-US" sz="2400" dirty="0">
                <a:latin typeface="Arial" charset="0"/>
              </a:rPr>
              <a:t>Small projectiles passing through glass at a high velocity will produce characteristic patterns</a:t>
            </a:r>
          </a:p>
          <a:p>
            <a:pPr marL="457200" lvl="1" indent="0" eaLnBrk="1" hangingPunct="1">
              <a:buNone/>
            </a:pPr>
            <a:r>
              <a:rPr lang="en-US" sz="2000" dirty="0">
                <a:latin typeface="Arial" charset="0"/>
                <a:ea typeface="ＭＳ Ｐゴシック" charset="0"/>
                <a:sym typeface="Wingdings" charset="0"/>
              </a:rPr>
              <a:t></a:t>
            </a:r>
            <a:r>
              <a:rPr lang="en-US" sz="2000" dirty="0">
                <a:latin typeface="Arial" charset="0"/>
                <a:ea typeface="ＭＳ Ｐゴシック" charset="0"/>
              </a:rPr>
              <a:t> Usually it is a crater with the largest portion on the face of the glass opposite from the impact</a:t>
            </a:r>
          </a:p>
          <a:p>
            <a:pPr marL="685800" lvl="2" indent="-233363" eaLnBrk="1" hangingPunct="1"/>
            <a:r>
              <a:rPr lang="en-US" sz="2600" dirty="0" smtClean="0">
                <a:solidFill>
                  <a:srgbClr val="000000"/>
                </a:solidFill>
                <a:latin typeface="Arial" charset="0"/>
                <a:ea typeface="ＭＳ Ｐゴシック" charset="0"/>
              </a:rPr>
              <a:t>A bullet will create an exit </a:t>
            </a:r>
            <a:r>
              <a:rPr lang="en-US" sz="2600" dirty="0">
                <a:solidFill>
                  <a:srgbClr val="000000"/>
                </a:solidFill>
                <a:latin typeface="Arial" charset="0"/>
                <a:ea typeface="ＭＳ Ｐゴシック" charset="0"/>
              </a:rPr>
              <a:t>hole </a:t>
            </a:r>
            <a:r>
              <a:rPr lang="en-US" sz="2600" dirty="0" smtClean="0">
                <a:solidFill>
                  <a:srgbClr val="000000"/>
                </a:solidFill>
                <a:latin typeface="Arial" charset="0"/>
                <a:ea typeface="ＭＳ Ｐゴシック" charset="0"/>
              </a:rPr>
              <a:t>that is </a:t>
            </a:r>
            <a:r>
              <a:rPr lang="en-US" sz="2600" dirty="0">
                <a:solidFill>
                  <a:srgbClr val="000000"/>
                </a:solidFill>
                <a:latin typeface="Arial" charset="0"/>
                <a:ea typeface="ＭＳ Ｐゴシック" charset="0"/>
              </a:rPr>
              <a:t>larger than entry hole</a:t>
            </a:r>
          </a:p>
          <a:p>
            <a:pPr marL="350838" indent="0" eaLnBrk="1" hangingPunct="1">
              <a:buNone/>
            </a:pPr>
            <a:r>
              <a:rPr lang="en-US" sz="2600" dirty="0" smtClean="0">
                <a:solidFill>
                  <a:srgbClr val="000000"/>
                </a:solidFill>
                <a:latin typeface="Arial" charset="0"/>
              </a:rPr>
              <a:t>  *important in determining the  </a:t>
            </a:r>
          </a:p>
          <a:p>
            <a:pPr marL="350838" indent="0" eaLnBrk="1" hangingPunct="1">
              <a:spcBef>
                <a:spcPts val="0"/>
              </a:spcBef>
              <a:buNone/>
            </a:pPr>
            <a:r>
              <a:rPr lang="en-US" sz="2600" dirty="0">
                <a:solidFill>
                  <a:srgbClr val="000000"/>
                </a:solidFill>
                <a:latin typeface="Arial" charset="0"/>
              </a:rPr>
              <a:t> </a:t>
            </a:r>
            <a:r>
              <a:rPr lang="en-US" sz="2600" dirty="0" smtClean="0">
                <a:solidFill>
                  <a:srgbClr val="000000"/>
                </a:solidFill>
                <a:latin typeface="Arial" charset="0"/>
              </a:rPr>
              <a:t>  direction of impact</a:t>
            </a:r>
            <a:endParaRPr lang="en-US" sz="2600" dirty="0">
              <a:solidFill>
                <a:srgbClr val="000000"/>
              </a:solidFill>
              <a:latin typeface="Arial" charset="0"/>
            </a:endParaRPr>
          </a:p>
          <a:p>
            <a:pPr eaLnBrk="1" hangingPunct="1"/>
            <a:r>
              <a:rPr lang="en-US" sz="2000" dirty="0">
                <a:latin typeface="Arial" charset="0"/>
              </a:rPr>
              <a:t>Lower velocity impacts may not penetrate the glass but leave only a pit or crater on one side of the glass</a:t>
            </a:r>
          </a:p>
        </p:txBody>
      </p:sp>
      <p:pic>
        <p:nvPicPr>
          <p:cNvPr id="13317" name="Picture 5" descr="bullet_holes_in_glas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55106" y="1600200"/>
            <a:ext cx="2860294" cy="1905000"/>
          </a:xfrm>
          <a:noFill/>
        </p:spPr>
      </p:pic>
      <p:pic>
        <p:nvPicPr>
          <p:cNvPr id="13320" name="Picture 8" descr="Glass%20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324600" y="4615427"/>
            <a:ext cx="2362200" cy="1977461"/>
          </a:xfrm>
          <a:noFill/>
        </p:spPr>
      </p:pic>
    </p:spTree>
    <p:extLst>
      <p:ext uri="{BB962C8B-B14F-4D97-AF65-F5344CB8AC3E}">
        <p14:creationId xmlns:p14="http://schemas.microsoft.com/office/powerpoint/2010/main" val="4276517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3317"/>
                                        </p:tgtEl>
                                        <p:attrNameLst>
                                          <p:attrName>style.visibility</p:attrName>
                                        </p:attrNameLst>
                                      </p:cBhvr>
                                      <p:to>
                                        <p:strVal val="visible"/>
                                      </p:to>
                                    </p:set>
                                    <p:anim calcmode="lin" valueType="num">
                                      <p:cBhvr additive="base">
                                        <p:cTn id="9" dur="500" fill="hold"/>
                                        <p:tgtEl>
                                          <p:spTgt spid="13317"/>
                                        </p:tgtEl>
                                        <p:attrNameLst>
                                          <p:attrName>ppt_x</p:attrName>
                                        </p:attrNameLst>
                                      </p:cBhvr>
                                      <p:tavLst>
                                        <p:tav tm="0">
                                          <p:val>
                                            <p:strVal val="#ppt_x"/>
                                          </p:val>
                                        </p:tav>
                                        <p:tav tm="100000">
                                          <p:val>
                                            <p:strVal val="#ppt_x"/>
                                          </p:val>
                                        </p:tav>
                                      </p:tavLst>
                                    </p:anim>
                                    <p:anim calcmode="lin" valueType="num">
                                      <p:cBhvr additive="base">
                                        <p:cTn id="10"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13320"/>
                                        </p:tgtEl>
                                        <p:attrNameLst>
                                          <p:attrName>style.visibility</p:attrName>
                                        </p:attrNameLst>
                                      </p:cBhvr>
                                      <p:to>
                                        <p:strVal val="visible"/>
                                      </p:to>
                                    </p:set>
                                    <p:anim calcmode="lin" valueType="num">
                                      <p:cBhvr additive="base">
                                        <p:cTn id="33" dur="500" fill="hold"/>
                                        <p:tgtEl>
                                          <p:spTgt spid="13320"/>
                                        </p:tgtEl>
                                        <p:attrNameLst>
                                          <p:attrName>ppt_x</p:attrName>
                                        </p:attrNameLst>
                                      </p:cBhvr>
                                      <p:tavLst>
                                        <p:tav tm="0">
                                          <p:val>
                                            <p:strVal val="#ppt_x"/>
                                          </p:val>
                                        </p:tav>
                                        <p:tav tm="100000">
                                          <p:val>
                                            <p:strVal val="#ppt_x"/>
                                          </p:val>
                                        </p:tav>
                                      </p:tavLst>
                                    </p:anim>
                                    <p:anim calcmode="lin" valueType="num">
                                      <p:cBhvr additive="base">
                                        <p:cTn id="34"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Text Placeholder 2"/>
          <p:cNvSpPr>
            <a:spLocks noGrp="1"/>
          </p:cNvSpPr>
          <p:nvPr>
            <p:ph type="body" sz="half" idx="1"/>
          </p:nvPr>
        </p:nvSpPr>
        <p:spPr>
          <a:xfrm>
            <a:off x="914400" y="1295400"/>
            <a:ext cx="7848600" cy="4525963"/>
          </a:xfrm>
        </p:spPr>
        <p:txBody>
          <a:bodyPr/>
          <a:lstStyle/>
          <a:p>
            <a:pPr marL="0" indent="0">
              <a:buNone/>
            </a:pPr>
            <a:r>
              <a:rPr lang="en-US" dirty="0">
                <a:hlinkClick r:id="rId2"/>
              </a:rPr>
              <a:t>http://www.youtube.com/watch?v=</a:t>
            </a:r>
            <a:r>
              <a:rPr lang="en-US" dirty="0" smtClean="0">
                <a:hlinkClick r:id="rId2"/>
              </a:rPr>
              <a:t>qYUq0pJKOOw</a:t>
            </a:r>
            <a:endParaRPr lang="en-US" dirty="0" smtClean="0"/>
          </a:p>
          <a:p>
            <a:pPr marL="0" indent="0">
              <a:buNone/>
            </a:pPr>
            <a:r>
              <a:rPr lang="en-US" dirty="0" smtClean="0"/>
              <a:t>4:00</a:t>
            </a:r>
          </a:p>
          <a:p>
            <a:pPr marL="0" indent="0">
              <a:buNone/>
            </a:pPr>
            <a:r>
              <a:rPr lang="en-US" dirty="0">
                <a:hlinkClick r:id="rId3"/>
              </a:rPr>
              <a:t>http://www.youtube.com/watch?v=</a:t>
            </a:r>
            <a:r>
              <a:rPr lang="en-US" dirty="0" smtClean="0">
                <a:hlinkClick r:id="rId3"/>
              </a:rPr>
              <a:t>CZsREMZTTgU</a:t>
            </a:r>
            <a:endParaRPr lang="en-US" dirty="0" smtClean="0"/>
          </a:p>
          <a:p>
            <a:pPr marL="0" indent="0">
              <a:buNone/>
            </a:pPr>
            <a:endParaRPr lang="en-US" dirty="0" smtClean="0"/>
          </a:p>
          <a:p>
            <a:pPr marL="0" indent="0">
              <a:buNone/>
            </a:pPr>
            <a:r>
              <a:rPr lang="en-US" dirty="0" smtClean="0"/>
              <a:t>Bullet Proof glass shooting</a:t>
            </a:r>
          </a:p>
          <a:p>
            <a:pPr marL="0" indent="0">
              <a:buNone/>
            </a:pPr>
            <a:r>
              <a:rPr lang="en-US" dirty="0">
                <a:hlinkClick r:id="rId4"/>
              </a:rPr>
              <a:t>http://www.youtube.com/watch?v=</a:t>
            </a:r>
            <a:r>
              <a:rPr lang="en-US" dirty="0" smtClean="0">
                <a:hlinkClick r:id="rId4"/>
              </a:rPr>
              <a:t>mnj1D3uppTs</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4751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a:latin typeface="Arial" charset="0"/>
                <a:ea typeface="ヒラギノ角ゴ Pro W3" charset="0"/>
                <a:cs typeface="ヒラギノ角ゴ Pro W3" charset="0"/>
              </a:rPr>
              <a:t>Which Bullet Hole Was First?</a:t>
            </a:r>
          </a:p>
        </p:txBody>
      </p:sp>
      <p:sp>
        <p:nvSpPr>
          <p:cNvPr id="25602" name="Text Box 5"/>
          <p:cNvSpPr txBox="1">
            <a:spLocks noChangeArrowheads="1"/>
          </p:cNvSpPr>
          <p:nvPr/>
        </p:nvSpPr>
        <p:spPr bwMode="auto">
          <a:xfrm>
            <a:off x="990600" y="5715000"/>
            <a:ext cx="77882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latin typeface="Arial" charset="0"/>
              </a:rPr>
              <a:t>In the figure above, which impact occurred first?</a:t>
            </a:r>
            <a:endParaRPr lang="en-US" b="1">
              <a:solidFill>
                <a:schemeClr val="bg1"/>
              </a:solidFill>
            </a:endParaRPr>
          </a:p>
        </p:txBody>
      </p:sp>
      <p:pic>
        <p:nvPicPr>
          <p:cNvPr id="25603" name="Picture 6" descr="SafetyGlass%5b800x533%5d"/>
          <p:cNvPicPr>
            <a:picLocks noChangeAspect="1" noChangeArrowheads="1"/>
          </p:cNvPicPr>
          <p:nvPr/>
        </p:nvPicPr>
        <p:blipFill>
          <a:blip r:embed="rId2">
            <a:extLst>
              <a:ext uri="{28A0092B-C50C-407E-A947-70E740481C1C}">
                <a14:useLocalDpi xmlns:a14="http://schemas.microsoft.com/office/drawing/2010/main" val="0"/>
              </a:ext>
            </a:extLst>
          </a:blip>
          <a:srcRect l="11391" t="-2544" r="14688"/>
          <a:stretch>
            <a:fillRect/>
          </a:stretch>
        </p:blipFill>
        <p:spPr bwMode="auto">
          <a:xfrm>
            <a:off x="3124200" y="2209800"/>
            <a:ext cx="357187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Oval 7"/>
          <p:cNvSpPr>
            <a:spLocks noChangeArrowheads="1"/>
          </p:cNvSpPr>
          <p:nvPr/>
        </p:nvSpPr>
        <p:spPr bwMode="auto">
          <a:xfrm>
            <a:off x="4724400" y="3048000"/>
            <a:ext cx="609600" cy="381000"/>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05" name="Oval 8"/>
          <p:cNvSpPr>
            <a:spLocks noChangeArrowheads="1"/>
          </p:cNvSpPr>
          <p:nvPr/>
        </p:nvSpPr>
        <p:spPr bwMode="auto">
          <a:xfrm>
            <a:off x="4038600" y="4343400"/>
            <a:ext cx="609600" cy="457200"/>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06" name="Rectangle 3"/>
          <p:cNvSpPr txBox="1">
            <a:spLocks noChangeArrowheads="1"/>
          </p:cNvSpPr>
          <p:nvPr/>
        </p:nvSpPr>
        <p:spPr bwMode="auto">
          <a:xfrm>
            <a:off x="838200" y="1219200"/>
            <a:ext cx="807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FontTx/>
              <a:buChar char="•"/>
            </a:pPr>
            <a:r>
              <a:rPr lang="en-US" b="1">
                <a:latin typeface="Arial" charset="0"/>
                <a:ea typeface="ヒラギノ角ゴ Pro W3" charset="0"/>
                <a:cs typeface="ヒラギノ角ゴ Pro W3" charset="0"/>
              </a:rPr>
              <a:t>The sequence of impacts can be determined since crack propagation is stopped by earlier cracks.</a:t>
            </a:r>
          </a:p>
          <a:p>
            <a:pPr eaLnBrk="1" hangingPunct="1">
              <a:spcBef>
                <a:spcPct val="20000"/>
              </a:spcBef>
              <a:buFontTx/>
              <a:buChar char="•"/>
            </a:pPr>
            <a:endParaRPr lang="en-US" b="1">
              <a:latin typeface="Arial"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152400"/>
            <a:ext cx="8229600" cy="1143000"/>
          </a:xfrm>
        </p:spPr>
        <p:txBody>
          <a:bodyPr/>
          <a:lstStyle/>
          <a:p>
            <a:pPr eaLnBrk="1" hangingPunct="1"/>
            <a:r>
              <a:rPr lang="en-US" sz="3600">
                <a:latin typeface="Arial" charset="0"/>
              </a:rPr>
              <a:t>Order of Impact Example</a:t>
            </a:r>
          </a:p>
        </p:txBody>
      </p:sp>
      <p:sp>
        <p:nvSpPr>
          <p:cNvPr id="49155" name="Rectangle 3"/>
          <p:cNvSpPr>
            <a:spLocks noGrp="1" noChangeArrowheads="1"/>
          </p:cNvSpPr>
          <p:nvPr>
            <p:ph type="body" sz="half" idx="1"/>
          </p:nvPr>
        </p:nvSpPr>
        <p:spPr>
          <a:xfrm>
            <a:off x="457200" y="838200"/>
            <a:ext cx="8001000" cy="762000"/>
          </a:xfrm>
        </p:spPr>
        <p:txBody>
          <a:bodyPr/>
          <a:lstStyle/>
          <a:p>
            <a:pPr eaLnBrk="1" hangingPunct="1">
              <a:lnSpc>
                <a:spcPct val="90000"/>
              </a:lnSpc>
              <a:buFontTx/>
              <a:buNone/>
            </a:pPr>
            <a:r>
              <a:rPr lang="en-US" sz="2000">
                <a:latin typeface="Arial" charset="0"/>
              </a:rPr>
              <a:t>    This photo depicts two bullet holes in safety glass. Which hole was created first?  How can you tell?</a:t>
            </a:r>
          </a:p>
        </p:txBody>
      </p:sp>
      <p:sp>
        <p:nvSpPr>
          <p:cNvPr id="49170" name="Text Box 18"/>
          <p:cNvSpPr txBox="1">
            <a:spLocks noChangeArrowheads="1"/>
          </p:cNvSpPr>
          <p:nvPr/>
        </p:nvSpPr>
        <p:spPr bwMode="auto">
          <a:xfrm>
            <a:off x="8153400" y="2819400"/>
            <a:ext cx="685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1st</a:t>
            </a:r>
          </a:p>
        </p:txBody>
      </p:sp>
      <p:sp>
        <p:nvSpPr>
          <p:cNvPr id="49172" name="Text Box 20"/>
          <p:cNvSpPr txBox="1">
            <a:spLocks noChangeArrowheads="1"/>
          </p:cNvSpPr>
          <p:nvPr/>
        </p:nvSpPr>
        <p:spPr bwMode="auto">
          <a:xfrm>
            <a:off x="381000" y="2971800"/>
            <a:ext cx="685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2nd</a:t>
            </a:r>
          </a:p>
        </p:txBody>
      </p:sp>
      <p:pic>
        <p:nvPicPr>
          <p:cNvPr id="49176" name="Picture 24" descr="SafetyGlassAnswer%5b800x533%5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76400" y="1524000"/>
            <a:ext cx="6210300" cy="4137025"/>
          </a:xfrm>
          <a:noFill/>
        </p:spPr>
      </p:pic>
      <p:sp>
        <p:nvSpPr>
          <p:cNvPr id="49178" name="Line 26"/>
          <p:cNvSpPr>
            <a:spLocks noChangeShapeType="1"/>
          </p:cNvSpPr>
          <p:nvPr/>
        </p:nvSpPr>
        <p:spPr bwMode="auto">
          <a:xfrm>
            <a:off x="1066800" y="3276600"/>
            <a:ext cx="914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79" name="Line 27"/>
          <p:cNvSpPr>
            <a:spLocks noChangeShapeType="1"/>
          </p:cNvSpPr>
          <p:nvPr/>
        </p:nvSpPr>
        <p:spPr bwMode="auto">
          <a:xfrm flipH="1">
            <a:off x="7239000" y="3124200"/>
            <a:ext cx="990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80" name="Rectangle 28"/>
          <p:cNvSpPr>
            <a:spLocks noChangeArrowheads="1"/>
          </p:cNvSpPr>
          <p:nvPr/>
        </p:nvSpPr>
        <p:spPr bwMode="auto">
          <a:xfrm>
            <a:off x="762000" y="5741363"/>
            <a:ext cx="8458200" cy="10156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r>
              <a:rPr lang="en-US" sz="2000" dirty="0"/>
              <a:t>The hole on the right was created first. Cracks radiating out from the hole will stop when they encounter another crack. Stress placed on the glass (causing it to crack) will be transferred along the existing crack rather than across it. </a:t>
            </a:r>
          </a:p>
        </p:txBody>
      </p:sp>
    </p:spTree>
    <p:extLst>
      <p:ext uri="{BB962C8B-B14F-4D97-AF65-F5344CB8AC3E}">
        <p14:creationId xmlns:p14="http://schemas.microsoft.com/office/powerpoint/2010/main" val="3309335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49176"/>
                                        </p:tgtEl>
                                        <p:attrNameLst>
                                          <p:attrName>style.visibility</p:attrName>
                                        </p:attrNameLst>
                                      </p:cBhvr>
                                      <p:to>
                                        <p:strVal val="visible"/>
                                      </p:to>
                                    </p:set>
                                    <p:animEffect transition="in" filter="checkerboard(across)">
                                      <p:cBhvr>
                                        <p:cTn id="9" dur="500"/>
                                        <p:tgtEl>
                                          <p:spTgt spid="491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917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917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917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917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9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9170" grpId="0"/>
      <p:bldP spid="49172" grpId="0"/>
      <p:bldP spid="49178" grpId="0" animBg="1"/>
      <p:bldP spid="49179" grpId="0" animBg="1"/>
      <p:bldP spid="491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14400" y="1447800"/>
            <a:ext cx="7620000" cy="2819400"/>
          </a:xfrm>
          <a:prstGeom prst="rect">
            <a:avLst/>
          </a:prstGeom>
          <a:solidFill>
            <a:srgbClr val="F7F55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 name="Title 1"/>
          <p:cNvSpPr>
            <a:spLocks noGrp="1"/>
          </p:cNvSpPr>
          <p:nvPr>
            <p:ph type="title"/>
          </p:nvPr>
        </p:nvSpPr>
        <p:spPr/>
        <p:txBody>
          <a:bodyPr/>
          <a:lstStyle/>
          <a:p>
            <a:r>
              <a:rPr lang="en-US" dirty="0" smtClean="0"/>
              <a:t>Order of Impact</a:t>
            </a:r>
            <a:endParaRPr lang="en-US" dirty="0"/>
          </a:p>
        </p:txBody>
      </p:sp>
      <p:sp>
        <p:nvSpPr>
          <p:cNvPr id="3" name="Text Placeholder 2"/>
          <p:cNvSpPr>
            <a:spLocks noGrp="1"/>
          </p:cNvSpPr>
          <p:nvPr>
            <p:ph type="body" sz="half" idx="1"/>
          </p:nvPr>
        </p:nvSpPr>
        <p:spPr>
          <a:xfrm>
            <a:off x="914400" y="1570037"/>
            <a:ext cx="7924800" cy="4525963"/>
          </a:xfrm>
        </p:spPr>
        <p:txBody>
          <a:bodyPr/>
          <a:lstStyle/>
          <a:p>
            <a:r>
              <a:rPr lang="en-US" sz="2600" dirty="0" smtClean="0"/>
              <a:t>Determining which bullet hole in glass was created first:</a:t>
            </a:r>
          </a:p>
          <a:p>
            <a:pPr marL="727075" defTabSz="969963">
              <a:buFontTx/>
              <a:buChar char="-"/>
            </a:pPr>
            <a:r>
              <a:rPr lang="en-US" sz="2600" dirty="0" smtClean="0"/>
              <a:t>based on length of radial fractures</a:t>
            </a:r>
          </a:p>
          <a:p>
            <a:pPr marL="727075" defTabSz="969963">
              <a:buFontTx/>
              <a:buChar char="-"/>
            </a:pPr>
            <a:r>
              <a:rPr lang="en-US" sz="2600" dirty="0" smtClean="0"/>
              <a:t>cracks </a:t>
            </a:r>
            <a:r>
              <a:rPr lang="en-US" sz="2600" dirty="0"/>
              <a:t>radiating out from the hole will stop when they encounter another crack</a:t>
            </a:r>
          </a:p>
        </p:txBody>
      </p:sp>
    </p:spTree>
    <p:extLst>
      <p:ext uri="{BB962C8B-B14F-4D97-AF65-F5344CB8AC3E}">
        <p14:creationId xmlns:p14="http://schemas.microsoft.com/office/powerpoint/2010/main" val="1243931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914400" y="2057400"/>
            <a:ext cx="7772400" cy="1066800"/>
          </a:xfrm>
          <a:prstGeom prst="rect">
            <a:avLst/>
          </a:prstGeom>
          <a:solidFill>
            <a:srgbClr val="F7F55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6625" name="Rectangle 1026"/>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Putting it Back Together Again?</a:t>
            </a:r>
          </a:p>
        </p:txBody>
      </p:sp>
      <p:pic>
        <p:nvPicPr>
          <p:cNvPr id="26626"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52800"/>
            <a:ext cx="3810000" cy="262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1029" descr="&#10;C05F02.jpg                                                     00005111 Tom Paris                      C299DA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29000"/>
            <a:ext cx="4013200" cy="257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Rectangle 1027"/>
          <p:cNvSpPr txBox="1">
            <a:spLocks noChangeArrowheads="1"/>
          </p:cNvSpPr>
          <p:nvPr/>
        </p:nvSpPr>
        <p:spPr bwMode="auto">
          <a:xfrm>
            <a:off x="838200" y="1295400"/>
            <a:ext cx="80772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FontTx/>
              <a:buChar char="•"/>
            </a:pPr>
            <a:r>
              <a:rPr lang="en-US" b="1">
                <a:latin typeface="Arial" charset="0"/>
                <a:ea typeface="ヒラギノ角ゴ Pro W3" charset="0"/>
                <a:cs typeface="ヒラギノ角ゴ Pro W3" charset="0"/>
              </a:rPr>
              <a:t>Examiners can fit together two or more pieces of glass that were broken from the same object.</a:t>
            </a:r>
          </a:p>
          <a:p>
            <a:pPr eaLnBrk="1" hangingPunct="1">
              <a:spcBef>
                <a:spcPct val="20000"/>
              </a:spcBef>
              <a:buFontTx/>
              <a:buChar char="•"/>
            </a:pPr>
            <a:r>
              <a:rPr lang="en-US" b="1">
                <a:latin typeface="Arial" charset="0"/>
                <a:ea typeface="ヒラギノ角ゴ Pro W3" charset="0"/>
                <a:cs typeface="ヒラギノ角ゴ Pro W3" charset="0"/>
              </a:rPr>
              <a:t>Because glass is amorphous, no two glass objects will break the same way.</a:t>
            </a:r>
            <a:endParaRPr lang="en-US" sz="2000" b="1">
              <a:latin typeface="Arial" charset="0"/>
              <a:ea typeface="ヒラギノ角ゴ Pro W3" charset="0"/>
              <a:cs typeface="ヒラギノ角ゴ Pro W3" charset="0"/>
            </a:endParaRPr>
          </a:p>
          <a:p>
            <a:pPr eaLnBrk="1" hangingPunct="1">
              <a:spcBef>
                <a:spcPct val="20000"/>
              </a:spcBef>
              <a:buFontTx/>
              <a:buChar char="•"/>
            </a:pPr>
            <a:endParaRPr lang="en-US" b="1">
              <a:latin typeface="Arial"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dpan1469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32435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Rectangle 11"/>
          <p:cNvSpPr>
            <a:spLocks noGrp="1" noChangeArrowheads="1"/>
          </p:cNvSpPr>
          <p:nvPr>
            <p:ph type="title"/>
          </p:nvPr>
        </p:nvSpPr>
        <p:spPr>
          <a:xfrm>
            <a:off x="457200" y="0"/>
            <a:ext cx="8229600" cy="1143000"/>
          </a:xfrm>
        </p:spPr>
        <p:txBody>
          <a:bodyPr/>
          <a:lstStyle/>
          <a:p>
            <a:pPr eaLnBrk="1" hangingPunct="1"/>
            <a:r>
              <a:rPr lang="en-US">
                <a:latin typeface="Arial" charset="0"/>
                <a:ea typeface="ヒラギノ角ゴ Pro W3" charset="0"/>
                <a:cs typeface="ヒラギノ角ゴ Pro W3" charset="0"/>
              </a:rPr>
              <a:t>Glass Cartoons</a:t>
            </a:r>
          </a:p>
        </p:txBody>
      </p:sp>
      <p:pic>
        <p:nvPicPr>
          <p:cNvPr id="51210" name="Picture 10" descr="glass cartoons, glass cartoon, glass picture, glass pictures, glass image, glass images, glass illustration, glass illustratio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8838" y="1066800"/>
            <a:ext cx="4141787" cy="5791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wedge">
                                      <p:cBhvr>
                                        <p:cTn id="7" dur="20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51210"/>
                                        </p:tgtEl>
                                        <p:attrNameLst>
                                          <p:attrName>style.visibility</p:attrName>
                                        </p:attrNameLst>
                                      </p:cBhvr>
                                      <p:to>
                                        <p:strVal val="visible"/>
                                      </p:to>
                                    </p:set>
                                    <p:animEffect transition="in" filter="wedge">
                                      <p:cBhvr>
                                        <p:cTn id="12" dur="20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38200" y="4038600"/>
            <a:ext cx="7772400" cy="1447800"/>
          </a:xfrm>
          <a:prstGeom prst="rect">
            <a:avLst/>
          </a:prstGeom>
          <a:solidFill>
            <a:srgbClr val="F7F55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7409" name="Rectangle 2"/>
          <p:cNvSpPr>
            <a:spLocks noGrp="1" noChangeArrowheads="1"/>
          </p:cNvSpPr>
          <p:nvPr>
            <p:ph type="title"/>
          </p:nvPr>
        </p:nvSpPr>
        <p:spPr>
          <a:xfrm>
            <a:off x="685800" y="228600"/>
            <a:ext cx="8077200" cy="1143000"/>
          </a:xfrm>
        </p:spPr>
        <p:txBody>
          <a:bodyPr/>
          <a:lstStyle/>
          <a:p>
            <a:pPr eaLnBrk="1" hangingPunct="1"/>
            <a:r>
              <a:rPr lang="en-US">
                <a:latin typeface="Times" charset="0"/>
                <a:ea typeface="ヒラギノ角ゴ Pro W3" charset="0"/>
                <a:cs typeface="ヒラギノ角ゴ Pro W3" charset="0"/>
              </a:rPr>
              <a:t>Glass Fragments</a:t>
            </a:r>
          </a:p>
        </p:txBody>
      </p:sp>
      <p:sp>
        <p:nvSpPr>
          <p:cNvPr id="17410" name="Rectangle 3"/>
          <p:cNvSpPr>
            <a:spLocks noGrp="1" noChangeArrowheads="1"/>
          </p:cNvSpPr>
          <p:nvPr>
            <p:ph type="body" idx="1"/>
          </p:nvPr>
        </p:nvSpPr>
        <p:spPr/>
        <p:txBody>
          <a:bodyPr/>
          <a:lstStyle/>
          <a:p>
            <a:pPr eaLnBrk="1" hangingPunct="1"/>
            <a:r>
              <a:rPr lang="en-US" sz="2800" dirty="0">
                <a:latin typeface="Times" charset="0"/>
                <a:ea typeface="ヒラギノ角ゴ Pro W3" charset="0"/>
                <a:cs typeface="ヒラギノ角ゴ Pro W3" charset="0"/>
              </a:rPr>
              <a:t>For the forensic scientist, the problem of glass comparison is one that depends on the need to find and measure those properties that will associate one glass fragment with another while minimizing or eliminating other sources.  </a:t>
            </a:r>
          </a:p>
          <a:p>
            <a:pPr eaLnBrk="1" hangingPunct="1"/>
            <a:endParaRPr lang="en-US" sz="2800" dirty="0">
              <a:solidFill>
                <a:srgbClr val="FF0000"/>
              </a:solidFill>
              <a:latin typeface="Times" charset="0"/>
              <a:ea typeface="ヒラギノ角ゴ Pro W3" charset="0"/>
              <a:cs typeface="ヒラギノ角ゴ Pro W3" charset="0"/>
            </a:endParaRPr>
          </a:p>
          <a:p>
            <a:pPr eaLnBrk="1" hangingPunct="1"/>
            <a:r>
              <a:rPr lang="en-US" sz="2800" dirty="0">
                <a:latin typeface="Times" charset="0"/>
                <a:ea typeface="ヒラギノ角ゴ Pro W3" charset="0"/>
                <a:cs typeface="ヒラギノ角ゴ Pro W3" charset="0"/>
              </a:rPr>
              <a:t>To compare glass fragments, a forensic scientist evaluates two important physical properties: </a:t>
            </a:r>
            <a:r>
              <a:rPr lang="en-US" sz="2800" dirty="0" smtClean="0">
                <a:latin typeface="Times" charset="0"/>
                <a:ea typeface="ヒラギノ角ゴ Pro W3" charset="0"/>
                <a:cs typeface="ヒラギノ角ゴ Pro W3" charset="0"/>
              </a:rPr>
              <a:t>density and refractive index. </a:t>
            </a:r>
            <a:endParaRPr lang="en-US" sz="2800" dirty="0">
              <a:latin typeface="Times"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838200" y="1219200"/>
            <a:ext cx="7924800" cy="4343400"/>
          </a:xfrm>
          <a:prstGeom prst="rect">
            <a:avLst/>
          </a:prstGeom>
          <a:solidFill>
            <a:srgbClr val="F7F55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36865" name="Slide Number Placeholder 3"/>
          <p:cNvSpPr>
            <a:spLocks noGrp="1"/>
          </p:cNvSpPr>
          <p:nvPr>
            <p:ph type="sldNum" sz="quarter" idx="4294967295"/>
          </p:nvPr>
        </p:nvSpPr>
        <p:spPr>
          <a:xfrm>
            <a:off x="8686800" y="6553200"/>
            <a:ext cx="457200" cy="381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EDADF66-A991-4344-B6BC-FC98A4EBBA15}" type="slidenum">
              <a:rPr lang="en-US" sz="1200">
                <a:solidFill>
                  <a:srgbClr val="6666FF"/>
                </a:solidFill>
              </a:rPr>
              <a:pPr/>
              <a:t>31</a:t>
            </a:fld>
            <a:endParaRPr lang="en-US" sz="1200">
              <a:solidFill>
                <a:srgbClr val="FFFF00"/>
              </a:solidFill>
            </a:endParaRPr>
          </a:p>
        </p:txBody>
      </p:sp>
      <p:sp>
        <p:nvSpPr>
          <p:cNvPr id="36866" name="Rectangle 2"/>
          <p:cNvSpPr>
            <a:spLocks noGrp="1" noChangeArrowheads="1"/>
          </p:cNvSpPr>
          <p:nvPr>
            <p:ph type="title"/>
          </p:nvPr>
        </p:nvSpPr>
        <p:spPr>
          <a:xfrm>
            <a:off x="685800" y="228600"/>
            <a:ext cx="8077200" cy="1143000"/>
          </a:xfrm>
        </p:spPr>
        <p:txBody>
          <a:bodyPr/>
          <a:lstStyle/>
          <a:p>
            <a:pPr eaLnBrk="1" hangingPunct="1"/>
            <a:r>
              <a:rPr lang="en-US">
                <a:latin typeface="Comic Sans MS" charset="0"/>
              </a:rPr>
              <a:t>Density</a:t>
            </a:r>
          </a:p>
        </p:txBody>
      </p:sp>
      <p:sp>
        <p:nvSpPr>
          <p:cNvPr id="36867" name="Rectangle 3"/>
          <p:cNvSpPr>
            <a:spLocks noGrp="1" noChangeArrowheads="1"/>
          </p:cNvSpPr>
          <p:nvPr>
            <p:ph type="body" idx="1"/>
          </p:nvPr>
        </p:nvSpPr>
        <p:spPr/>
        <p:txBody>
          <a:bodyPr/>
          <a:lstStyle/>
          <a:p>
            <a:pPr eaLnBrk="1" hangingPunct="1"/>
            <a:r>
              <a:rPr lang="en-US" sz="3600" dirty="0" smtClean="0">
                <a:latin typeface="Comic Sans MS" charset="0"/>
              </a:rPr>
              <a:t>Mass per unit volume</a:t>
            </a:r>
            <a:endParaRPr lang="en-US" sz="3600" dirty="0">
              <a:latin typeface="Comic Sans MS" charset="0"/>
            </a:endParaRPr>
          </a:p>
          <a:p>
            <a:pPr eaLnBrk="1" hangingPunct="1"/>
            <a:r>
              <a:rPr lang="en-US" sz="3600" dirty="0" smtClean="0">
                <a:latin typeface="Comic Sans MS" charset="0"/>
              </a:rPr>
              <a:t>Density </a:t>
            </a:r>
            <a:r>
              <a:rPr lang="en-US" sz="3600" dirty="0">
                <a:latin typeface="Comic Sans MS" charset="0"/>
              </a:rPr>
              <a:t>= </a:t>
            </a:r>
            <a:r>
              <a:rPr lang="en-US" sz="3600" u="sng" dirty="0" smtClean="0">
                <a:latin typeface="Comic Sans MS" charset="0"/>
              </a:rPr>
              <a:t>mass</a:t>
            </a:r>
          </a:p>
          <a:p>
            <a:pPr marL="0" indent="0" eaLnBrk="1" hangingPunct="1">
              <a:spcBef>
                <a:spcPts val="0"/>
              </a:spcBef>
              <a:buNone/>
            </a:pPr>
            <a:r>
              <a:rPr lang="en-US" sz="3600" dirty="0" smtClean="0">
                <a:latin typeface="Comic Sans MS" charset="0"/>
              </a:rPr>
              <a:t>             volume</a:t>
            </a:r>
            <a:endParaRPr lang="en-US" sz="3600" dirty="0">
              <a:latin typeface="Comic Sans MS" charset="0"/>
            </a:endParaRPr>
          </a:p>
          <a:p>
            <a:pPr eaLnBrk="1" hangingPunct="1">
              <a:spcAft>
                <a:spcPts val="1200"/>
              </a:spcAft>
            </a:pPr>
            <a:r>
              <a:rPr lang="en-US" sz="3600" dirty="0" smtClean="0">
                <a:latin typeface="Comic Sans MS" charset="0"/>
              </a:rPr>
              <a:t>Remains the same regardless of sample size</a:t>
            </a:r>
          </a:p>
          <a:p>
            <a:pPr eaLnBrk="1" hangingPunct="1">
              <a:spcAft>
                <a:spcPts val="1200"/>
              </a:spcAft>
            </a:pPr>
            <a:r>
              <a:rPr lang="en-US" sz="2600" dirty="0" smtClean="0">
                <a:latin typeface="Comic Sans MS" charset="0"/>
              </a:rPr>
              <a:t>Characteristic property of substance</a:t>
            </a:r>
          </a:p>
          <a:p>
            <a:pPr eaLnBrk="1" hangingPunct="1"/>
            <a:r>
              <a:rPr lang="en-US" sz="2600" dirty="0" smtClean="0">
                <a:latin typeface="Comic Sans MS" charset="0"/>
              </a:rPr>
              <a:t>Can be used as an aid in identification</a:t>
            </a:r>
            <a:endParaRPr lang="en-US" sz="2600" dirty="0">
              <a:latin typeface="Comic Sans MS" charset="0"/>
            </a:endParaRPr>
          </a:p>
        </p:txBody>
      </p:sp>
    </p:spTree>
    <p:extLst>
      <p:ext uri="{BB962C8B-B14F-4D97-AF65-F5344CB8AC3E}">
        <p14:creationId xmlns:p14="http://schemas.microsoft.com/office/powerpoint/2010/main" val="2592065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mtClean="0">
                <a:cs typeface="+mj-cs"/>
              </a:rPr>
              <a:t>Graduated Cylinder - Meniscus</a:t>
            </a:r>
          </a:p>
        </p:txBody>
      </p:sp>
      <p:sp>
        <p:nvSpPr>
          <p:cNvPr id="103427" name="Rectangle 3"/>
          <p:cNvSpPr>
            <a:spLocks noGrp="1" noChangeArrowheads="1"/>
          </p:cNvSpPr>
          <p:nvPr>
            <p:ph type="body" idx="1"/>
          </p:nvPr>
        </p:nvSpPr>
        <p:spPr>
          <a:xfrm>
            <a:off x="381000" y="1981200"/>
            <a:ext cx="8305800" cy="4343400"/>
          </a:xfrm>
        </p:spPr>
        <p:txBody>
          <a:bodyPr/>
          <a:lstStyle/>
          <a:p>
            <a:pPr eaLnBrk="1" hangingPunct="1">
              <a:defRPr/>
            </a:pPr>
            <a:endParaRPr lang="en-US" dirty="0" smtClean="0">
              <a:cs typeface="+mn-cs"/>
            </a:endParaRPr>
          </a:p>
        </p:txBody>
      </p:sp>
      <p:pic>
        <p:nvPicPr>
          <p:cNvPr id="66563" name="Picture 5" descr="anglemenis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81175"/>
            <a:ext cx="5943600" cy="443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4" name="Rectangle 1"/>
          <p:cNvSpPr>
            <a:spLocks noChangeArrowheads="1"/>
          </p:cNvSpPr>
          <p:nvPr/>
        </p:nvSpPr>
        <p:spPr bwMode="auto">
          <a:xfrm>
            <a:off x="762000" y="2438400"/>
            <a:ext cx="2819400" cy="1219200"/>
          </a:xfrm>
          <a:prstGeom prst="rect">
            <a:avLst/>
          </a:prstGeom>
          <a:solidFill>
            <a:srgbClr val="FFFFFF"/>
          </a:solidFill>
          <a:ln w="9525">
            <a:solidFill>
              <a:srgbClr val="FFFFFF"/>
            </a:solidFill>
            <a:round/>
            <a:headEnd/>
            <a:tailEnd/>
          </a:ln>
        </p:spPr>
        <p:txBody>
          <a:bodyPr/>
          <a:lstStyle/>
          <a:p>
            <a:endParaRPr lang="en-US"/>
          </a:p>
        </p:txBody>
      </p:sp>
      <p:sp>
        <p:nvSpPr>
          <p:cNvPr id="66565" name="Rectangle 5"/>
          <p:cNvSpPr>
            <a:spLocks noChangeArrowheads="1"/>
          </p:cNvSpPr>
          <p:nvPr/>
        </p:nvSpPr>
        <p:spPr bwMode="auto">
          <a:xfrm>
            <a:off x="762000" y="4419600"/>
            <a:ext cx="2819400" cy="1219200"/>
          </a:xfrm>
          <a:prstGeom prst="rect">
            <a:avLst/>
          </a:prstGeom>
          <a:solidFill>
            <a:srgbClr val="FFFFFF"/>
          </a:solidFill>
          <a:ln w="9525">
            <a:solidFill>
              <a:srgbClr val="FFFFFF"/>
            </a:solidFill>
            <a:round/>
            <a:headEnd/>
            <a:tailEnd/>
          </a:ln>
        </p:spPr>
        <p:txBody>
          <a:bodyPr/>
          <a:lstStyle/>
          <a:p>
            <a:endParaRPr lang="en-US"/>
          </a:p>
        </p:txBody>
      </p:sp>
      <p:sp>
        <p:nvSpPr>
          <p:cNvPr id="66566" name="Rectangle 6"/>
          <p:cNvSpPr>
            <a:spLocks noChangeArrowheads="1"/>
          </p:cNvSpPr>
          <p:nvPr/>
        </p:nvSpPr>
        <p:spPr bwMode="auto">
          <a:xfrm>
            <a:off x="5715000" y="2590800"/>
            <a:ext cx="1752600" cy="1219200"/>
          </a:xfrm>
          <a:prstGeom prst="rect">
            <a:avLst/>
          </a:prstGeom>
          <a:solidFill>
            <a:srgbClr val="FFFFFF"/>
          </a:solidFill>
          <a:ln w="9525">
            <a:solidFill>
              <a:srgbClr val="FFFFFF"/>
            </a:solidFill>
            <a:round/>
            <a:headEnd/>
            <a:tailEnd/>
          </a:ln>
        </p:spPr>
        <p:txBody>
          <a:bodyPr/>
          <a:lstStyle/>
          <a:p>
            <a:endParaRPr lang="en-US"/>
          </a:p>
        </p:txBody>
      </p:sp>
      <p:sp>
        <p:nvSpPr>
          <p:cNvPr id="66567" name="Rectangle 7"/>
          <p:cNvSpPr>
            <a:spLocks noChangeArrowheads="1"/>
          </p:cNvSpPr>
          <p:nvPr/>
        </p:nvSpPr>
        <p:spPr bwMode="auto">
          <a:xfrm>
            <a:off x="5715000" y="4267200"/>
            <a:ext cx="1752600" cy="1219200"/>
          </a:xfrm>
          <a:prstGeom prst="rect">
            <a:avLst/>
          </a:prstGeom>
          <a:solidFill>
            <a:srgbClr val="FFFFFF"/>
          </a:solidFill>
          <a:ln w="9525">
            <a:solidFill>
              <a:srgbClr val="FFFFFF"/>
            </a:solidFill>
            <a:round/>
            <a:headEnd/>
            <a:tailEnd/>
          </a:ln>
        </p:spPr>
        <p:txBody>
          <a:bodyPr/>
          <a:lstStyle/>
          <a:p>
            <a:endParaRPr lang="en-US"/>
          </a:p>
        </p:txBody>
      </p:sp>
      <p:sp>
        <p:nvSpPr>
          <p:cNvPr id="66568" name="Rectangle 8"/>
          <p:cNvSpPr>
            <a:spLocks noChangeArrowheads="1"/>
          </p:cNvSpPr>
          <p:nvPr/>
        </p:nvSpPr>
        <p:spPr bwMode="auto">
          <a:xfrm>
            <a:off x="4648200" y="4038600"/>
            <a:ext cx="838200" cy="609600"/>
          </a:xfrm>
          <a:prstGeom prst="rect">
            <a:avLst/>
          </a:prstGeom>
          <a:solidFill>
            <a:srgbClr val="FFFFFF"/>
          </a:solidFill>
          <a:ln w="9525">
            <a:solidFill>
              <a:srgbClr val="FFFFFF"/>
            </a:solidFill>
            <a:round/>
            <a:headEnd/>
            <a:tailEnd/>
          </a:ln>
        </p:spPr>
        <p:txBody>
          <a:bodyPr/>
          <a:lstStyle/>
          <a:p>
            <a:endParaRPr lang="en-US"/>
          </a:p>
        </p:txBody>
      </p:sp>
      <p:sp>
        <p:nvSpPr>
          <p:cNvPr id="66569" name="Rectangle 9"/>
          <p:cNvSpPr>
            <a:spLocks noChangeArrowheads="1"/>
          </p:cNvSpPr>
          <p:nvPr/>
        </p:nvSpPr>
        <p:spPr bwMode="auto">
          <a:xfrm>
            <a:off x="3810000" y="4343400"/>
            <a:ext cx="685800" cy="152400"/>
          </a:xfrm>
          <a:prstGeom prst="rect">
            <a:avLst/>
          </a:prstGeom>
          <a:solidFill>
            <a:srgbClr val="FFFFFF"/>
          </a:solidFill>
          <a:ln w="9525">
            <a:solidFill>
              <a:srgbClr val="FFFFFF"/>
            </a:solidFill>
            <a:round/>
            <a:headEnd/>
            <a:tailEnd/>
          </a:ln>
        </p:spPr>
        <p:txBody>
          <a:bodyPr/>
          <a:lstStyle/>
          <a:p>
            <a:endParaRPr lang="en-US"/>
          </a:p>
        </p:txBody>
      </p:sp>
      <p:sp>
        <p:nvSpPr>
          <p:cNvPr id="66570" name="Rectangle 10"/>
          <p:cNvSpPr>
            <a:spLocks noChangeArrowheads="1"/>
          </p:cNvSpPr>
          <p:nvPr/>
        </p:nvSpPr>
        <p:spPr bwMode="auto">
          <a:xfrm>
            <a:off x="2971800" y="3657600"/>
            <a:ext cx="685800" cy="152400"/>
          </a:xfrm>
          <a:prstGeom prst="rect">
            <a:avLst/>
          </a:prstGeom>
          <a:solidFill>
            <a:srgbClr val="FFFFFF"/>
          </a:solidFill>
          <a:ln w="9525">
            <a:solidFill>
              <a:srgbClr val="FFFFFF"/>
            </a:solidFill>
            <a:round/>
            <a:headEnd/>
            <a:tailEnd/>
          </a:ln>
        </p:spPr>
        <p:txBody>
          <a:bodyPr/>
          <a:lstStyle/>
          <a:p>
            <a:endParaRPr lang="en-US"/>
          </a:p>
        </p:txBody>
      </p:sp>
      <p:sp>
        <p:nvSpPr>
          <p:cNvPr id="66571" name="Rectangle 11"/>
          <p:cNvSpPr>
            <a:spLocks noChangeArrowheads="1"/>
          </p:cNvSpPr>
          <p:nvPr/>
        </p:nvSpPr>
        <p:spPr bwMode="auto">
          <a:xfrm>
            <a:off x="3962400" y="4114800"/>
            <a:ext cx="685800" cy="152400"/>
          </a:xfrm>
          <a:prstGeom prst="rect">
            <a:avLst/>
          </a:prstGeom>
          <a:solidFill>
            <a:srgbClr val="FFFFFF"/>
          </a:solidFill>
          <a:ln w="9525">
            <a:solidFill>
              <a:srgbClr val="FFFFFF"/>
            </a:solidFill>
            <a:round/>
            <a:headEnd/>
            <a:tailEnd/>
          </a:ln>
        </p:spPr>
        <p:txBody>
          <a:bodyPr/>
          <a:lstStyle/>
          <a:p>
            <a:endParaRPr lang="en-US"/>
          </a:p>
        </p:txBody>
      </p:sp>
      <p:cxnSp>
        <p:nvCxnSpPr>
          <p:cNvPr id="4" name="Straight Connector 3"/>
          <p:cNvCxnSpPr>
            <a:cxnSpLocks noChangeShapeType="1"/>
          </p:cNvCxnSpPr>
          <p:nvPr/>
        </p:nvCxnSpPr>
        <p:spPr bwMode="auto">
          <a:xfrm>
            <a:off x="1447800" y="4038600"/>
            <a:ext cx="4876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cxnSp>
    </p:spTree>
    <p:extLst>
      <p:ext uri="{BB962C8B-B14F-4D97-AF65-F5344CB8AC3E}">
        <p14:creationId xmlns:p14="http://schemas.microsoft.com/office/powerpoint/2010/main" val="870489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 descr="003224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4252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table 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26" y="838200"/>
            <a:ext cx="7584974" cy="5919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8" name="Rectangle 3"/>
          <p:cNvSpPr>
            <a:spLocks noChangeArrowheads="1"/>
          </p:cNvSpPr>
          <p:nvPr/>
        </p:nvSpPr>
        <p:spPr bwMode="auto">
          <a:xfrm>
            <a:off x="838200" y="228600"/>
            <a:ext cx="7620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600" b="1">
                <a:latin typeface="Arial" charset="0"/>
              </a:rPr>
              <a:t>Quantitative Properties of Glass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3200">
                <a:latin typeface="Arial" charset="0"/>
                <a:ea typeface="ヒラギノ角ゴ Pro W3" charset="0"/>
                <a:cs typeface="ヒラギノ角ゴ Pro W3" charset="0"/>
              </a:rPr>
              <a:t>Learning Check</a:t>
            </a:r>
          </a:p>
        </p:txBody>
      </p:sp>
      <p:sp>
        <p:nvSpPr>
          <p:cNvPr id="27650" name="Text Box 5"/>
          <p:cNvSpPr txBox="1">
            <a:spLocks noChangeArrowheads="1"/>
          </p:cNvSpPr>
          <p:nvPr/>
        </p:nvSpPr>
        <p:spPr bwMode="auto">
          <a:xfrm>
            <a:off x="990600" y="1447800"/>
            <a:ext cx="77882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latin typeface="Arial" charset="0"/>
              </a:rPr>
              <a:t>In the figure below &amp; left, which impact occurred first?</a:t>
            </a:r>
            <a:endParaRPr lang="en-US" b="1">
              <a:solidFill>
                <a:schemeClr val="bg1"/>
              </a:solidFill>
            </a:endParaRPr>
          </a:p>
        </p:txBody>
      </p:sp>
      <p:pic>
        <p:nvPicPr>
          <p:cNvPr id="27651" name="Picture 6" descr="&#10;C05F05.jpg                                                     00005111 Tom Paris                      C299DA4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4267200"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Text Box 5"/>
          <p:cNvSpPr txBox="1">
            <a:spLocks noChangeArrowheads="1"/>
          </p:cNvSpPr>
          <p:nvPr/>
        </p:nvSpPr>
        <p:spPr bwMode="auto">
          <a:xfrm>
            <a:off x="914400" y="5334000"/>
            <a:ext cx="77882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latin typeface="Arial" charset="0"/>
              </a:rPr>
              <a:t>In the figure above &amp; right, from which side did the impact occur?</a:t>
            </a:r>
            <a:endParaRPr lang="en-US" b="1">
              <a:solidFill>
                <a:schemeClr val="bg1"/>
              </a:solidFill>
            </a:endParaRPr>
          </a:p>
        </p:txBody>
      </p:sp>
      <p:pic>
        <p:nvPicPr>
          <p:cNvPr id="27653" name="Picture 9" descr="forceap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0"/>
            <a:ext cx="33528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Why Measure Density?</a:t>
            </a:r>
          </a:p>
        </p:txBody>
      </p:sp>
      <p:sp>
        <p:nvSpPr>
          <p:cNvPr id="36866" name="Rectangle 3"/>
          <p:cNvSpPr>
            <a:spLocks noGrp="1" noChangeArrowheads="1"/>
          </p:cNvSpPr>
          <p:nvPr>
            <p:ph type="body" idx="1"/>
          </p:nvPr>
        </p:nvSpPr>
        <p:spPr/>
        <p:txBody>
          <a:bodyPr/>
          <a:lstStyle/>
          <a:p>
            <a:pPr eaLnBrk="1" hangingPunct="1"/>
            <a:r>
              <a:rPr lang="en-US">
                <a:latin typeface="Arial" charset="0"/>
                <a:ea typeface="ヒラギノ角ゴ Pro W3" charset="0"/>
                <a:cs typeface="ヒラギノ角ゴ Pro W3" charset="0"/>
              </a:rPr>
              <a:t>Can be used as a screening technique with large numbers of fragments.</a:t>
            </a:r>
          </a:p>
          <a:p>
            <a:pPr eaLnBrk="1" hangingPunct="1"/>
            <a:endParaRPr lang="en-US">
              <a:latin typeface="Arial" charset="0"/>
              <a:ea typeface="ヒラギノ角ゴ Pro W3" charset="0"/>
              <a:cs typeface="ヒラギノ角ゴ Pro W3" charset="0"/>
            </a:endParaRPr>
          </a:p>
          <a:p>
            <a:pPr eaLnBrk="1" hangingPunct="1"/>
            <a:r>
              <a:rPr lang="en-US">
                <a:latin typeface="Arial" charset="0"/>
                <a:ea typeface="ヒラギノ角ゴ Pro W3" charset="0"/>
                <a:cs typeface="ヒラギノ角ゴ Pro W3" charset="0"/>
              </a:rPr>
              <a:t>Useful in identifying multiple sources present in the known and/or questioned samples.</a:t>
            </a:r>
          </a:p>
          <a:p>
            <a:pPr eaLnBrk="1" hangingPunct="1"/>
            <a:endParaRPr lang="en-US">
              <a:latin typeface="Arial" charset="0"/>
              <a:ea typeface="ヒラギノ角ゴ Pro W3" charset="0"/>
              <a:cs typeface="ヒラギノ角ゴ Pro W3" charset="0"/>
            </a:endParaRPr>
          </a:p>
          <a:p>
            <a:pPr eaLnBrk="1" hangingPunct="1"/>
            <a:r>
              <a:rPr lang="en-US">
                <a:latin typeface="Arial" charset="0"/>
                <a:ea typeface="ヒラギノ角ゴ Pro W3" charset="0"/>
                <a:cs typeface="ヒラギノ角ゴ Pro W3" charset="0"/>
              </a:rPr>
              <a:t>It is nondestructive and an intensive property (not dependant on sample mass).</a:t>
            </a:r>
          </a:p>
          <a:p>
            <a:pPr eaLnBrk="1" hangingPunct="1">
              <a:buFontTx/>
              <a:buNone/>
            </a:pPr>
            <a:endParaRPr lang="en-US">
              <a:latin typeface="Arial" charset="0"/>
              <a:ea typeface="ヒラギノ角ゴ Pro W3" charset="0"/>
              <a:cs typeface="ヒラギノ角ゴ Pro W3" charset="0"/>
            </a:endParaRPr>
          </a:p>
          <a:p>
            <a:pPr eaLnBrk="1" hangingPunct="1"/>
            <a:r>
              <a:rPr lang="en-US">
                <a:latin typeface="Arial" charset="0"/>
                <a:ea typeface="ヒラギノ角ゴ Pro W3" charset="0"/>
                <a:cs typeface="ヒラギノ角ゴ Pro W3" charset="0"/>
              </a:rPr>
              <a:t>Need to measure very precisely in parts per hundred or thousand or better.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914400" y="1295400"/>
            <a:ext cx="5715000" cy="1828800"/>
          </a:xfrm>
          <a:prstGeom prst="rect">
            <a:avLst/>
          </a:prstGeom>
          <a:solidFill>
            <a:srgbClr val="F7F55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37889"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Glass Density</a:t>
            </a:r>
            <a:endParaRPr lang="en-US" sz="3200">
              <a:latin typeface="Arial" charset="0"/>
              <a:ea typeface="ヒラギノ角ゴ Pro W3" charset="0"/>
              <a:cs typeface="ヒラギノ角ゴ Pro W3" charset="0"/>
            </a:endParaRPr>
          </a:p>
        </p:txBody>
      </p:sp>
      <p:sp>
        <p:nvSpPr>
          <p:cNvPr id="37890" name="Rectangle 3"/>
          <p:cNvSpPr txBox="1">
            <a:spLocks noChangeArrowheads="1"/>
          </p:cNvSpPr>
          <p:nvPr/>
        </p:nvSpPr>
        <p:spPr bwMode="auto">
          <a:xfrm>
            <a:off x="914400" y="1295400"/>
            <a:ext cx="64008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800100" indent="-3429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spcBef>
                <a:spcPct val="20000"/>
              </a:spcBef>
              <a:buFont typeface="Arial" charset="0"/>
              <a:buChar char="•"/>
            </a:pPr>
            <a:r>
              <a:rPr lang="en-US" b="1" dirty="0">
                <a:latin typeface="Arial" charset="0"/>
                <a:ea typeface="ヒラギノ角ゴ Pro W3" charset="0"/>
                <a:cs typeface="ヒラギノ角ゴ Pro W3" charset="0"/>
              </a:rPr>
              <a:t>Density can be measured by: </a:t>
            </a:r>
          </a:p>
          <a:p>
            <a:pPr lvl="1" eaLnBrk="1" hangingPunct="1">
              <a:lnSpc>
                <a:spcPct val="90000"/>
              </a:lnSpc>
              <a:spcBef>
                <a:spcPct val="20000"/>
              </a:spcBef>
              <a:buFont typeface="Arial" charset="0"/>
              <a:buChar char="•"/>
            </a:pPr>
            <a:r>
              <a:rPr lang="en-US" b="1" dirty="0">
                <a:latin typeface="Arial" charset="0"/>
                <a:ea typeface="ヒラギノ角ゴ Pro W3" charset="0"/>
                <a:cs typeface="ヒラギノ角ゴ Pro W3" charset="0"/>
              </a:rPr>
              <a:t>directly determining mass and volume (usually </a:t>
            </a:r>
            <a:r>
              <a:rPr lang="en-US" b="1" dirty="0" smtClean="0">
                <a:latin typeface="Arial" charset="0"/>
                <a:ea typeface="ヒラギノ角ゴ Pro W3" charset="0"/>
                <a:cs typeface="ヒラギノ角ゴ Pro W3" charset="0"/>
              </a:rPr>
              <a:t>by water </a:t>
            </a:r>
            <a:r>
              <a:rPr lang="en-US" b="1" dirty="0">
                <a:latin typeface="Arial" charset="0"/>
                <a:ea typeface="ヒラギノ角ゴ Pro W3" charset="0"/>
                <a:cs typeface="ヒラギノ角ゴ Pro W3" charset="0"/>
              </a:rPr>
              <a:t>displacement) </a:t>
            </a:r>
          </a:p>
          <a:p>
            <a:pPr lvl="1" eaLnBrk="1" hangingPunct="1">
              <a:lnSpc>
                <a:spcPct val="90000"/>
              </a:lnSpc>
              <a:spcBef>
                <a:spcPct val="20000"/>
              </a:spcBef>
              <a:buFont typeface="Arial" charset="0"/>
              <a:buChar char="•"/>
            </a:pPr>
            <a:r>
              <a:rPr lang="en-US" b="1" dirty="0">
                <a:latin typeface="Arial" charset="0"/>
                <a:ea typeface="ヒラギノ角ゴ Pro W3" charset="0"/>
                <a:cs typeface="ヒラギノ角ゴ Pro W3" charset="0"/>
              </a:rPr>
              <a:t>comparison by flotation</a:t>
            </a:r>
          </a:p>
          <a:p>
            <a:pPr lvl="1" eaLnBrk="1" hangingPunct="1">
              <a:lnSpc>
                <a:spcPct val="90000"/>
              </a:lnSpc>
              <a:spcBef>
                <a:spcPct val="20000"/>
              </a:spcBef>
              <a:buFont typeface="Arial" charset="0"/>
              <a:buChar char="•"/>
            </a:pPr>
            <a:r>
              <a:rPr lang="en-US" b="1" dirty="0">
                <a:latin typeface="Arial" charset="0"/>
                <a:ea typeface="ヒラギノ角ゴ Pro W3" charset="0"/>
                <a:cs typeface="ヒラギノ角ゴ Pro W3" charset="0"/>
              </a:rPr>
              <a:t>comparison using a density gradient column </a:t>
            </a:r>
          </a:p>
          <a:p>
            <a:pPr eaLnBrk="1" hangingPunct="1">
              <a:lnSpc>
                <a:spcPct val="90000"/>
              </a:lnSpc>
              <a:spcBef>
                <a:spcPct val="20000"/>
              </a:spcBef>
              <a:buFontTx/>
              <a:buChar char="•"/>
            </a:pPr>
            <a:endParaRPr lang="en-US" sz="800" b="1" dirty="0">
              <a:latin typeface="Arial" charset="0"/>
              <a:ea typeface="ヒラギノ角ゴ Pro W3" charset="0"/>
              <a:cs typeface="ヒラギノ角ゴ Pro W3" charset="0"/>
            </a:endParaRPr>
          </a:p>
          <a:p>
            <a:pPr eaLnBrk="1" hangingPunct="1">
              <a:lnSpc>
                <a:spcPct val="90000"/>
              </a:lnSpc>
              <a:spcBef>
                <a:spcPct val="20000"/>
              </a:spcBef>
              <a:buFontTx/>
              <a:buChar char="•"/>
            </a:pPr>
            <a:r>
              <a:rPr lang="en-US" b="1" dirty="0">
                <a:latin typeface="Arial" charset="0"/>
                <a:ea typeface="ヒラギノ角ゴ Pro W3" charset="0"/>
                <a:cs typeface="ヒラギノ角ゴ Pro W3" charset="0"/>
              </a:rPr>
              <a:t>Density gradient column method:</a:t>
            </a:r>
          </a:p>
          <a:p>
            <a:pPr lvl="1" eaLnBrk="1" hangingPunct="1">
              <a:lnSpc>
                <a:spcPct val="90000"/>
              </a:lnSpc>
              <a:spcBef>
                <a:spcPct val="20000"/>
              </a:spcBef>
              <a:buFont typeface="Arial" charset="0"/>
              <a:buChar char="•"/>
            </a:pPr>
            <a:r>
              <a:rPr lang="en-US" b="1" dirty="0">
                <a:latin typeface="Arial" charset="0"/>
                <a:ea typeface="ヒラギノ角ゴ Pro W3" charset="0"/>
                <a:cs typeface="ヒラギノ角ゴ Pro W3" charset="0"/>
              </a:rPr>
              <a:t>Fragments of different densities settle at different levels in the column of liquid of varying density.</a:t>
            </a:r>
          </a:p>
          <a:p>
            <a:pPr lvl="1" eaLnBrk="1" hangingPunct="1">
              <a:lnSpc>
                <a:spcPct val="90000"/>
              </a:lnSpc>
              <a:spcBef>
                <a:spcPct val="20000"/>
              </a:spcBef>
              <a:buFont typeface="Arial" charset="0"/>
              <a:buChar char="•"/>
            </a:pPr>
            <a:r>
              <a:rPr lang="en-US" b="1" dirty="0">
                <a:latin typeface="Arial" charset="0"/>
                <a:ea typeface="ヒラギノ角ゴ Pro W3" charset="0"/>
                <a:cs typeface="ヒラギノ角ゴ Pro W3" charset="0"/>
              </a:rPr>
              <a:t>Technique is not accurate for fragments that are cracked or contain an inclusion.</a:t>
            </a:r>
          </a:p>
        </p:txBody>
      </p:sp>
      <p:pic>
        <p:nvPicPr>
          <p:cNvPr id="37891" name="Picture 12" descr="&#10;C03F03.jpg                                                     00005111 Tom Paris                      C299DA4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072515"/>
            <a:ext cx="2514600" cy="161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6" descr="densityGradi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10000"/>
            <a:ext cx="17684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ChangeArrowheads="1"/>
          </p:cNvSpPr>
          <p:nvPr>
            <p:ph type="title"/>
          </p:nvPr>
        </p:nvSpPr>
        <p:spPr>
          <a:xfrm>
            <a:off x="1066800" y="228600"/>
            <a:ext cx="7543800" cy="762000"/>
          </a:xfrm>
        </p:spPr>
        <p:txBody>
          <a:bodyPr/>
          <a:lstStyle/>
          <a:p>
            <a:pPr eaLnBrk="1" hangingPunct="1"/>
            <a:r>
              <a:rPr lang="en-US" dirty="0" smtClean="0">
                <a:latin typeface="Arial" charset="0"/>
                <a:ea typeface="ヒラギノ角ゴ Pro W3" charset="0"/>
                <a:cs typeface="ヒラギノ角ゴ Pro W3" charset="0"/>
              </a:rPr>
              <a:t>Flotation </a:t>
            </a:r>
            <a:r>
              <a:rPr lang="en-US" dirty="0">
                <a:latin typeface="Arial" charset="0"/>
                <a:ea typeface="ヒラギノ角ゴ Pro W3" charset="0"/>
                <a:cs typeface="ヒラギノ角ゴ Pro W3" charset="0"/>
              </a:rPr>
              <a:t>Method</a:t>
            </a:r>
          </a:p>
        </p:txBody>
      </p:sp>
      <p:sp>
        <p:nvSpPr>
          <p:cNvPr id="38914" name="Rectangle 1027"/>
          <p:cNvSpPr txBox="1">
            <a:spLocks noChangeArrowheads="1"/>
          </p:cNvSpPr>
          <p:nvPr/>
        </p:nvSpPr>
        <p:spPr bwMode="auto">
          <a:xfrm>
            <a:off x="762000" y="1066800"/>
            <a:ext cx="8077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spcBef>
                <a:spcPct val="20000"/>
              </a:spcBef>
              <a:buFontTx/>
              <a:buChar char="•"/>
            </a:pPr>
            <a:endParaRPr lang="en-US" b="1" dirty="0">
              <a:solidFill>
                <a:srgbClr val="FF0000"/>
              </a:solidFill>
              <a:latin typeface="Arial" charset="0"/>
              <a:ea typeface="ヒラギノ角ゴ Pro W3" charset="0"/>
              <a:cs typeface="ヒラギノ角ゴ Pro W3" charset="0"/>
            </a:endParaRPr>
          </a:p>
          <a:p>
            <a:pPr eaLnBrk="1" hangingPunct="1">
              <a:lnSpc>
                <a:spcPct val="90000"/>
              </a:lnSpc>
              <a:spcBef>
                <a:spcPct val="20000"/>
              </a:spcBef>
              <a:buFontTx/>
              <a:buChar char="•"/>
            </a:pPr>
            <a:r>
              <a:rPr lang="en-US" b="1" dirty="0" smtClean="0">
                <a:solidFill>
                  <a:srgbClr val="FF0000"/>
                </a:solidFill>
                <a:latin typeface="Arial" charset="0"/>
                <a:ea typeface="ヒラギノ角ゴ Pro W3" charset="0"/>
                <a:cs typeface="ヒラギノ角ゴ Pro W3" charset="0"/>
              </a:rPr>
              <a:t>The glass can </a:t>
            </a:r>
            <a:r>
              <a:rPr lang="en-US" b="1" dirty="0">
                <a:solidFill>
                  <a:srgbClr val="FF0000"/>
                </a:solidFill>
                <a:latin typeface="Arial" charset="0"/>
                <a:ea typeface="ヒラギノ角ゴ Pro W3" charset="0"/>
                <a:cs typeface="ヒラギノ角ゴ Pro W3" charset="0"/>
              </a:rPr>
              <a:t>be compared to other relevant pieces of glass which will remain suspended, sink, or float</a:t>
            </a:r>
            <a:r>
              <a:rPr lang="en-US" b="1" dirty="0">
                <a:latin typeface="Arial" charset="0"/>
                <a:ea typeface="ヒラギノ角ゴ Pro W3" charset="0"/>
                <a:cs typeface="ヒラギノ角ゴ Pro W3" charset="0"/>
              </a:rPr>
              <a:t>.</a:t>
            </a:r>
            <a:endParaRPr lang="en-US" sz="2000" b="1" dirty="0">
              <a:latin typeface="Arial" charset="0"/>
              <a:ea typeface="ヒラギノ角ゴ Pro W3" charset="0"/>
              <a:cs typeface="ヒラギノ角ゴ Pro W3" charset="0"/>
            </a:endParaRPr>
          </a:p>
          <a:p>
            <a:pPr eaLnBrk="1" hangingPunct="1">
              <a:lnSpc>
                <a:spcPct val="90000"/>
              </a:lnSpc>
              <a:spcBef>
                <a:spcPct val="20000"/>
              </a:spcBef>
              <a:buFontTx/>
              <a:buChar char="•"/>
            </a:pPr>
            <a:endParaRPr lang="en-US" sz="2800" b="1" dirty="0">
              <a:latin typeface="Arial"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7D6D9A1-98CF-5B4B-AAFC-5782C38D6173}" type="slidenum">
              <a:rPr lang="en-US" sz="1200">
                <a:solidFill>
                  <a:srgbClr val="6666FF"/>
                </a:solidFill>
              </a:rPr>
              <a:pPr/>
              <a:t>39</a:t>
            </a:fld>
            <a:endParaRPr lang="en-US" sz="1200">
              <a:solidFill>
                <a:srgbClr val="FFFF00"/>
              </a:solidFill>
            </a:endParaRPr>
          </a:p>
        </p:txBody>
      </p:sp>
      <p:sp>
        <p:nvSpPr>
          <p:cNvPr id="152578" name="Rectangle 2"/>
          <p:cNvSpPr>
            <a:spLocks noGrp="1" noChangeArrowheads="1"/>
          </p:cNvSpPr>
          <p:nvPr>
            <p:ph type="title"/>
          </p:nvPr>
        </p:nvSpPr>
        <p:spPr/>
        <p:txBody>
          <a:bodyPr/>
          <a:lstStyle/>
          <a:p>
            <a:pPr eaLnBrk="1" hangingPunct="1">
              <a:defRPr/>
            </a:pPr>
            <a:r>
              <a:rPr lang="en-US">
                <a:effectLst>
                  <a:outerShdw blurRad="38100" dist="38100" dir="2700000" algn="tl">
                    <a:srgbClr val="FFFFFF"/>
                  </a:outerShdw>
                </a:effectLst>
                <a:latin typeface="Comic Sans MS" charset="0"/>
                <a:cs typeface="+mj-cs"/>
              </a:rPr>
              <a:t>Speed Of Light</a:t>
            </a:r>
          </a:p>
        </p:txBody>
      </p:sp>
      <p:sp>
        <p:nvSpPr>
          <p:cNvPr id="27651" name="Rectangle 3"/>
          <p:cNvSpPr>
            <a:spLocks noGrp="1" noChangeArrowheads="1"/>
          </p:cNvSpPr>
          <p:nvPr>
            <p:ph type="body" sz="half" idx="1"/>
          </p:nvPr>
        </p:nvSpPr>
        <p:spPr>
          <a:xfrm>
            <a:off x="1066800" y="3048000"/>
            <a:ext cx="5486400" cy="1447800"/>
          </a:xfrm>
        </p:spPr>
        <p:txBody>
          <a:bodyPr/>
          <a:lstStyle/>
          <a:p>
            <a:pPr eaLnBrk="1" hangingPunct="1">
              <a:buFontTx/>
              <a:buNone/>
            </a:pPr>
            <a:r>
              <a:rPr lang="en-US" sz="4000" dirty="0" smtClean="0">
                <a:latin typeface="Comic Sans MS" charset="0"/>
              </a:rPr>
              <a:t>3.0 x 10</a:t>
            </a:r>
            <a:r>
              <a:rPr lang="en-US" sz="4000" baseline="30000" dirty="0" smtClean="0">
                <a:latin typeface="Comic Sans MS" charset="0"/>
              </a:rPr>
              <a:t>8</a:t>
            </a:r>
            <a:r>
              <a:rPr lang="en-US" sz="4000" dirty="0" smtClean="0">
                <a:latin typeface="Comic Sans MS" charset="0"/>
              </a:rPr>
              <a:t> m</a:t>
            </a:r>
            <a:r>
              <a:rPr lang="en-US" sz="4000" dirty="0">
                <a:latin typeface="Comic Sans MS" charset="0"/>
              </a:rPr>
              <a:t>/s</a:t>
            </a:r>
            <a:endParaRPr lang="en-US" sz="4000" b="0" dirty="0">
              <a:latin typeface="Comic Sans MS" charset="0"/>
            </a:endParaRPr>
          </a:p>
          <a:p>
            <a:pPr eaLnBrk="1" hangingPunct="1"/>
            <a:endParaRPr lang="en-US" sz="4000" dirty="0">
              <a:latin typeface="Comic Sans MS" charset="0"/>
            </a:endParaRPr>
          </a:p>
        </p:txBody>
      </p:sp>
      <p:pic>
        <p:nvPicPr>
          <p:cNvPr id="27652" name="Picture 6" descr="DSC0128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1200" y="1828800"/>
            <a:ext cx="2857500" cy="3810000"/>
          </a:xfrm>
          <a:noFill/>
        </p:spPr>
      </p:pic>
    </p:spTree>
    <p:extLst>
      <p:ext uri="{BB962C8B-B14F-4D97-AF65-F5344CB8AC3E}">
        <p14:creationId xmlns:p14="http://schemas.microsoft.com/office/powerpoint/2010/main" val="1055212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atin typeface="Arial" charset="0"/>
                <a:ea typeface="ヒラギノ角ゴ Pro W3" charset="0"/>
                <a:cs typeface="ヒラギノ角ゴ Pro W3" charset="0"/>
              </a:rPr>
              <a:t>Essential Questions to Answer</a:t>
            </a:r>
          </a:p>
        </p:txBody>
      </p:sp>
      <p:sp>
        <p:nvSpPr>
          <p:cNvPr id="46082" name="Content Placeholder 2"/>
          <p:cNvSpPr>
            <a:spLocks noGrp="1"/>
          </p:cNvSpPr>
          <p:nvPr>
            <p:ph idx="1"/>
          </p:nvPr>
        </p:nvSpPr>
        <p:spPr>
          <a:xfrm>
            <a:off x="1143000" y="1295400"/>
            <a:ext cx="7772400" cy="5257800"/>
          </a:xfrm>
        </p:spPr>
        <p:txBody>
          <a:bodyPr/>
          <a:lstStyle/>
          <a:p>
            <a:pPr marL="0" indent="0">
              <a:buFontTx/>
              <a:buNone/>
              <a:defRPr/>
            </a:pPr>
            <a:r>
              <a:rPr lang="en-US" sz="3200" b="0" dirty="0">
                <a:latin typeface="Arial" charset="0"/>
                <a:ea typeface="ヒラギノ角ゴ Pro W3" charset="0"/>
                <a:cs typeface="ヒラギノ角ゴ Pro W3" charset="0"/>
              </a:rPr>
              <a:t> - How can understanding the chemical properties of matter help in solving a crime?</a:t>
            </a:r>
          </a:p>
          <a:p>
            <a:pPr marL="0" indent="0">
              <a:buFontTx/>
              <a:buNone/>
              <a:defRPr/>
            </a:pPr>
            <a:r>
              <a:rPr lang="en-US" sz="3200" b="0" dirty="0" smtClean="0">
                <a:latin typeface="Arial" charset="0"/>
                <a:ea typeface="ヒラギノ角ゴ Pro W3" charset="0"/>
                <a:cs typeface="ヒラギノ角ゴ Pro W3" charset="0"/>
              </a:rPr>
              <a:t>-  How </a:t>
            </a:r>
            <a:r>
              <a:rPr lang="en-US" sz="3200" b="0" dirty="0">
                <a:latin typeface="Arial" charset="0"/>
                <a:ea typeface="ヒラギノ角ゴ Pro W3" charset="0"/>
                <a:cs typeface="ヒラギノ角ゴ Pro W3" charset="0"/>
              </a:rPr>
              <a:t>will density help solve a case?</a:t>
            </a:r>
          </a:p>
          <a:p>
            <a:pPr>
              <a:buFontTx/>
              <a:buChar char="-"/>
              <a:defRPr/>
            </a:pPr>
            <a:r>
              <a:rPr lang="en-US" sz="3200" b="0" dirty="0" smtClean="0">
                <a:latin typeface="Arial" charset="0"/>
                <a:ea typeface="ヒラギノ角ゴ Pro W3" charset="0"/>
                <a:cs typeface="ヒラギノ角ゴ Pro W3" charset="0"/>
              </a:rPr>
              <a:t>How </a:t>
            </a:r>
            <a:r>
              <a:rPr lang="en-US" sz="3200" b="0" dirty="0">
                <a:latin typeface="Arial" charset="0"/>
                <a:ea typeface="ヒラギノ角ゴ Pro W3" charset="0"/>
                <a:cs typeface="ヒラギノ角ゴ Pro W3" charset="0"/>
              </a:rPr>
              <a:t>can comparing glass fragments lead to solving a crime</a:t>
            </a:r>
            <a:r>
              <a:rPr lang="en-US" sz="3200" b="0" dirty="0" smtClean="0">
                <a:latin typeface="Arial" charset="0"/>
                <a:ea typeface="ヒラギノ角ゴ Pro W3" charset="0"/>
                <a:cs typeface="ヒラギノ角ゴ Pro W3" charset="0"/>
              </a:rPr>
              <a:t>?</a:t>
            </a:r>
          </a:p>
          <a:p>
            <a:pPr marL="515938">
              <a:buFont typeface="Arial"/>
              <a:buChar char="•"/>
              <a:defRPr/>
            </a:pPr>
            <a:r>
              <a:rPr lang="en-US" sz="2800" b="0" dirty="0" smtClean="0">
                <a:latin typeface="Arial" charset="0"/>
              </a:rPr>
              <a:t>What are some physical or chemical characteristics of glass that could help to distinguish one type of glass from another?</a:t>
            </a:r>
          </a:p>
          <a:p>
            <a:pPr>
              <a:buFontTx/>
              <a:buChar char="-"/>
              <a:defRPr/>
            </a:pPr>
            <a:endParaRPr lang="en-US" sz="3200" dirty="0">
              <a:latin typeface="Arial" charset="0"/>
              <a:ea typeface="ヒラギノ角ゴ Pro W3" charset="0"/>
              <a:cs typeface="ヒラギノ角ゴ Pro W3"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5800" y="228600"/>
            <a:ext cx="8077200" cy="609600"/>
          </a:xfrm>
        </p:spPr>
        <p:txBody>
          <a:bodyPr/>
          <a:lstStyle/>
          <a:p>
            <a:pPr eaLnBrk="1" hangingPunct="1"/>
            <a:r>
              <a:rPr lang="en-US" dirty="0" smtClean="0">
                <a:latin typeface="Times" charset="0"/>
                <a:ea typeface="ＭＳ Ｐゴシック" charset="0"/>
                <a:cs typeface="ＭＳ Ｐゴシック" charset="0"/>
              </a:rPr>
              <a:t>What is light?</a:t>
            </a:r>
            <a:endParaRPr lang="en-US" dirty="0">
              <a:latin typeface="Times" charset="0"/>
              <a:ea typeface="ＭＳ Ｐゴシック" charset="0"/>
              <a:cs typeface="ＭＳ Ｐゴシック" charset="0"/>
            </a:endParaRPr>
          </a:p>
        </p:txBody>
      </p:sp>
      <p:sp>
        <p:nvSpPr>
          <p:cNvPr id="16386" name="Rectangle 3"/>
          <p:cNvSpPr>
            <a:spLocks noGrp="1" noChangeArrowheads="1"/>
          </p:cNvSpPr>
          <p:nvPr>
            <p:ph type="body" idx="1"/>
          </p:nvPr>
        </p:nvSpPr>
        <p:spPr>
          <a:xfrm>
            <a:off x="838200" y="1447800"/>
            <a:ext cx="7772400" cy="5638800"/>
          </a:xfrm>
        </p:spPr>
        <p:txBody>
          <a:bodyPr/>
          <a:lstStyle/>
          <a:p>
            <a:pPr eaLnBrk="1" hangingPunct="1">
              <a:lnSpc>
                <a:spcPct val="90000"/>
              </a:lnSpc>
            </a:pPr>
            <a:r>
              <a:rPr lang="en-US" sz="2500" dirty="0">
                <a:solidFill>
                  <a:srgbClr val="FF0000"/>
                </a:solidFill>
                <a:latin typeface="Times" charset="0"/>
                <a:ea typeface="ＭＳ Ｐゴシック" charset="0"/>
                <a:cs typeface="ＭＳ Ｐゴシック" charset="0"/>
              </a:rPr>
              <a:t>Two models describe the behavior of light.</a:t>
            </a:r>
          </a:p>
          <a:p>
            <a:pPr lvl="1" eaLnBrk="1" hangingPunct="1">
              <a:lnSpc>
                <a:spcPct val="90000"/>
              </a:lnSpc>
            </a:pPr>
            <a:r>
              <a:rPr lang="en-US" sz="2500" dirty="0">
                <a:solidFill>
                  <a:srgbClr val="FF0000"/>
                </a:solidFill>
                <a:latin typeface="Times" charset="0"/>
                <a:ea typeface="ＭＳ Ｐゴシック" charset="0"/>
              </a:rPr>
              <a:t>Light is described as a continuous </a:t>
            </a:r>
            <a:r>
              <a:rPr lang="en-US" sz="2500" u="sng" dirty="0">
                <a:solidFill>
                  <a:srgbClr val="FF0000"/>
                </a:solidFill>
                <a:latin typeface="Times" charset="0"/>
                <a:ea typeface="ＭＳ Ｐゴシック" charset="0"/>
              </a:rPr>
              <a:t>wave</a:t>
            </a:r>
            <a:r>
              <a:rPr lang="en-US" sz="2500" dirty="0">
                <a:solidFill>
                  <a:srgbClr val="FF0000"/>
                </a:solidFill>
                <a:latin typeface="Times" charset="0"/>
                <a:ea typeface="ＭＳ Ｐゴシック" charset="0"/>
              </a:rPr>
              <a:t> traveling through space. </a:t>
            </a:r>
            <a:endParaRPr lang="en-US" sz="2500" dirty="0" smtClean="0">
              <a:solidFill>
                <a:srgbClr val="FF0000"/>
              </a:solidFill>
              <a:latin typeface="Times" charset="0"/>
              <a:ea typeface="ＭＳ Ｐゴシック" charset="0"/>
            </a:endParaRPr>
          </a:p>
          <a:p>
            <a:pPr lvl="1" eaLnBrk="1" hangingPunct="1">
              <a:lnSpc>
                <a:spcPct val="90000"/>
              </a:lnSpc>
            </a:pPr>
            <a:r>
              <a:rPr lang="en-US" sz="2500" dirty="0" smtClean="0">
                <a:solidFill>
                  <a:srgbClr val="FF0000"/>
                </a:solidFill>
                <a:latin typeface="Times" charset="0"/>
                <a:ea typeface="ＭＳ Ｐゴシック" charset="0"/>
              </a:rPr>
              <a:t>Light </a:t>
            </a:r>
            <a:r>
              <a:rPr lang="en-US" sz="2500" dirty="0">
                <a:solidFill>
                  <a:srgbClr val="FF0000"/>
                </a:solidFill>
                <a:latin typeface="Times" charset="0"/>
                <a:ea typeface="ＭＳ Ｐゴシック" charset="0"/>
              </a:rPr>
              <a:t>is also described as a stream of discrete energy </a:t>
            </a:r>
            <a:r>
              <a:rPr lang="en-US" sz="2500" u="sng" dirty="0">
                <a:solidFill>
                  <a:srgbClr val="FF0000"/>
                </a:solidFill>
                <a:latin typeface="Times" charset="0"/>
                <a:ea typeface="ＭＳ Ｐゴシック" charset="0"/>
              </a:rPr>
              <a:t>particles</a:t>
            </a:r>
            <a:r>
              <a:rPr lang="en-US" sz="2500" dirty="0">
                <a:solidFill>
                  <a:srgbClr val="FF0000"/>
                </a:solidFill>
                <a:latin typeface="Times" charset="0"/>
                <a:ea typeface="ＭＳ Ｐゴシック" charset="0"/>
              </a:rPr>
              <a:t>. </a:t>
            </a:r>
            <a:endParaRPr lang="en-US" sz="2500" dirty="0" smtClean="0">
              <a:solidFill>
                <a:srgbClr val="FF0000"/>
              </a:solidFill>
              <a:latin typeface="Times" charset="0"/>
              <a:ea typeface="ＭＳ Ｐゴシック" charset="0"/>
            </a:endParaRPr>
          </a:p>
          <a:p>
            <a:pPr lvl="1" eaLnBrk="1" hangingPunct="1">
              <a:lnSpc>
                <a:spcPct val="90000"/>
              </a:lnSpc>
            </a:pPr>
            <a:endParaRPr lang="en-US" sz="2500" dirty="0" smtClean="0">
              <a:solidFill>
                <a:srgbClr val="FF0000"/>
              </a:solidFill>
              <a:latin typeface="Times" charset="0"/>
              <a:ea typeface="ＭＳ Ｐゴシック" charset="0"/>
            </a:endParaRPr>
          </a:p>
          <a:p>
            <a:pPr marL="801688" eaLnBrk="1" hangingPunct="1">
              <a:lnSpc>
                <a:spcPct val="90000"/>
              </a:lnSpc>
              <a:buFont typeface="Wingdings" charset="2"/>
              <a:buChar char="q"/>
            </a:pPr>
            <a:r>
              <a:rPr lang="en-US" sz="2500" u="sng" dirty="0" smtClean="0">
                <a:latin typeface="Times" charset="0"/>
                <a:ea typeface="ＭＳ Ｐゴシック" charset="0"/>
                <a:cs typeface="ＭＳ Ｐゴシック" charset="0"/>
              </a:rPr>
              <a:t>Particles</a:t>
            </a:r>
            <a:r>
              <a:rPr lang="en-US" sz="2500" dirty="0" smtClean="0">
                <a:latin typeface="Times" charset="0"/>
                <a:ea typeface="ＭＳ Ｐゴシック" charset="0"/>
                <a:cs typeface="ＭＳ Ｐゴシック" charset="0"/>
              </a:rPr>
              <a:t> </a:t>
            </a:r>
            <a:r>
              <a:rPr lang="en-US" sz="2500" dirty="0">
                <a:latin typeface="Times" charset="0"/>
                <a:ea typeface="ＭＳ Ｐゴシック" charset="0"/>
                <a:cs typeface="ＭＳ Ｐゴシック" charset="0"/>
              </a:rPr>
              <a:t>are described as photons that release energy in the form of electrons</a:t>
            </a:r>
          </a:p>
        </p:txBody>
      </p:sp>
      <p:sp>
        <p:nvSpPr>
          <p:cNvPr id="16387" name="WordArt 5"/>
          <p:cNvSpPr>
            <a:spLocks noChangeArrowheads="1" noChangeShapeType="1" noTextEdit="1"/>
          </p:cNvSpPr>
          <p:nvPr/>
        </p:nvSpPr>
        <p:spPr bwMode="auto">
          <a:xfrm rot="5400000">
            <a:off x="-2298700" y="3746500"/>
            <a:ext cx="5257800" cy="508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Chapter 4</a:t>
            </a:r>
          </a:p>
        </p:txBody>
      </p:sp>
    </p:spTree>
    <p:extLst>
      <p:ext uri="{BB962C8B-B14F-4D97-AF65-F5344CB8AC3E}">
        <p14:creationId xmlns:p14="http://schemas.microsoft.com/office/powerpoint/2010/main" val="996138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a:latin typeface="Times" charset="0"/>
              </a:rPr>
              <a:t>Theory of Light</a:t>
            </a:r>
          </a:p>
        </p:txBody>
      </p:sp>
      <p:sp>
        <p:nvSpPr>
          <p:cNvPr id="15362" name="Rectangle 3"/>
          <p:cNvSpPr>
            <a:spLocks noGrp="1" noChangeArrowheads="1"/>
          </p:cNvSpPr>
          <p:nvPr>
            <p:ph type="body" idx="1"/>
          </p:nvPr>
        </p:nvSpPr>
        <p:spPr/>
        <p:txBody>
          <a:bodyPr/>
          <a:lstStyle/>
          <a:p>
            <a:pPr eaLnBrk="1" hangingPunct="1"/>
            <a:r>
              <a:rPr lang="en-US" sz="2800" u="sng" dirty="0">
                <a:latin typeface="Times" charset="0"/>
              </a:rPr>
              <a:t>Waves</a:t>
            </a:r>
            <a:r>
              <a:rPr lang="en-US" sz="2800" dirty="0">
                <a:latin typeface="Times" charset="0"/>
              </a:rPr>
              <a:t> are described in terms such as:</a:t>
            </a:r>
          </a:p>
          <a:p>
            <a:pPr lvl="1" eaLnBrk="1" hangingPunct="1"/>
            <a:r>
              <a:rPr lang="en-US" dirty="0">
                <a:solidFill>
                  <a:srgbClr val="000000"/>
                </a:solidFill>
                <a:latin typeface="Times" charset="0"/>
              </a:rPr>
              <a:t>Wavelength, the distance between two successive crests (or one trough to the next trough).</a:t>
            </a:r>
          </a:p>
          <a:p>
            <a:pPr lvl="1" eaLnBrk="1" hangingPunct="1"/>
            <a:r>
              <a:rPr lang="en-US" dirty="0">
                <a:solidFill>
                  <a:srgbClr val="000000"/>
                </a:solidFill>
                <a:latin typeface="Times" charset="0"/>
              </a:rPr>
              <a:t>Frequency, the number of crests </a:t>
            </a:r>
            <a:r>
              <a:rPr lang="en-US" dirty="0" smtClean="0">
                <a:solidFill>
                  <a:srgbClr val="000000"/>
                </a:solidFill>
                <a:latin typeface="Times" charset="0"/>
              </a:rPr>
              <a:t>passing </a:t>
            </a:r>
            <a:r>
              <a:rPr lang="en-US" dirty="0">
                <a:latin typeface="Times" charset="0"/>
              </a:rPr>
              <a:t>any one given point per unit of time.</a:t>
            </a:r>
          </a:p>
          <a:p>
            <a:pPr eaLnBrk="1" hangingPunct="1">
              <a:buFontTx/>
              <a:buNone/>
            </a:pPr>
            <a:endParaRPr lang="en-US" dirty="0">
              <a:latin typeface="Times" charset="0"/>
            </a:endParaRP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962400"/>
            <a:ext cx="4259263" cy="2597150"/>
          </a:xfrm>
          <a:prstGeom prst="rect">
            <a:avLst/>
          </a:prstGeom>
          <a:noFill/>
          <a:ln w="317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7486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Visible Light</a:t>
            </a:r>
          </a:p>
        </p:txBody>
      </p:sp>
      <p:pic>
        <p:nvPicPr>
          <p:cNvPr id="17410" name="Picture 10" descr="Prisi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143000"/>
            <a:ext cx="3810000" cy="3581400"/>
          </a:xfrm>
          <a:noFill/>
        </p:spPr>
      </p:pic>
      <p:pic>
        <p:nvPicPr>
          <p:cNvPr id="17411" name="Picture 11" descr="prisim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3810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TextBox 5"/>
          <p:cNvSpPr txBox="1">
            <a:spLocks noChangeArrowheads="1"/>
          </p:cNvSpPr>
          <p:nvPr/>
        </p:nvSpPr>
        <p:spPr bwMode="auto">
          <a:xfrm>
            <a:off x="990600" y="5029200"/>
            <a:ext cx="7467600"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pPr>
            <a:r>
              <a:rPr lang="en-US" sz="2000" dirty="0">
                <a:solidFill>
                  <a:srgbClr val="000000"/>
                </a:solidFill>
              </a:rPr>
              <a:t>When white light passes though a prism, it is dispersed into a continuous spectrum of colors.</a:t>
            </a:r>
          </a:p>
          <a:p>
            <a:pPr eaLnBrk="1" hangingPunct="1">
              <a:lnSpc>
                <a:spcPct val="90000"/>
              </a:lnSpc>
            </a:pPr>
            <a:r>
              <a:rPr lang="en-US" sz="2000" dirty="0">
                <a:solidFill>
                  <a:srgbClr val="000000"/>
                </a:solidFill>
              </a:rPr>
              <a:t>Visible light ranges in color from red to violet in the electromagnetic spectrum (ROYGBIV).</a:t>
            </a:r>
          </a:p>
          <a:p>
            <a:endParaRPr lang="en-US" sz="2000" dirty="0">
              <a:solidFill>
                <a:srgbClr val="FFFF00"/>
              </a:solidFill>
            </a:endParaRPr>
          </a:p>
        </p:txBody>
      </p:sp>
    </p:spTree>
    <p:extLst>
      <p:ext uri="{BB962C8B-B14F-4D97-AF65-F5344CB8AC3E}">
        <p14:creationId xmlns:p14="http://schemas.microsoft.com/office/powerpoint/2010/main" val="2876666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Physical Properties of Light</a:t>
            </a:r>
          </a:p>
        </p:txBody>
      </p:sp>
      <p:sp>
        <p:nvSpPr>
          <p:cNvPr id="20482" name="Rectangle 3"/>
          <p:cNvSpPr>
            <a:spLocks noGrp="1" noChangeArrowheads="1"/>
          </p:cNvSpPr>
          <p:nvPr>
            <p:ph sz="half" idx="1"/>
          </p:nvPr>
        </p:nvSpPr>
        <p:spPr>
          <a:xfrm>
            <a:off x="838200" y="1219200"/>
            <a:ext cx="3962400" cy="5257800"/>
          </a:xfrm>
        </p:spPr>
        <p:txBody>
          <a:bodyPr/>
          <a:lstStyle/>
          <a:p>
            <a:pPr eaLnBrk="1" hangingPunct="1">
              <a:lnSpc>
                <a:spcPct val="90000"/>
              </a:lnSpc>
            </a:pPr>
            <a:r>
              <a:rPr lang="en-US" dirty="0">
                <a:solidFill>
                  <a:srgbClr val="0300BC"/>
                </a:solidFill>
                <a:latin typeface="Times" charset="0"/>
                <a:ea typeface="ＭＳ Ｐゴシック" charset="0"/>
                <a:cs typeface="ＭＳ Ｐゴシック" charset="0"/>
              </a:rPr>
              <a:t>Light waves travel in air at a constant rate of speed (velocity) until they hit another </a:t>
            </a:r>
            <a:r>
              <a:rPr lang="en-US" dirty="0" smtClean="0">
                <a:solidFill>
                  <a:srgbClr val="0300BC"/>
                </a:solidFill>
                <a:latin typeface="Times" charset="0"/>
                <a:ea typeface="ＭＳ Ｐゴシック" charset="0"/>
                <a:cs typeface="ＭＳ Ｐゴシック" charset="0"/>
              </a:rPr>
              <a:t>substance. </a:t>
            </a:r>
            <a:endParaRPr lang="en-US" dirty="0">
              <a:solidFill>
                <a:srgbClr val="0300BC"/>
              </a:solidFill>
              <a:latin typeface="Times" charset="0"/>
              <a:ea typeface="ＭＳ Ｐゴシック" charset="0"/>
              <a:cs typeface="ＭＳ Ｐゴシック" charset="0"/>
            </a:endParaRPr>
          </a:p>
          <a:p>
            <a:pPr eaLnBrk="1" hangingPunct="1">
              <a:lnSpc>
                <a:spcPct val="90000"/>
              </a:lnSpc>
            </a:pPr>
            <a:endParaRPr lang="en-US" sz="800" dirty="0">
              <a:solidFill>
                <a:srgbClr val="0300BC"/>
              </a:solidFill>
              <a:latin typeface="Times" charset="0"/>
              <a:ea typeface="ＭＳ Ｐゴシック" charset="0"/>
              <a:cs typeface="ＭＳ Ｐゴシック" charset="0"/>
            </a:endParaRPr>
          </a:p>
          <a:p>
            <a:pPr eaLnBrk="1" hangingPunct="1">
              <a:lnSpc>
                <a:spcPct val="90000"/>
              </a:lnSpc>
            </a:pPr>
            <a:r>
              <a:rPr lang="en-US" dirty="0">
                <a:solidFill>
                  <a:srgbClr val="0300BC"/>
                </a:solidFill>
                <a:latin typeface="Times" charset="0"/>
                <a:ea typeface="ＭＳ Ｐゴシック" charset="0"/>
                <a:cs typeface="ＭＳ Ｐゴシック" charset="0"/>
              </a:rPr>
              <a:t>Contact with another </a:t>
            </a:r>
            <a:r>
              <a:rPr lang="en-US" dirty="0" smtClean="0">
                <a:solidFill>
                  <a:srgbClr val="0300BC"/>
                </a:solidFill>
                <a:latin typeface="Times" charset="0"/>
                <a:ea typeface="ＭＳ Ｐゴシック" charset="0"/>
                <a:cs typeface="ＭＳ Ｐゴシック" charset="0"/>
              </a:rPr>
              <a:t>substance (like water or glass)  </a:t>
            </a:r>
            <a:r>
              <a:rPr lang="en-US" dirty="0">
                <a:solidFill>
                  <a:srgbClr val="0300BC"/>
                </a:solidFill>
                <a:latin typeface="Times" charset="0"/>
                <a:ea typeface="ＭＳ Ｐゴシック" charset="0"/>
                <a:cs typeface="ＭＳ Ｐゴシック" charset="0"/>
              </a:rPr>
              <a:t>causes the light wave to slow down, causing the ray of light to </a:t>
            </a:r>
            <a:r>
              <a:rPr lang="en-US" dirty="0" smtClean="0">
                <a:solidFill>
                  <a:srgbClr val="0300BC"/>
                </a:solidFill>
                <a:latin typeface="Times" charset="0"/>
                <a:ea typeface="ＭＳ Ｐゴシック" charset="0"/>
                <a:cs typeface="ＭＳ Ｐゴシック" charset="0"/>
              </a:rPr>
              <a:t>bend or refract</a:t>
            </a:r>
            <a:r>
              <a:rPr lang="en-US" u="sng" dirty="0" smtClean="0">
                <a:solidFill>
                  <a:srgbClr val="0300BC"/>
                </a:solidFill>
                <a:latin typeface="Times" charset="0"/>
                <a:ea typeface="ＭＳ Ｐゴシック" charset="0"/>
                <a:cs typeface="ＭＳ Ｐゴシック" charset="0"/>
              </a:rPr>
              <a:t>.</a:t>
            </a:r>
            <a:endParaRPr lang="en-US" u="sng" dirty="0">
              <a:solidFill>
                <a:srgbClr val="0300BC"/>
              </a:solidFill>
              <a:latin typeface="Times" charset="0"/>
              <a:ea typeface="ＭＳ Ｐゴシック" charset="0"/>
              <a:cs typeface="ＭＳ Ｐゴシック" charset="0"/>
            </a:endParaRPr>
          </a:p>
        </p:txBody>
      </p:sp>
      <p:sp>
        <p:nvSpPr>
          <p:cNvPr id="20483" name="WordArt 5"/>
          <p:cNvSpPr>
            <a:spLocks noChangeArrowheads="1" noChangeShapeType="1" noTextEdit="1"/>
          </p:cNvSpPr>
          <p:nvPr/>
        </p:nvSpPr>
        <p:spPr bwMode="auto">
          <a:xfrm rot="5400000">
            <a:off x="-2298700" y="3746500"/>
            <a:ext cx="5257800" cy="508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Chapter 4</a:t>
            </a:r>
          </a:p>
        </p:txBody>
      </p:sp>
      <p:pic>
        <p:nvPicPr>
          <p:cNvPr id="20484" name="Content Placeholder 10" descr="images-13.jpg"/>
          <p:cNvPicPr>
            <a:picLocks noGrp="1" noChangeAspect="1"/>
          </p:cNvPicPr>
          <p:nvPr>
            <p:ph sz="half" idx="2"/>
          </p:nvPr>
        </p:nvPicPr>
        <p:blipFill>
          <a:blip r:embed="rId2">
            <a:extLst>
              <a:ext uri="{28A0092B-C50C-407E-A947-70E740481C1C}">
                <a14:useLocalDpi xmlns:a14="http://schemas.microsoft.com/office/drawing/2010/main" val="0"/>
              </a:ext>
            </a:extLst>
          </a:blip>
          <a:srcRect t="-29961" b="-29961"/>
          <a:stretch>
            <a:fillRect/>
          </a:stretch>
        </p:blipFill>
        <p:spPr/>
      </p:pic>
    </p:spTree>
    <p:extLst>
      <p:ext uri="{BB962C8B-B14F-4D97-AF65-F5344CB8AC3E}">
        <p14:creationId xmlns:p14="http://schemas.microsoft.com/office/powerpoint/2010/main" val="1502546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0"/>
            <a:ext cx="8229600" cy="1143000"/>
          </a:xfrm>
        </p:spPr>
        <p:txBody>
          <a:bodyPr/>
          <a:lstStyle/>
          <a:p>
            <a:pPr eaLnBrk="1" hangingPunct="1"/>
            <a:r>
              <a:rPr lang="en-US">
                <a:latin typeface="Arial" charset="0"/>
              </a:rPr>
              <a:t>Question</a:t>
            </a:r>
          </a:p>
        </p:txBody>
      </p:sp>
      <p:sp>
        <p:nvSpPr>
          <p:cNvPr id="63491" name="Rectangle 3"/>
          <p:cNvSpPr>
            <a:spLocks noGrp="1" noChangeArrowheads="1"/>
          </p:cNvSpPr>
          <p:nvPr>
            <p:ph type="body" sz="half" idx="1"/>
          </p:nvPr>
        </p:nvSpPr>
        <p:spPr>
          <a:xfrm>
            <a:off x="838200" y="1143000"/>
            <a:ext cx="7924800" cy="4525963"/>
          </a:xfrm>
        </p:spPr>
        <p:txBody>
          <a:bodyPr/>
          <a:lstStyle/>
          <a:p>
            <a:pPr eaLnBrk="1" hangingPunct="1"/>
            <a:r>
              <a:rPr lang="en-US" sz="2800">
                <a:latin typeface="Arial" charset="0"/>
              </a:rPr>
              <a:t>What happens when you look at a key that is placed underwater from above water? Why?</a:t>
            </a:r>
          </a:p>
        </p:txBody>
      </p:sp>
      <p:pic>
        <p:nvPicPr>
          <p:cNvPr id="63493" name="Picture 5" descr="FDRflc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0" y="2439988"/>
            <a:ext cx="6248400" cy="4156075"/>
          </a:xfrm>
          <a:noFill/>
        </p:spPr>
      </p:pic>
    </p:spTree>
    <p:extLst>
      <p:ext uri="{BB962C8B-B14F-4D97-AF65-F5344CB8AC3E}">
        <p14:creationId xmlns:p14="http://schemas.microsoft.com/office/powerpoint/2010/main" val="3074758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63493"/>
                                        </p:tgtEl>
                                        <p:attrNameLst>
                                          <p:attrName>style.visibility</p:attrName>
                                        </p:attrNameLst>
                                      </p:cBhvr>
                                      <p:to>
                                        <p:strVal val="visible"/>
                                      </p:to>
                                    </p:set>
                                    <p:animEffect transition="in" filter="circle(in)">
                                      <p:cBhvr>
                                        <p:cTn id="11" dur="20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200">
                <a:latin typeface="Times" charset="0"/>
              </a:rPr>
              <a:t>Important Physical Properties</a:t>
            </a:r>
          </a:p>
        </p:txBody>
      </p:sp>
      <p:sp>
        <p:nvSpPr>
          <p:cNvPr id="23554" name="Rectangle 3"/>
          <p:cNvSpPr>
            <a:spLocks noGrp="1" noChangeArrowheads="1"/>
          </p:cNvSpPr>
          <p:nvPr>
            <p:ph type="body" idx="1"/>
          </p:nvPr>
        </p:nvSpPr>
        <p:spPr/>
        <p:txBody>
          <a:bodyPr/>
          <a:lstStyle/>
          <a:p>
            <a:pPr eaLnBrk="1" hangingPunct="1"/>
            <a:r>
              <a:rPr lang="en-US" sz="2800" u="sng" dirty="0" smtClean="0">
                <a:solidFill>
                  <a:srgbClr val="FF0000"/>
                </a:solidFill>
                <a:latin typeface="Times" charset="0"/>
              </a:rPr>
              <a:t>Refraction </a:t>
            </a:r>
            <a:r>
              <a:rPr lang="en-US" sz="2800" dirty="0" smtClean="0">
                <a:solidFill>
                  <a:srgbClr val="FF0000"/>
                </a:solidFill>
                <a:latin typeface="Times" charset="0"/>
              </a:rPr>
              <a:t>is the </a:t>
            </a:r>
            <a:r>
              <a:rPr lang="en-US" sz="2800" dirty="0">
                <a:solidFill>
                  <a:srgbClr val="FF0000"/>
                </a:solidFill>
                <a:latin typeface="Times" charset="0"/>
              </a:rPr>
              <a:t>bending of light waves because of a change in </a:t>
            </a:r>
            <a:r>
              <a:rPr lang="en-US" sz="2800" dirty="0" smtClean="0">
                <a:solidFill>
                  <a:srgbClr val="FF0000"/>
                </a:solidFill>
                <a:latin typeface="Times" charset="0"/>
              </a:rPr>
              <a:t>velocity.</a:t>
            </a:r>
            <a:endParaRPr lang="en-US" sz="2800" dirty="0">
              <a:solidFill>
                <a:srgbClr val="FF0000"/>
              </a:solidFill>
              <a:latin typeface="Times" charset="0"/>
            </a:endParaRPr>
          </a:p>
          <a:p>
            <a:pPr eaLnBrk="1" hangingPunct="1"/>
            <a:endParaRPr lang="en-US" sz="2800" dirty="0">
              <a:solidFill>
                <a:srgbClr val="FF0000"/>
              </a:solidFill>
              <a:latin typeface="Times" charset="0"/>
            </a:endParaRPr>
          </a:p>
          <a:p>
            <a:pPr eaLnBrk="1" hangingPunct="1"/>
            <a:endParaRPr lang="en-US" sz="2800" dirty="0">
              <a:latin typeface="Times" charset="0"/>
            </a:endParaRPr>
          </a:p>
        </p:txBody>
      </p:sp>
    </p:spTree>
    <p:extLst>
      <p:ext uri="{BB962C8B-B14F-4D97-AF65-F5344CB8AC3E}">
        <p14:creationId xmlns:p14="http://schemas.microsoft.com/office/powerpoint/2010/main" val="1093005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atin typeface="Arial" charset="0"/>
              </a:rPr>
              <a:t>Refractive Index</a:t>
            </a:r>
          </a:p>
        </p:txBody>
      </p:sp>
      <p:sp>
        <p:nvSpPr>
          <p:cNvPr id="19459" name="Rectangle 3"/>
          <p:cNvSpPr>
            <a:spLocks noGrp="1" noChangeArrowheads="1"/>
          </p:cNvSpPr>
          <p:nvPr>
            <p:ph type="body" idx="1"/>
          </p:nvPr>
        </p:nvSpPr>
        <p:spPr/>
        <p:txBody>
          <a:bodyPr/>
          <a:lstStyle/>
          <a:p>
            <a:pPr marL="406400" indent="-406400" eaLnBrk="1" hangingPunct="1">
              <a:buNone/>
            </a:pPr>
            <a:r>
              <a:rPr lang="en-US" sz="2800" dirty="0">
                <a:solidFill>
                  <a:srgbClr val="FF0000"/>
                </a:solidFill>
                <a:latin typeface="Arial" charset="0"/>
                <a:sym typeface="Wingdings" charset="0"/>
              </a:rPr>
              <a:t></a:t>
            </a:r>
            <a:r>
              <a:rPr lang="en-US" sz="2800" dirty="0">
                <a:solidFill>
                  <a:srgbClr val="FF0000"/>
                </a:solidFill>
                <a:latin typeface="Arial" charset="0"/>
              </a:rPr>
              <a:t> A quantity that measures the bending of light as it travels from one medium into another</a:t>
            </a:r>
          </a:p>
          <a:p>
            <a:pPr eaLnBrk="1" hangingPunct="1"/>
            <a:endParaRPr lang="en-US" sz="2800" dirty="0">
              <a:solidFill>
                <a:srgbClr val="FF0000"/>
              </a:solidFill>
              <a:latin typeface="Arial" charset="0"/>
            </a:endParaRPr>
          </a:p>
          <a:p>
            <a:pPr marL="642938" eaLnBrk="1" hangingPunct="1"/>
            <a:r>
              <a:rPr lang="en-US" sz="2800" dirty="0">
                <a:solidFill>
                  <a:srgbClr val="FF0000"/>
                </a:solidFill>
                <a:latin typeface="Arial" charset="0"/>
              </a:rPr>
              <a:t>RI = velocity of light in a vacuum</a:t>
            </a:r>
          </a:p>
          <a:p>
            <a:pPr marL="642938" eaLnBrk="1" hangingPunct="1">
              <a:buFontTx/>
              <a:buNone/>
            </a:pPr>
            <a:r>
              <a:rPr lang="en-US" sz="2800" dirty="0">
                <a:solidFill>
                  <a:srgbClr val="FF0000"/>
                </a:solidFill>
                <a:latin typeface="Arial" charset="0"/>
              </a:rPr>
              <a:t>		    </a:t>
            </a:r>
            <a:r>
              <a:rPr lang="en-US" sz="2800" dirty="0" smtClean="0">
                <a:solidFill>
                  <a:srgbClr val="FF0000"/>
                </a:solidFill>
                <a:latin typeface="Arial" charset="0"/>
              </a:rPr>
              <a:t> velocity </a:t>
            </a:r>
            <a:r>
              <a:rPr lang="en-US" sz="2800" dirty="0">
                <a:solidFill>
                  <a:srgbClr val="FF0000"/>
                </a:solidFill>
                <a:latin typeface="Arial" charset="0"/>
              </a:rPr>
              <a:t>of light in medium</a:t>
            </a:r>
          </a:p>
          <a:p>
            <a:pPr eaLnBrk="1" hangingPunct="1">
              <a:buFontTx/>
              <a:buNone/>
            </a:pPr>
            <a:endParaRPr lang="en-US" sz="2800" dirty="0">
              <a:solidFill>
                <a:srgbClr val="FF0000"/>
              </a:solidFill>
              <a:latin typeface="Arial" charset="0"/>
            </a:endParaRPr>
          </a:p>
          <a:p>
            <a:pPr eaLnBrk="1" hangingPunct="1"/>
            <a:r>
              <a:rPr lang="en-US" sz="2800" dirty="0">
                <a:latin typeface="Arial" charset="0"/>
              </a:rPr>
              <a:t>Always will be greater than 1.00</a:t>
            </a:r>
          </a:p>
          <a:p>
            <a:pPr lvl="1" eaLnBrk="1" hangingPunct="1"/>
            <a:r>
              <a:rPr lang="en-US" sz="2400" dirty="0">
                <a:latin typeface="Arial" charset="0"/>
                <a:ea typeface="ＭＳ Ｐゴシック" charset="0"/>
              </a:rPr>
              <a:t>Water has a refractive index of 1.33 (light travels 1.33 times faster in a vacuum than in water)</a:t>
            </a:r>
          </a:p>
        </p:txBody>
      </p:sp>
      <p:sp>
        <p:nvSpPr>
          <p:cNvPr id="19460" name="Line 4"/>
          <p:cNvSpPr>
            <a:spLocks noChangeShapeType="1"/>
          </p:cNvSpPr>
          <p:nvPr/>
        </p:nvSpPr>
        <p:spPr bwMode="auto">
          <a:xfrm>
            <a:off x="2286000" y="3581400"/>
            <a:ext cx="4953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974991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refrac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24200" y="3482975"/>
            <a:ext cx="5334000" cy="3375025"/>
          </a:xfrm>
          <a:noFill/>
        </p:spPr>
      </p:pic>
      <p:sp>
        <p:nvSpPr>
          <p:cNvPr id="48130" name="Rectangle 2"/>
          <p:cNvSpPr>
            <a:spLocks noGrp="1" noChangeArrowheads="1"/>
          </p:cNvSpPr>
          <p:nvPr>
            <p:ph type="title"/>
          </p:nvPr>
        </p:nvSpPr>
        <p:spPr/>
        <p:txBody>
          <a:bodyPr/>
          <a:lstStyle/>
          <a:p>
            <a:pPr eaLnBrk="1" hangingPunct="1"/>
            <a:r>
              <a:rPr lang="en-US">
                <a:latin typeface="Arial" charset="0"/>
              </a:rPr>
              <a:t>Refractive Index</a:t>
            </a:r>
          </a:p>
        </p:txBody>
      </p:sp>
      <p:sp>
        <p:nvSpPr>
          <p:cNvPr id="20483" name="Rectangle 3"/>
          <p:cNvSpPr>
            <a:spLocks noGrp="1" noChangeArrowheads="1"/>
          </p:cNvSpPr>
          <p:nvPr>
            <p:ph type="body" sz="half" idx="1"/>
          </p:nvPr>
        </p:nvSpPr>
        <p:spPr>
          <a:xfrm>
            <a:off x="457200" y="1600200"/>
            <a:ext cx="7772400" cy="4525963"/>
          </a:xfrm>
        </p:spPr>
        <p:txBody>
          <a:bodyPr/>
          <a:lstStyle/>
          <a:p>
            <a:pPr eaLnBrk="1" hangingPunct="1"/>
            <a:r>
              <a:rPr lang="en-US" sz="2800" dirty="0">
                <a:latin typeface="Arial" charset="0"/>
                <a:sym typeface="Wingdings" charset="0"/>
              </a:rPr>
              <a:t></a:t>
            </a:r>
            <a:r>
              <a:rPr lang="en-US" sz="2800" dirty="0">
                <a:latin typeface="Arial" charset="0"/>
              </a:rPr>
              <a:t> </a:t>
            </a:r>
            <a:r>
              <a:rPr lang="en-US" sz="2800" dirty="0">
                <a:solidFill>
                  <a:srgbClr val="FF0000"/>
                </a:solidFill>
                <a:latin typeface="Arial" charset="0"/>
              </a:rPr>
              <a:t>The RI depends on </a:t>
            </a:r>
            <a:r>
              <a:rPr lang="en-US" sz="2800" dirty="0">
                <a:latin typeface="Arial" charset="0"/>
              </a:rPr>
              <a:t>the wavelength of light being used and </a:t>
            </a:r>
            <a:r>
              <a:rPr lang="en-US" sz="2800" dirty="0">
                <a:solidFill>
                  <a:srgbClr val="FF0000"/>
                </a:solidFill>
                <a:latin typeface="Arial" charset="0"/>
              </a:rPr>
              <a:t>the temperature of the material</a:t>
            </a:r>
          </a:p>
          <a:p>
            <a:pPr eaLnBrk="1" hangingPunct="1"/>
            <a:endParaRPr lang="en-US" sz="2800" dirty="0">
              <a:latin typeface="Arial" charset="0"/>
            </a:endParaRPr>
          </a:p>
          <a:p>
            <a:pPr eaLnBrk="1" hangingPunct="1"/>
            <a:endParaRPr lang="en-US" sz="2800" dirty="0">
              <a:latin typeface="Arial" charset="0"/>
            </a:endParaRPr>
          </a:p>
        </p:txBody>
      </p:sp>
    </p:spTree>
    <p:extLst>
      <p:ext uri="{BB962C8B-B14F-4D97-AF65-F5344CB8AC3E}">
        <p14:creationId xmlns:p14="http://schemas.microsoft.com/office/powerpoint/2010/main" val="395073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dirty="0" smtClean="0">
                <a:latin typeface="Arial" charset="0"/>
              </a:rPr>
              <a:t>Determining Refractive </a:t>
            </a:r>
            <a:r>
              <a:rPr lang="en-US" dirty="0">
                <a:latin typeface="Arial" charset="0"/>
              </a:rPr>
              <a:t>Index</a:t>
            </a:r>
          </a:p>
        </p:txBody>
      </p:sp>
      <p:sp>
        <p:nvSpPr>
          <p:cNvPr id="21507" name="Rectangle 3"/>
          <p:cNvSpPr>
            <a:spLocks noGrp="1" noChangeArrowheads="1"/>
          </p:cNvSpPr>
          <p:nvPr>
            <p:ph type="body" idx="1"/>
          </p:nvPr>
        </p:nvSpPr>
        <p:spPr/>
        <p:txBody>
          <a:bodyPr/>
          <a:lstStyle/>
          <a:p>
            <a:pPr eaLnBrk="1" hangingPunct="1"/>
            <a:r>
              <a:rPr lang="en-US" dirty="0">
                <a:solidFill>
                  <a:srgbClr val="FF0000"/>
                </a:solidFill>
                <a:latin typeface="Arial" charset="0"/>
              </a:rPr>
              <a:t>Measured using a microscope equipped with a hot stage</a:t>
            </a:r>
          </a:p>
          <a:p>
            <a:pPr lvl="1" eaLnBrk="1" hangingPunct="1"/>
            <a:r>
              <a:rPr lang="en-US" dirty="0">
                <a:solidFill>
                  <a:srgbClr val="FF0000"/>
                </a:solidFill>
                <a:latin typeface="Arial" charset="0"/>
                <a:ea typeface="ＭＳ Ｐゴシック" charset="0"/>
              </a:rPr>
              <a:t>Glass is immersed in an oily material with a known refractive index</a:t>
            </a:r>
          </a:p>
          <a:p>
            <a:pPr lvl="1" eaLnBrk="1" hangingPunct="1"/>
            <a:r>
              <a:rPr lang="en-US" dirty="0">
                <a:solidFill>
                  <a:srgbClr val="FF0000"/>
                </a:solidFill>
                <a:latin typeface="Arial" charset="0"/>
                <a:ea typeface="ＭＳ Ｐゴシック" charset="0"/>
              </a:rPr>
              <a:t>Oil is slowly heated </a:t>
            </a:r>
          </a:p>
          <a:p>
            <a:pPr lvl="2" eaLnBrk="1" hangingPunct="1"/>
            <a:r>
              <a:rPr lang="en-US" dirty="0">
                <a:solidFill>
                  <a:srgbClr val="FF0000"/>
                </a:solidFill>
                <a:latin typeface="Arial" charset="0"/>
                <a:ea typeface="ＭＳ Ｐゴシック" charset="0"/>
              </a:rPr>
              <a:t>This changes the refractive index</a:t>
            </a:r>
          </a:p>
          <a:p>
            <a:pPr lvl="1" eaLnBrk="1" hangingPunct="1"/>
            <a:r>
              <a:rPr lang="en-US" dirty="0">
                <a:solidFill>
                  <a:srgbClr val="FF0000"/>
                </a:solidFill>
                <a:latin typeface="Arial" charset="0"/>
                <a:ea typeface="ＭＳ Ｐゴシック" charset="0"/>
              </a:rPr>
              <a:t>When glass is not seen in the oil, it has the same refractive index</a:t>
            </a:r>
          </a:p>
        </p:txBody>
      </p:sp>
      <p:pic>
        <p:nvPicPr>
          <p:cNvPr id="49155" name="Picture 4" descr="j01959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84821"/>
            <a:ext cx="739775" cy="981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6" name="Picture 5" descr="MCj007878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82" y="76200"/>
            <a:ext cx="993518"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00069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title"/>
          </p:nvPr>
        </p:nvSpPr>
        <p:spPr/>
        <p:txBody>
          <a:bodyPr/>
          <a:lstStyle/>
          <a:p>
            <a:pPr eaLnBrk="1" hangingPunct="1"/>
            <a:r>
              <a:rPr lang="en-US">
                <a:solidFill>
                  <a:srgbClr val="FF0000"/>
                </a:solidFill>
                <a:latin typeface="Arial" charset="0"/>
                <a:ea typeface="ヒラギノ角ゴ Pro W3" charset="0"/>
                <a:cs typeface="ヒラギノ角ゴ Pro W3" charset="0"/>
              </a:rPr>
              <a:t>Refractive Index By Immersion</a:t>
            </a:r>
          </a:p>
        </p:txBody>
      </p:sp>
      <p:sp>
        <p:nvSpPr>
          <p:cNvPr id="43010" name="Rectangle 3"/>
          <p:cNvSpPr txBox="1">
            <a:spLocks noChangeArrowheads="1"/>
          </p:cNvSpPr>
          <p:nvPr/>
        </p:nvSpPr>
        <p:spPr bwMode="auto">
          <a:xfrm>
            <a:off x="3200400" y="1143000"/>
            <a:ext cx="2895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eaLnBrk="1" hangingPunct="1">
              <a:lnSpc>
                <a:spcPct val="80000"/>
              </a:lnSpc>
              <a:spcBef>
                <a:spcPct val="20000"/>
              </a:spcBef>
            </a:pPr>
            <a:endParaRPr lang="en-US" b="1" dirty="0">
              <a:solidFill>
                <a:srgbClr val="FF0000"/>
              </a:solidFill>
              <a:latin typeface="Arial" charset="0"/>
              <a:ea typeface="ヒラギノ角ゴ Pro W3" charset="0"/>
              <a:cs typeface="ヒラギノ角ゴ Pro W3" charset="0"/>
            </a:endParaRPr>
          </a:p>
          <a:p>
            <a:pPr marL="0" indent="0" eaLnBrk="1" hangingPunct="1">
              <a:lnSpc>
                <a:spcPct val="80000"/>
              </a:lnSpc>
              <a:spcBef>
                <a:spcPct val="20000"/>
              </a:spcBef>
            </a:pPr>
            <a:r>
              <a:rPr lang="en-US" b="1" dirty="0" smtClean="0">
                <a:solidFill>
                  <a:srgbClr val="FF0000"/>
                </a:solidFill>
                <a:latin typeface="Arial" charset="0"/>
                <a:ea typeface="ヒラギノ角ゴ Pro W3" charset="0"/>
                <a:cs typeface="ヒラギノ角ゴ Pro W3" charset="0"/>
              </a:rPr>
              <a:t>2nd</a:t>
            </a:r>
          </a:p>
          <a:p>
            <a:pPr eaLnBrk="1" hangingPunct="1">
              <a:lnSpc>
                <a:spcPct val="80000"/>
              </a:lnSpc>
              <a:spcBef>
                <a:spcPct val="20000"/>
              </a:spcBef>
              <a:buFontTx/>
              <a:buChar char="•"/>
            </a:pPr>
            <a:r>
              <a:rPr lang="en-US" b="1" dirty="0" smtClean="0">
                <a:solidFill>
                  <a:srgbClr val="FF0000"/>
                </a:solidFill>
                <a:latin typeface="Arial" charset="0"/>
                <a:ea typeface="ヒラギノ角ゴ Pro W3" charset="0"/>
                <a:cs typeface="ヒラギノ角ゴ Pro W3" charset="0"/>
              </a:rPr>
              <a:t>A </a:t>
            </a:r>
            <a:r>
              <a:rPr lang="en-US" b="1" dirty="0" err="1" smtClean="0">
                <a:solidFill>
                  <a:srgbClr val="FF0000"/>
                </a:solidFill>
                <a:latin typeface="Arial" charset="0"/>
                <a:ea typeface="ヒラギノ角ゴ Pro W3" charset="0"/>
                <a:cs typeface="ヒラギノ角ゴ Pro W3" charset="0"/>
              </a:rPr>
              <a:t>Becke</a:t>
            </a:r>
            <a:r>
              <a:rPr lang="en-US" b="1" dirty="0" smtClean="0">
                <a:solidFill>
                  <a:srgbClr val="FF0000"/>
                </a:solidFill>
                <a:latin typeface="Arial" charset="0"/>
                <a:ea typeface="ヒラギノ角ゴ Pro W3" charset="0"/>
                <a:cs typeface="ヒラギノ角ゴ Pro W3" charset="0"/>
              </a:rPr>
              <a:t> </a:t>
            </a:r>
            <a:r>
              <a:rPr lang="en-US" b="1" dirty="0">
                <a:solidFill>
                  <a:srgbClr val="FF0000"/>
                </a:solidFill>
                <a:latin typeface="Arial" charset="0"/>
                <a:ea typeface="ヒラギノ角ゴ Pro W3" charset="0"/>
                <a:cs typeface="ヒラギノ角ゴ Pro W3" charset="0"/>
              </a:rPr>
              <a:t>line is </a:t>
            </a:r>
            <a:r>
              <a:rPr lang="en-US" b="1" dirty="0" smtClean="0">
                <a:solidFill>
                  <a:srgbClr val="FF0000"/>
                </a:solidFill>
                <a:latin typeface="Arial" charset="0"/>
                <a:ea typeface="ヒラギノ角ゴ Pro W3" charset="0"/>
                <a:cs typeface="ヒラギノ角ゴ Pro W3" charset="0"/>
              </a:rPr>
              <a:t>present. It is a </a:t>
            </a:r>
            <a:r>
              <a:rPr lang="en-US" b="1" dirty="0">
                <a:solidFill>
                  <a:srgbClr val="FF0000"/>
                </a:solidFill>
                <a:latin typeface="Arial" charset="0"/>
                <a:ea typeface="ヒラギノ角ゴ Pro W3" charset="0"/>
                <a:cs typeface="ヒラギノ角ゴ Pro W3" charset="0"/>
              </a:rPr>
              <a:t>bright halo near the </a:t>
            </a:r>
            <a:r>
              <a:rPr lang="en-US" b="1" dirty="0" smtClean="0">
                <a:solidFill>
                  <a:srgbClr val="FF0000"/>
                </a:solidFill>
                <a:latin typeface="Arial" charset="0"/>
                <a:ea typeface="ヒラギノ角ゴ Pro W3" charset="0"/>
                <a:cs typeface="ヒラギノ角ゴ Pro W3" charset="0"/>
              </a:rPr>
              <a:t>border </a:t>
            </a:r>
            <a:r>
              <a:rPr lang="en-US" b="1" dirty="0">
                <a:solidFill>
                  <a:srgbClr val="FF0000"/>
                </a:solidFill>
                <a:latin typeface="Arial" charset="0"/>
                <a:ea typeface="ヒラギノ角ゴ Pro W3" charset="0"/>
                <a:cs typeface="ヒラギノ角ゴ Pro W3" charset="0"/>
              </a:rPr>
              <a:t>of a particle that is immersed in </a:t>
            </a:r>
            <a:r>
              <a:rPr lang="en-US" b="1" dirty="0" smtClean="0">
                <a:solidFill>
                  <a:srgbClr val="FF0000"/>
                </a:solidFill>
                <a:latin typeface="Arial" charset="0"/>
                <a:ea typeface="ヒラギノ角ゴ Pro W3" charset="0"/>
                <a:cs typeface="ヒラギノ角ゴ Pro W3" charset="0"/>
              </a:rPr>
              <a:t>the oil </a:t>
            </a:r>
            <a:r>
              <a:rPr lang="en-US" b="1" dirty="0">
                <a:solidFill>
                  <a:srgbClr val="FF0000"/>
                </a:solidFill>
                <a:latin typeface="Arial" charset="0"/>
                <a:ea typeface="ヒラギノ角ゴ Pro W3" charset="0"/>
                <a:cs typeface="ヒラギノ角ゴ Pro W3" charset="0"/>
              </a:rPr>
              <a:t>of a different refractive index.</a:t>
            </a:r>
            <a:endParaRPr lang="en-US" sz="2000" b="1" dirty="0">
              <a:solidFill>
                <a:srgbClr val="FF0000"/>
              </a:solidFill>
              <a:latin typeface="Arial" charset="0"/>
              <a:ea typeface="ヒラギノ角ゴ Pro W3" charset="0"/>
              <a:cs typeface="ヒラギノ角ゴ Pro W3" charset="0"/>
            </a:endParaRPr>
          </a:p>
        </p:txBody>
      </p:sp>
      <p:sp>
        <p:nvSpPr>
          <p:cNvPr id="2" name="Rectangle 1"/>
          <p:cNvSpPr/>
          <p:nvPr/>
        </p:nvSpPr>
        <p:spPr>
          <a:xfrm>
            <a:off x="838200" y="1524000"/>
            <a:ext cx="2438400" cy="3428631"/>
          </a:xfrm>
          <a:prstGeom prst="rect">
            <a:avLst/>
          </a:prstGeom>
        </p:spPr>
        <p:txBody>
          <a:bodyPr wrap="square">
            <a:spAutoFit/>
          </a:bodyPr>
          <a:lstStyle/>
          <a:p>
            <a:pPr eaLnBrk="1" hangingPunct="1">
              <a:lnSpc>
                <a:spcPct val="80000"/>
              </a:lnSpc>
              <a:spcBef>
                <a:spcPct val="20000"/>
              </a:spcBef>
            </a:pPr>
            <a:r>
              <a:rPr lang="en-US" b="1" dirty="0" smtClean="0">
                <a:solidFill>
                  <a:srgbClr val="FF0000"/>
                </a:solidFill>
                <a:latin typeface="Arial" charset="0"/>
                <a:ea typeface="ヒラギノ角ゴ Pro W3" charset="0"/>
                <a:cs typeface="ヒラギノ角ゴ Pro W3" charset="0"/>
              </a:rPr>
              <a:t>1st </a:t>
            </a:r>
          </a:p>
          <a:p>
            <a:pPr eaLnBrk="1" hangingPunct="1">
              <a:lnSpc>
                <a:spcPct val="80000"/>
              </a:lnSpc>
              <a:spcBef>
                <a:spcPct val="20000"/>
              </a:spcBef>
              <a:buFontTx/>
              <a:buChar char="•"/>
            </a:pPr>
            <a:r>
              <a:rPr lang="en-US" b="1" dirty="0" smtClean="0">
                <a:solidFill>
                  <a:srgbClr val="FF0000"/>
                </a:solidFill>
                <a:latin typeface="Arial" charset="0"/>
                <a:ea typeface="ヒラギノ角ゴ Pro W3" charset="0"/>
                <a:cs typeface="ヒラギノ角ゴ Pro W3" charset="0"/>
              </a:rPr>
              <a:t>A glass </a:t>
            </a:r>
            <a:r>
              <a:rPr lang="en-US" b="1" dirty="0">
                <a:solidFill>
                  <a:srgbClr val="FF0000"/>
                </a:solidFill>
                <a:latin typeface="Arial" charset="0"/>
                <a:ea typeface="ヒラギノ角ゴ Pro W3" charset="0"/>
                <a:cs typeface="ヒラギノ角ゴ Pro W3" charset="0"/>
              </a:rPr>
              <a:t>particle </a:t>
            </a:r>
            <a:r>
              <a:rPr lang="en-US" b="1" dirty="0" smtClean="0">
                <a:solidFill>
                  <a:srgbClr val="FF0000"/>
                </a:solidFill>
                <a:latin typeface="Arial" charset="0"/>
                <a:ea typeface="ヒラギノ角ゴ Pro W3" charset="0"/>
                <a:cs typeface="ヒラギノ角ゴ Pro W3" charset="0"/>
              </a:rPr>
              <a:t>is immersed in </a:t>
            </a:r>
            <a:r>
              <a:rPr lang="en-US" b="1" dirty="0">
                <a:solidFill>
                  <a:srgbClr val="FF0000"/>
                </a:solidFill>
                <a:latin typeface="Arial" charset="0"/>
                <a:ea typeface="ヒラギノ角ゴ Pro W3" charset="0"/>
                <a:cs typeface="ヒラギノ角ゴ Pro W3" charset="0"/>
              </a:rPr>
              <a:t>a liquid medium (silicone oil</a:t>
            </a:r>
            <a:r>
              <a:rPr lang="en-US" b="1" dirty="0" smtClean="0">
                <a:solidFill>
                  <a:srgbClr val="FF0000"/>
                </a:solidFill>
                <a:latin typeface="Arial" charset="0"/>
                <a:ea typeface="ヒラギノ角ゴ Pro W3" charset="0"/>
                <a:cs typeface="ヒラギノ角ゴ Pro W3" charset="0"/>
              </a:rPr>
              <a:t>) which has a different refractive index compared to the glass</a:t>
            </a:r>
            <a:endParaRPr lang="en-US" b="1" dirty="0">
              <a:solidFill>
                <a:srgbClr val="FF0000"/>
              </a:solidFill>
              <a:latin typeface="Arial" charset="0"/>
              <a:ea typeface="ヒラギノ角ゴ Pro W3" charset="0"/>
              <a:cs typeface="ヒラギノ角ゴ Pro W3" charset="0"/>
            </a:endParaRPr>
          </a:p>
        </p:txBody>
      </p:sp>
      <p:sp>
        <p:nvSpPr>
          <p:cNvPr id="3" name="Rectangle 2"/>
          <p:cNvSpPr/>
          <p:nvPr/>
        </p:nvSpPr>
        <p:spPr>
          <a:xfrm>
            <a:off x="6324600" y="1600200"/>
            <a:ext cx="2590800" cy="3871829"/>
          </a:xfrm>
          <a:prstGeom prst="rect">
            <a:avLst/>
          </a:prstGeom>
        </p:spPr>
        <p:txBody>
          <a:bodyPr wrap="square">
            <a:spAutoFit/>
          </a:bodyPr>
          <a:lstStyle/>
          <a:p>
            <a:pPr eaLnBrk="1" hangingPunct="1">
              <a:lnSpc>
                <a:spcPct val="80000"/>
              </a:lnSpc>
              <a:spcBef>
                <a:spcPct val="20000"/>
              </a:spcBef>
            </a:pPr>
            <a:r>
              <a:rPr lang="en-US" b="1" dirty="0" smtClean="0">
                <a:solidFill>
                  <a:srgbClr val="FF0000"/>
                </a:solidFill>
                <a:latin typeface="Arial" charset="0"/>
                <a:ea typeface="ヒラギノ角ゴ Pro W3" charset="0"/>
                <a:cs typeface="ヒラギノ角ゴ Pro W3" charset="0"/>
              </a:rPr>
              <a:t>3rd</a:t>
            </a:r>
          </a:p>
          <a:p>
            <a:pPr marL="106363" indent="-106363" eaLnBrk="1" hangingPunct="1">
              <a:lnSpc>
                <a:spcPct val="80000"/>
              </a:lnSpc>
              <a:spcBef>
                <a:spcPct val="20000"/>
              </a:spcBef>
              <a:buFontTx/>
              <a:buChar char="•"/>
            </a:pPr>
            <a:r>
              <a:rPr lang="en-US" b="1" dirty="0" smtClean="0">
                <a:solidFill>
                  <a:srgbClr val="FF0000"/>
                </a:solidFill>
                <a:latin typeface="Arial" charset="0"/>
                <a:ea typeface="ヒラギノ角ゴ Pro W3" charset="0"/>
                <a:cs typeface="ヒラギノ角ゴ Pro W3" charset="0"/>
              </a:rPr>
              <a:t>When the temperature of the oil changes, the </a:t>
            </a:r>
            <a:r>
              <a:rPr lang="en-US" b="1" dirty="0" err="1">
                <a:solidFill>
                  <a:srgbClr val="FF0000"/>
                </a:solidFill>
                <a:latin typeface="Arial" charset="0"/>
                <a:ea typeface="ヒラギノ角ゴ Pro W3" charset="0"/>
                <a:cs typeface="ヒラギノ角ゴ Pro W3" charset="0"/>
              </a:rPr>
              <a:t>Becke</a:t>
            </a:r>
            <a:r>
              <a:rPr lang="en-US" b="1" dirty="0">
                <a:solidFill>
                  <a:srgbClr val="FF0000"/>
                </a:solidFill>
                <a:latin typeface="Arial" charset="0"/>
                <a:ea typeface="ヒラギノ角ゴ Pro W3" charset="0"/>
                <a:cs typeface="ヒラギノ角ゴ Pro W3" charset="0"/>
              </a:rPr>
              <a:t> line disappears and </a:t>
            </a:r>
            <a:r>
              <a:rPr lang="en-US" b="1" dirty="0" smtClean="0">
                <a:solidFill>
                  <a:srgbClr val="FF0000"/>
                </a:solidFill>
                <a:latin typeface="Arial" charset="0"/>
                <a:ea typeface="ヒラギノ角ゴ Pro W3" charset="0"/>
                <a:cs typeface="ヒラギノ角ゴ Pro W3" charset="0"/>
              </a:rPr>
              <a:t>: </a:t>
            </a:r>
            <a:r>
              <a:rPr lang="en-US" b="1" dirty="0">
                <a:solidFill>
                  <a:srgbClr val="FF0000"/>
                </a:solidFill>
                <a:latin typeface="Arial" charset="0"/>
                <a:ea typeface="ヒラギノ角ゴ Pro W3" charset="0"/>
                <a:cs typeface="ヒラギノ角ゴ Pro W3" charset="0"/>
              </a:rPr>
              <a:t>RI oil = RI glass</a:t>
            </a:r>
            <a:r>
              <a:rPr lang="en-US" b="1" dirty="0" smtClean="0">
                <a:solidFill>
                  <a:srgbClr val="FF0000"/>
                </a:solidFill>
                <a:latin typeface="Arial" charset="0"/>
                <a:ea typeface="ヒラギノ角ゴ Pro W3" charset="0"/>
                <a:cs typeface="ヒラギノ角ゴ Pro W3" charset="0"/>
              </a:rPr>
              <a:t>.</a:t>
            </a:r>
          </a:p>
          <a:p>
            <a:pPr eaLnBrk="1" hangingPunct="1">
              <a:lnSpc>
                <a:spcPct val="80000"/>
              </a:lnSpc>
              <a:spcBef>
                <a:spcPct val="20000"/>
              </a:spcBef>
              <a:buFontTx/>
              <a:buChar char="•"/>
            </a:pPr>
            <a:endParaRPr lang="en-US" b="1" dirty="0">
              <a:solidFill>
                <a:srgbClr val="FF0000"/>
              </a:solidFill>
              <a:latin typeface="Arial" charset="0"/>
              <a:ea typeface="ヒラギノ角ゴ Pro W3" charset="0"/>
              <a:cs typeface="ヒラギノ角ゴ Pro W3" charset="0"/>
            </a:endParaRPr>
          </a:p>
          <a:p>
            <a:pPr eaLnBrk="1" hangingPunct="1">
              <a:lnSpc>
                <a:spcPct val="80000"/>
              </a:lnSpc>
              <a:spcBef>
                <a:spcPct val="20000"/>
              </a:spcBef>
              <a:buFontTx/>
              <a:buChar char="•"/>
            </a:pPr>
            <a:r>
              <a:rPr lang="en-US" b="1" dirty="0" smtClean="0">
                <a:solidFill>
                  <a:srgbClr val="FF0000"/>
                </a:solidFill>
                <a:latin typeface="Arial" charset="0"/>
                <a:ea typeface="ヒラギノ角ゴ Pro W3" charset="0"/>
                <a:cs typeface="ヒラギノ角ゴ Pro W3" charset="0"/>
              </a:rPr>
              <a:t>The glass appears to disappear</a:t>
            </a:r>
            <a:endParaRPr lang="en-US" b="1" dirty="0">
              <a:solidFill>
                <a:srgbClr val="FF0000"/>
              </a:solidFill>
              <a:latin typeface="Arial" charset="0"/>
              <a:ea typeface="ヒラギノ角ゴ Pro W3" charset="0"/>
              <a:cs typeface="ヒラギノ角ゴ Pro W3" charset="0"/>
            </a:endParaRPr>
          </a:p>
        </p:txBody>
      </p:sp>
      <p:cxnSp>
        <p:nvCxnSpPr>
          <p:cNvPr id="5" name="Straight Connector 4"/>
          <p:cNvCxnSpPr/>
          <p:nvPr/>
        </p:nvCxnSpPr>
        <p:spPr bwMode="auto">
          <a:xfrm>
            <a:off x="3276600" y="1219200"/>
            <a:ext cx="0" cy="5638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6096000" y="1143000"/>
            <a:ext cx="0" cy="5715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atin typeface="Arial" charset="0"/>
                <a:ea typeface="ヒラギノ角ゴ Pro W3" charset="0"/>
                <a:cs typeface="ヒラギノ角ゴ Pro W3" charset="0"/>
              </a:rPr>
              <a:t>Objective</a:t>
            </a:r>
          </a:p>
        </p:txBody>
      </p:sp>
      <p:sp>
        <p:nvSpPr>
          <p:cNvPr id="9218" name="Content Placeholder 2"/>
          <p:cNvSpPr>
            <a:spLocks noGrp="1"/>
          </p:cNvSpPr>
          <p:nvPr>
            <p:ph idx="1"/>
          </p:nvPr>
        </p:nvSpPr>
        <p:spPr/>
        <p:txBody>
          <a:bodyPr/>
          <a:lstStyle/>
          <a:p>
            <a:pPr marL="0" indent="0">
              <a:buFontTx/>
              <a:buNone/>
            </a:pPr>
            <a:r>
              <a:rPr lang="en-US" sz="3400" b="0">
                <a:latin typeface="Arial" charset="0"/>
                <a:ea typeface="ヒラギノ角ゴ Pro W3" charset="0"/>
                <a:cs typeface="ヒラギノ角ゴ Pro W3" charset="0"/>
              </a:rPr>
              <a:t> - Define and distinguish the physical and chemical properties of matter.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atin typeface="Arial" charset="0"/>
              </a:rPr>
              <a:t>The Becke Line</a:t>
            </a:r>
          </a:p>
        </p:txBody>
      </p:sp>
      <p:sp>
        <p:nvSpPr>
          <p:cNvPr id="22531" name="Rectangle 3"/>
          <p:cNvSpPr>
            <a:spLocks noGrp="1" noChangeArrowheads="1"/>
          </p:cNvSpPr>
          <p:nvPr>
            <p:ph type="body" sz="half" idx="1"/>
          </p:nvPr>
        </p:nvSpPr>
        <p:spPr>
          <a:xfrm>
            <a:off x="457200" y="1600200"/>
            <a:ext cx="4419600" cy="4525963"/>
          </a:xfrm>
        </p:spPr>
        <p:txBody>
          <a:bodyPr/>
          <a:lstStyle/>
          <a:p>
            <a:pPr eaLnBrk="1" hangingPunct="1"/>
            <a:r>
              <a:rPr lang="en-US" sz="2800" dirty="0">
                <a:latin typeface="Arial" charset="0"/>
                <a:sym typeface="Wingdings" charset="0"/>
              </a:rPr>
              <a:t></a:t>
            </a:r>
            <a:r>
              <a:rPr lang="en-US" sz="2800" dirty="0">
                <a:latin typeface="Arial" charset="0"/>
              </a:rPr>
              <a:t> The </a:t>
            </a:r>
            <a:r>
              <a:rPr lang="en-US" sz="2800" dirty="0" err="1">
                <a:latin typeface="Arial" charset="0"/>
              </a:rPr>
              <a:t>Becke</a:t>
            </a:r>
            <a:r>
              <a:rPr lang="en-US" sz="2800" dirty="0">
                <a:latin typeface="Arial" charset="0"/>
              </a:rPr>
              <a:t> Line is a line that appears as a halo if the refractive indexes of the glass and the material are different</a:t>
            </a:r>
          </a:p>
          <a:p>
            <a:pPr lvl="1" eaLnBrk="1" hangingPunct="1">
              <a:buFont typeface="Arial"/>
              <a:buChar char="•"/>
            </a:pPr>
            <a:r>
              <a:rPr lang="en-US" sz="2400" dirty="0" smtClean="0">
                <a:latin typeface="Arial" charset="0"/>
                <a:ea typeface="ＭＳ Ｐゴシック" charset="0"/>
              </a:rPr>
              <a:t> </a:t>
            </a:r>
            <a:r>
              <a:rPr lang="en-US" sz="2400" dirty="0">
                <a:latin typeface="Arial" charset="0"/>
                <a:ea typeface="ＭＳ Ｐゴシック" charset="0"/>
              </a:rPr>
              <a:t>The </a:t>
            </a:r>
            <a:r>
              <a:rPr lang="en-US" sz="2400" dirty="0" err="1">
                <a:latin typeface="Arial" charset="0"/>
                <a:ea typeface="ＭＳ Ｐゴシック" charset="0"/>
              </a:rPr>
              <a:t>Becke</a:t>
            </a:r>
            <a:r>
              <a:rPr lang="en-US" sz="2400" dirty="0">
                <a:latin typeface="Arial" charset="0"/>
                <a:ea typeface="ＭＳ Ｐゴシック" charset="0"/>
              </a:rPr>
              <a:t> Line will disappear when the refractive indexes are the same</a:t>
            </a:r>
          </a:p>
        </p:txBody>
      </p:sp>
      <p:pic>
        <p:nvPicPr>
          <p:cNvPr id="22533" name="Picture 5" descr="beckep-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2224088"/>
            <a:ext cx="3352800" cy="3352800"/>
          </a:xfrm>
          <a:noFill/>
        </p:spPr>
      </p:pic>
      <p:sp>
        <p:nvSpPr>
          <p:cNvPr id="22535" name="Line 7"/>
          <p:cNvSpPr>
            <a:spLocks noChangeShapeType="1"/>
          </p:cNvSpPr>
          <p:nvPr/>
        </p:nvSpPr>
        <p:spPr bwMode="auto">
          <a:xfrm flipH="1">
            <a:off x="6324600" y="1828800"/>
            <a:ext cx="762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635107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240213" y="2914650"/>
            <a:ext cx="1841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3200">
              <a:latin typeface="Times New Roman" charset="0"/>
            </a:endParaRPr>
          </a:p>
        </p:txBody>
      </p:sp>
      <p:pic>
        <p:nvPicPr>
          <p:cNvPr id="419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4294188"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Rectangle 6"/>
          <p:cNvSpPr>
            <a:spLocks noChangeArrowheads="1"/>
          </p:cNvSpPr>
          <p:nvPr/>
        </p:nvSpPr>
        <p:spPr bwMode="auto">
          <a:xfrm>
            <a:off x="1219200" y="304800"/>
            <a:ext cx="68675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a:latin typeface="Arial" charset="0"/>
              </a:rPr>
              <a:t>Refractive Index By Immersion</a:t>
            </a:r>
          </a:p>
        </p:txBody>
      </p:sp>
      <p:pic>
        <p:nvPicPr>
          <p:cNvPr id="41988" name="Picture 5" descr="&#10;C05F09.jpg                                                     00005111 Tom Paris                      C299DA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00550"/>
            <a:ext cx="37084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6" descr="&#10;C05F07.jpg                                                     00005111 Tom Paris                      C299DA4E:"/>
          <p:cNvPicPr>
            <a:picLocks noChangeAspect="1" noChangeArrowheads="1"/>
          </p:cNvPicPr>
          <p:nvPr/>
        </p:nvPicPr>
        <p:blipFill rotWithShape="1">
          <a:blip r:embed="rId4">
            <a:extLst>
              <a:ext uri="{28A0092B-C50C-407E-A947-70E740481C1C}">
                <a14:useLocalDpi xmlns:a14="http://schemas.microsoft.com/office/drawing/2010/main" val="0"/>
              </a:ext>
            </a:extLst>
          </a:blip>
          <a:srcRect l="17971" t="-156" r="-17967" b="58"/>
          <a:stretch/>
        </p:blipFill>
        <p:spPr bwMode="auto">
          <a:xfrm>
            <a:off x="914400" y="1371600"/>
            <a:ext cx="4766912" cy="3127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atin typeface="Arial" charset="0"/>
              </a:rPr>
              <a:t>Becke Lines from Glass</a:t>
            </a:r>
          </a:p>
        </p:txBody>
      </p:sp>
      <p:pic>
        <p:nvPicPr>
          <p:cNvPr id="66565" name="Picture 5" descr="linein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4419600" cy="376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7" name="Picture 7" descr="line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756025"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8" name="Rectangle 8"/>
          <p:cNvSpPr>
            <a:spLocks noChangeArrowheads="1"/>
          </p:cNvSpPr>
          <p:nvPr/>
        </p:nvSpPr>
        <p:spPr bwMode="auto">
          <a:xfrm>
            <a:off x="355600" y="5791200"/>
            <a:ext cx="4216400"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r>
              <a:rPr lang="en-US" sz="1700" b="1"/>
              <a:t>RI of glass (1.525) &gt; RI of medium (1.6)</a:t>
            </a:r>
            <a:r>
              <a:rPr lang="en-US"/>
              <a:t> </a:t>
            </a:r>
          </a:p>
        </p:txBody>
      </p:sp>
      <p:sp>
        <p:nvSpPr>
          <p:cNvPr id="66569" name="Rectangle 9"/>
          <p:cNvSpPr>
            <a:spLocks noChangeArrowheads="1"/>
          </p:cNvSpPr>
          <p:nvPr/>
        </p:nvSpPr>
        <p:spPr bwMode="auto">
          <a:xfrm>
            <a:off x="4876800" y="5778500"/>
            <a:ext cx="4267200" cy="3603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r>
              <a:rPr lang="en-US" sz="1700" b="1"/>
              <a:t>RI of glass (1.525 &lt; RI of medium (1.34)</a:t>
            </a:r>
            <a:r>
              <a:rPr lang="en-US" sz="1600"/>
              <a:t> </a:t>
            </a:r>
          </a:p>
        </p:txBody>
      </p:sp>
      <p:sp>
        <p:nvSpPr>
          <p:cNvPr id="66570" name="Text Box 10"/>
          <p:cNvSpPr txBox="1">
            <a:spLocks noChangeArrowheads="1"/>
          </p:cNvSpPr>
          <p:nvPr/>
        </p:nvSpPr>
        <p:spPr bwMode="auto">
          <a:xfrm>
            <a:off x="457200" y="1371600"/>
            <a:ext cx="297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Becke line on inside</a:t>
            </a:r>
          </a:p>
        </p:txBody>
      </p:sp>
      <p:sp>
        <p:nvSpPr>
          <p:cNvPr id="66571" name="Text Box 11"/>
          <p:cNvSpPr txBox="1">
            <a:spLocks noChangeArrowheads="1"/>
          </p:cNvSpPr>
          <p:nvPr/>
        </p:nvSpPr>
        <p:spPr bwMode="auto">
          <a:xfrm>
            <a:off x="5334000" y="1219200"/>
            <a:ext cx="2819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Becke line on outside</a:t>
            </a:r>
          </a:p>
        </p:txBody>
      </p:sp>
    </p:spTree>
    <p:extLst>
      <p:ext uri="{BB962C8B-B14F-4D97-AF65-F5344CB8AC3E}">
        <p14:creationId xmlns:p14="http://schemas.microsoft.com/office/powerpoint/2010/main" val="4293439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strips(downLeft)">
                                      <p:cBhvr>
                                        <p:cTn id="7" dur="500"/>
                                        <p:tgtEl>
                                          <p:spTgt spid="66567"/>
                                        </p:tgtEl>
                                      </p:cBhvr>
                                    </p:animEffect>
                                  </p:childTnLst>
                                </p:cTn>
                              </p:par>
                              <p:par>
                                <p:cTn id="8" presetID="18" presetClass="entr" presetSubtype="12" fill="hold" nodeType="withEffect">
                                  <p:stCondLst>
                                    <p:cond delay="0"/>
                                  </p:stCondLst>
                                  <p:childTnLst>
                                    <p:set>
                                      <p:cBhvr>
                                        <p:cTn id="9" dur="1" fill="hold">
                                          <p:stCondLst>
                                            <p:cond delay="0"/>
                                          </p:stCondLst>
                                        </p:cTn>
                                        <p:tgtEl>
                                          <p:spTgt spid="66565"/>
                                        </p:tgtEl>
                                        <p:attrNameLst>
                                          <p:attrName>style.visibility</p:attrName>
                                        </p:attrNameLst>
                                      </p:cBhvr>
                                      <p:to>
                                        <p:strVal val="visible"/>
                                      </p:to>
                                    </p:set>
                                    <p:animEffect transition="in" filter="strips(downLeft)">
                                      <p:cBhvr>
                                        <p:cTn id="10" dur="500"/>
                                        <p:tgtEl>
                                          <p:spTgt spid="665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7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5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animBg="1"/>
      <p:bldP spid="66569" grpId="0" animBg="1"/>
      <p:bldP spid="66570" grpId="0"/>
      <p:bldP spid="6657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685800"/>
            <a:ext cx="7924800" cy="563563"/>
          </a:xfrm>
        </p:spPr>
        <p:txBody>
          <a:bodyPr/>
          <a:lstStyle/>
          <a:p>
            <a:pPr eaLnBrk="1" hangingPunct="1"/>
            <a:r>
              <a:rPr lang="en-US" sz="3600" b="1">
                <a:solidFill>
                  <a:schemeClr val="tx1"/>
                </a:solidFill>
                <a:latin typeface="Arial Black" charset="0"/>
              </a:rPr>
              <a:t>Refractive Index</a:t>
            </a:r>
            <a:r>
              <a:rPr lang="en-US">
                <a:latin typeface="Arial" charset="0"/>
              </a:rPr>
              <a:t> </a:t>
            </a:r>
            <a:br>
              <a:rPr lang="en-US">
                <a:latin typeface="Arial" charset="0"/>
              </a:rPr>
            </a:br>
            <a:endParaRPr lang="en-US">
              <a:latin typeface="Arial" charset="0"/>
            </a:endParaRPr>
          </a:p>
        </p:txBody>
      </p:sp>
      <p:graphicFrame>
        <p:nvGraphicFramePr>
          <p:cNvPr id="28675" name="Group 3"/>
          <p:cNvGraphicFramePr>
            <a:graphicFrameLocks noGrp="1"/>
          </p:cNvGraphicFramePr>
          <p:nvPr>
            <p:ph type="tbl" idx="1"/>
          </p:nvPr>
        </p:nvGraphicFramePr>
        <p:xfrm>
          <a:off x="685800" y="1822450"/>
          <a:ext cx="8229600" cy="3816353"/>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23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Liquid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Glass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Vitreous silica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1.458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Olive oil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Headlight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1.47-1.49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Glycerin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1.473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Window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1.51-1.52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Castor oil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Bottle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1.51-1.52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Clove oil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Optical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1.52-1.53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Bromobenzene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Quartz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1.544-1.553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Bromoform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Lead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1.56-1.61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Cinnamon oil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1.619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Diamond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2.419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01662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table 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27137"/>
            <a:ext cx="6629400" cy="517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8" name="Rectangle 3"/>
          <p:cNvSpPr>
            <a:spLocks noChangeArrowheads="1"/>
          </p:cNvSpPr>
          <p:nvPr/>
        </p:nvSpPr>
        <p:spPr bwMode="auto">
          <a:xfrm>
            <a:off x="838200" y="228600"/>
            <a:ext cx="7620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600" b="1">
                <a:latin typeface="Arial" charset="0"/>
              </a:rPr>
              <a:t>Quantitative Properties of Glass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762000" y="1295400"/>
            <a:ext cx="8382000"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90000"/>
              </a:lnSpc>
              <a:buFont typeface="Arial" charset="0"/>
              <a:buChar char="•"/>
            </a:pPr>
            <a:r>
              <a:rPr lang="en-US" b="1" dirty="0">
                <a:solidFill>
                  <a:srgbClr val="FF0000"/>
                </a:solidFill>
                <a:latin typeface="Arial" charset="0"/>
              </a:rPr>
              <a:t>The FBI has compiled density and refractive index data for glass from around the world.</a:t>
            </a:r>
          </a:p>
          <a:p>
            <a:pPr eaLnBrk="1" hangingPunct="1">
              <a:lnSpc>
                <a:spcPct val="90000"/>
              </a:lnSpc>
              <a:buFont typeface="Arial" charset="0"/>
              <a:buChar char="•"/>
            </a:pPr>
            <a:endParaRPr lang="en-US" b="1" dirty="0">
              <a:solidFill>
                <a:srgbClr val="FF0000"/>
              </a:solidFill>
              <a:latin typeface="Arial" charset="0"/>
            </a:endParaRPr>
          </a:p>
          <a:p>
            <a:pPr eaLnBrk="1" hangingPunct="1">
              <a:lnSpc>
                <a:spcPct val="90000"/>
              </a:lnSpc>
              <a:buFont typeface="Arial" charset="0"/>
              <a:buChar char="•"/>
            </a:pPr>
            <a:r>
              <a:rPr lang="en-US" b="1" dirty="0">
                <a:solidFill>
                  <a:srgbClr val="FF0000"/>
                </a:solidFill>
                <a:latin typeface="Arial" charset="0"/>
              </a:rPr>
              <a:t>The FBI has identified a relationship between their refractive indices and densities for 1400 glass specimens that is better at classification.</a:t>
            </a:r>
          </a:p>
        </p:txBody>
      </p:sp>
      <p:pic>
        <p:nvPicPr>
          <p:cNvPr id="47106" name="Picture 6" descr="&#10;C05F11.jpg                                                     00005111 Tom Paris                      C299DA4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5200"/>
            <a:ext cx="4800600" cy="308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Rectangle 4"/>
          <p:cNvSpPr>
            <a:spLocks noChangeArrowheads="1"/>
          </p:cNvSpPr>
          <p:nvPr/>
        </p:nvSpPr>
        <p:spPr bwMode="auto">
          <a:xfrm>
            <a:off x="838200" y="228600"/>
            <a:ext cx="7620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200" b="1">
                <a:latin typeface="Arial" charset="0"/>
              </a:rPr>
              <a:t>FBI Refractive Index vs Density Data</a:t>
            </a:r>
            <a:endParaRPr lang="en-US" sz="2800" b="1">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p:txBody>
          <a:bodyPr/>
          <a:lstStyle/>
          <a:p>
            <a:r>
              <a:rPr lang="en-US">
                <a:latin typeface="Arial" charset="0"/>
                <a:ea typeface="ヒラギノ角ゴ Pro W3" charset="0"/>
                <a:cs typeface="ヒラギノ角ゴ Pro W3" charset="0"/>
              </a:rPr>
              <a:t>Snell</a:t>
            </a:r>
            <a:r>
              <a:rPr lang="ja-JP" altLang="en-US">
                <a:latin typeface="Arial" charset="0"/>
                <a:ea typeface="ヒラギノ角ゴ Pro W3" charset="0"/>
                <a:cs typeface="ヒラギノ角ゴ Pro W3" charset="0"/>
              </a:rPr>
              <a:t>’</a:t>
            </a:r>
            <a:r>
              <a:rPr lang="en-US" altLang="ja-JP">
                <a:latin typeface="Arial" charset="0"/>
                <a:ea typeface="ヒラギノ角ゴ Pro W3" charset="0"/>
                <a:cs typeface="ヒラギノ角ゴ Pro W3" charset="0"/>
              </a:rPr>
              <a:t>s Law</a:t>
            </a:r>
            <a:endParaRPr lang="en-US">
              <a:latin typeface="Arial" charset="0"/>
              <a:ea typeface="ヒラギノ角ゴ Pro W3" charset="0"/>
              <a:cs typeface="ヒラギノ角ゴ Pro W3" charset="0"/>
            </a:endParaRPr>
          </a:p>
        </p:txBody>
      </p:sp>
      <p:pic>
        <p:nvPicPr>
          <p:cNvPr id="40962" name="Picture 5" descr="ref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324600" cy="392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Text Box 7"/>
          <p:cNvSpPr txBox="1">
            <a:spLocks noChangeArrowheads="1"/>
          </p:cNvSpPr>
          <p:nvPr/>
        </p:nvSpPr>
        <p:spPr bwMode="auto">
          <a:xfrm>
            <a:off x="2438400" y="1905000"/>
            <a:ext cx="9271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N=1.52</a:t>
            </a:r>
          </a:p>
        </p:txBody>
      </p:sp>
      <p:sp>
        <p:nvSpPr>
          <p:cNvPr id="40964" name="Text Box 8"/>
          <p:cNvSpPr txBox="1">
            <a:spLocks noChangeArrowheads="1"/>
          </p:cNvSpPr>
          <p:nvPr/>
        </p:nvSpPr>
        <p:spPr bwMode="auto">
          <a:xfrm>
            <a:off x="990600" y="5562600"/>
            <a:ext cx="63230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latin typeface="Arial" charset="0"/>
              </a:rPr>
              <a:t>The higher the </a:t>
            </a:r>
            <a:r>
              <a:rPr lang="en-US" b="1" i="1">
                <a:latin typeface="Arial" charset="0"/>
              </a:rPr>
              <a:t>n</a:t>
            </a:r>
            <a:r>
              <a:rPr lang="en-US" b="1">
                <a:latin typeface="Arial" charset="0"/>
              </a:rPr>
              <a:t>, the more the light bends</a:t>
            </a:r>
          </a:p>
        </p:txBody>
      </p:sp>
      <p:sp>
        <p:nvSpPr>
          <p:cNvPr id="40965" name="Text Box 7"/>
          <p:cNvSpPr txBox="1">
            <a:spLocks noChangeArrowheads="1"/>
          </p:cNvSpPr>
          <p:nvPr/>
        </p:nvSpPr>
        <p:spPr bwMode="auto">
          <a:xfrm>
            <a:off x="5638800" y="1905000"/>
            <a:ext cx="1119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N=1.33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z="3200">
                <a:latin typeface="Arial" charset="0"/>
                <a:ea typeface="ヒラギノ角ゴ Pro W3" charset="0"/>
                <a:cs typeface="ヒラギノ角ゴ Pro W3" charset="0"/>
              </a:rPr>
              <a:t>Learning Check</a:t>
            </a:r>
          </a:p>
        </p:txBody>
      </p:sp>
      <p:sp>
        <p:nvSpPr>
          <p:cNvPr id="49154" name="Text Box 5"/>
          <p:cNvSpPr txBox="1">
            <a:spLocks noChangeArrowheads="1"/>
          </p:cNvSpPr>
          <p:nvPr/>
        </p:nvSpPr>
        <p:spPr bwMode="auto">
          <a:xfrm>
            <a:off x="990600" y="1295400"/>
            <a:ext cx="7788275"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AutoNum type="arabicPeriod"/>
            </a:pPr>
            <a:r>
              <a:rPr lang="en-US" b="1">
                <a:latin typeface="Arial" charset="0"/>
              </a:rPr>
              <a:t>Which unique chemical component would be found in each type of glass shown below?</a:t>
            </a:r>
          </a:p>
          <a:p>
            <a:endParaRPr lang="en-US" b="1">
              <a:latin typeface="Arial" charset="0"/>
            </a:endParaRPr>
          </a:p>
          <a:p>
            <a:r>
              <a:rPr lang="en-US" b="1">
                <a:latin typeface="Arial" charset="0"/>
              </a:rPr>
              <a:t>      (beaker)         (windshield)          (crystal)</a:t>
            </a:r>
          </a:p>
          <a:p>
            <a:pPr>
              <a:buFontTx/>
              <a:buAutoNum type="arabicPeriod"/>
            </a:pPr>
            <a:endParaRPr lang="en-US" b="1">
              <a:solidFill>
                <a:schemeClr val="bg1"/>
              </a:solidFill>
            </a:endParaRPr>
          </a:p>
        </p:txBody>
      </p:sp>
      <p:sp>
        <p:nvSpPr>
          <p:cNvPr id="49155" name="Text Box 5"/>
          <p:cNvSpPr txBox="1">
            <a:spLocks noChangeArrowheads="1"/>
          </p:cNvSpPr>
          <p:nvPr/>
        </p:nvSpPr>
        <p:spPr bwMode="auto">
          <a:xfrm>
            <a:off x="914400" y="5105400"/>
            <a:ext cx="77882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latin typeface="Arial" charset="0"/>
              </a:rPr>
              <a:t>2. Use </a:t>
            </a:r>
            <a:r>
              <a:rPr lang="ja-JP" altLang="en-US" b="1" dirty="0">
                <a:latin typeface="Arial" charset="0"/>
              </a:rPr>
              <a:t>“</a:t>
            </a:r>
            <a:r>
              <a:rPr lang="en-US" altLang="ja-JP" b="1" dirty="0">
                <a:latin typeface="Arial" charset="0"/>
              </a:rPr>
              <a:t>Table 2.3</a:t>
            </a:r>
            <a:r>
              <a:rPr lang="ja-JP" altLang="en-US" b="1" dirty="0">
                <a:latin typeface="Arial" charset="0"/>
              </a:rPr>
              <a:t>”</a:t>
            </a:r>
            <a:r>
              <a:rPr lang="en-US" altLang="ja-JP" b="1" dirty="0">
                <a:latin typeface="Arial" charset="0"/>
              </a:rPr>
              <a:t> to determine if lead borosilicate glass can be distinguished from borosilicate glass by density, refractive index, or both.</a:t>
            </a:r>
            <a:endParaRPr lang="en-US" b="1" dirty="0">
              <a:solidFill>
                <a:schemeClr val="bg1"/>
              </a:solidFill>
            </a:endParaRPr>
          </a:p>
        </p:txBody>
      </p:sp>
      <p:pic>
        <p:nvPicPr>
          <p:cNvPr id="49156" name="Picture 4" descr="Beak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121602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7" name="Picture 5" descr="Medallion___4_Gl_48ae19df4ec4b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95600"/>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8" name="Picture 6" descr="laminated_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95600"/>
            <a:ext cx="1828800" cy="181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685800" y="0"/>
            <a:ext cx="8077200" cy="1066800"/>
          </a:xfrm>
        </p:spPr>
        <p:txBody>
          <a:bodyPr/>
          <a:lstStyle/>
          <a:p>
            <a:pPr eaLnBrk="1" hangingPunct="1"/>
            <a:r>
              <a:rPr lang="en-US" sz="4200" dirty="0">
                <a:solidFill>
                  <a:srgbClr val="FF0000"/>
                </a:solidFill>
                <a:latin typeface="Times" charset="0"/>
                <a:ea typeface="ヒラギノ角ゴ Pro W3" charset="0"/>
                <a:cs typeface="ヒラギノ角ゴ Pro W3" charset="0"/>
              </a:rPr>
              <a:t>Physical vs. Chemical Properties</a:t>
            </a:r>
          </a:p>
        </p:txBody>
      </p:sp>
      <p:sp>
        <p:nvSpPr>
          <p:cNvPr id="10242" name="Rectangle 3"/>
          <p:cNvSpPr>
            <a:spLocks noGrp="1" noChangeArrowheads="1"/>
          </p:cNvSpPr>
          <p:nvPr>
            <p:ph type="body" idx="1"/>
          </p:nvPr>
        </p:nvSpPr>
        <p:spPr/>
        <p:txBody>
          <a:bodyPr/>
          <a:lstStyle/>
          <a:p>
            <a:pPr eaLnBrk="1" hangingPunct="1"/>
            <a:r>
              <a:rPr lang="en-US" dirty="0">
                <a:solidFill>
                  <a:srgbClr val="000000"/>
                </a:solidFill>
                <a:latin typeface="Comic Sans MS"/>
                <a:ea typeface="ヒラギノ角ゴ Pro W3" charset="0"/>
                <a:cs typeface="Comic Sans MS"/>
              </a:rPr>
              <a:t>The forensic scientist must constantly determine those properties that </a:t>
            </a:r>
            <a:r>
              <a:rPr lang="en-US" dirty="0" smtClean="0">
                <a:solidFill>
                  <a:srgbClr val="000000"/>
                </a:solidFill>
                <a:latin typeface="Comic Sans MS"/>
                <a:ea typeface="ヒラギノ角ゴ Pro W3" charset="0"/>
                <a:cs typeface="Comic Sans MS"/>
              </a:rPr>
              <a:t>give distinguishing </a:t>
            </a:r>
            <a:r>
              <a:rPr lang="en-US" dirty="0">
                <a:solidFill>
                  <a:srgbClr val="000000"/>
                </a:solidFill>
                <a:latin typeface="Comic Sans MS"/>
                <a:ea typeface="ヒラギノ角ゴ Pro W3" charset="0"/>
                <a:cs typeface="Comic Sans MS"/>
              </a:rPr>
              <a:t>characteristics to matter, giving it a unique identity. </a:t>
            </a:r>
          </a:p>
          <a:p>
            <a:pPr eaLnBrk="1" hangingPunct="1">
              <a:lnSpc>
                <a:spcPct val="90000"/>
              </a:lnSpc>
            </a:pPr>
            <a:r>
              <a:rPr lang="en-US" dirty="0">
                <a:solidFill>
                  <a:srgbClr val="FF0000"/>
                </a:solidFill>
                <a:latin typeface="Comic Sans MS"/>
                <a:ea typeface="ヒラギノ角ゴ Pro W3" charset="0"/>
                <a:cs typeface="Comic Sans MS"/>
              </a:rPr>
              <a:t>Physical properties</a:t>
            </a:r>
          </a:p>
          <a:p>
            <a:pPr lvl="1" eaLnBrk="1" hangingPunct="1">
              <a:lnSpc>
                <a:spcPct val="90000"/>
              </a:lnSpc>
            </a:pPr>
            <a:r>
              <a:rPr lang="en-US" dirty="0">
                <a:solidFill>
                  <a:srgbClr val="FF0000"/>
                </a:solidFill>
                <a:latin typeface="Comic Sans MS" charset="0"/>
                <a:ea typeface="ヒラギノ角ゴ Pro W3" charset="0"/>
              </a:rPr>
              <a:t>Weight, volume, color, boiling point, melting point</a:t>
            </a:r>
          </a:p>
          <a:p>
            <a:pPr lvl="1" eaLnBrk="1" hangingPunct="1">
              <a:lnSpc>
                <a:spcPct val="90000"/>
              </a:lnSpc>
            </a:pPr>
            <a:r>
              <a:rPr lang="en-US" dirty="0">
                <a:latin typeface="Comic Sans MS" charset="0"/>
                <a:ea typeface="ヒラギノ角ゴ Pro W3" charset="0"/>
              </a:rPr>
              <a:t>Describe a substance without reference to any other substance</a:t>
            </a:r>
          </a:p>
          <a:p>
            <a:pPr eaLnBrk="1" hangingPunct="1">
              <a:lnSpc>
                <a:spcPct val="90000"/>
              </a:lnSpc>
            </a:pPr>
            <a:r>
              <a:rPr lang="en-US" dirty="0">
                <a:solidFill>
                  <a:srgbClr val="FF0000"/>
                </a:solidFill>
                <a:latin typeface="Comic Sans MS" charset="0"/>
                <a:ea typeface="ヒラギノ角ゴ Pro W3" charset="0"/>
                <a:cs typeface="ヒラギノ角ゴ Pro W3" charset="0"/>
              </a:rPr>
              <a:t>Chemical properties</a:t>
            </a:r>
          </a:p>
          <a:p>
            <a:pPr lvl="1" eaLnBrk="1" hangingPunct="1">
              <a:lnSpc>
                <a:spcPct val="90000"/>
              </a:lnSpc>
            </a:pPr>
            <a:r>
              <a:rPr lang="en-US" dirty="0">
                <a:solidFill>
                  <a:srgbClr val="FF0000"/>
                </a:solidFill>
                <a:latin typeface="Comic Sans MS" charset="0"/>
                <a:ea typeface="ヒラギノ角ゴ Pro W3" charset="0"/>
              </a:rPr>
              <a:t>Behavior of a substance when it reacts or combines with another substance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sz="3200" dirty="0">
                <a:solidFill>
                  <a:srgbClr val="FF0000"/>
                </a:solidFill>
                <a:latin typeface="Arial" charset="0"/>
                <a:ea typeface="ヒラギノ角ゴ Pro W3" charset="0"/>
                <a:cs typeface="ヒラギノ角ゴ Pro W3" charset="0"/>
              </a:rPr>
              <a:t>Forensic Examination of Glass</a:t>
            </a:r>
          </a:p>
        </p:txBody>
      </p:sp>
      <p:sp>
        <p:nvSpPr>
          <p:cNvPr id="11266" name="Rectangle 3"/>
          <p:cNvSpPr txBox="1">
            <a:spLocks noChangeArrowheads="1"/>
          </p:cNvSpPr>
          <p:nvPr/>
        </p:nvSpPr>
        <p:spPr bwMode="auto">
          <a:xfrm>
            <a:off x="838200" y="1295400"/>
            <a:ext cx="8077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FontTx/>
              <a:buChar char="•"/>
            </a:pPr>
            <a:r>
              <a:rPr lang="en-US" b="1" dirty="0">
                <a:solidFill>
                  <a:srgbClr val="FF0000"/>
                </a:solidFill>
                <a:latin typeface="Arial" charset="0"/>
              </a:rPr>
              <a:t>Goals in examining glass evidence:</a:t>
            </a:r>
          </a:p>
          <a:p>
            <a:pPr lvl="1" eaLnBrk="1" hangingPunct="1">
              <a:spcBef>
                <a:spcPct val="20000"/>
              </a:spcBef>
              <a:buFontTx/>
              <a:buChar char="–"/>
            </a:pPr>
            <a:r>
              <a:rPr lang="en-US" b="1" dirty="0">
                <a:solidFill>
                  <a:srgbClr val="FF0000"/>
                </a:solidFill>
                <a:latin typeface="Arial" charset="0"/>
                <a:ea typeface="ヒラギノ角ゴ Pro W3" charset="0"/>
                <a:cs typeface="ヒラギノ角ゴ Pro W3" charset="0"/>
              </a:rPr>
              <a:t>Determine the types of glass at the scene</a:t>
            </a:r>
          </a:p>
          <a:p>
            <a:pPr lvl="1" eaLnBrk="1" hangingPunct="1">
              <a:spcBef>
                <a:spcPct val="20000"/>
              </a:spcBef>
              <a:buFontTx/>
              <a:buChar char="–"/>
            </a:pPr>
            <a:r>
              <a:rPr lang="en-US" b="1" dirty="0">
                <a:solidFill>
                  <a:srgbClr val="FF0000"/>
                </a:solidFill>
                <a:latin typeface="Arial" charset="0"/>
                <a:ea typeface="ヒラギノ角ゴ Pro W3" charset="0"/>
                <a:cs typeface="ヒラギノ角ゴ Pro W3" charset="0"/>
              </a:rPr>
              <a:t>Determine how the glass was fractured</a:t>
            </a:r>
          </a:p>
          <a:p>
            <a:pPr lvl="1" eaLnBrk="1" hangingPunct="1">
              <a:spcBef>
                <a:spcPct val="20000"/>
              </a:spcBef>
              <a:buFontTx/>
              <a:buChar char="–"/>
            </a:pPr>
            <a:r>
              <a:rPr lang="en-US" b="1" dirty="0">
                <a:latin typeface="Arial" charset="0"/>
                <a:ea typeface="ヒラギノ角ゴ Pro W3" charset="0"/>
                <a:cs typeface="ヒラギノ角ゴ Pro W3" charset="0"/>
              </a:rPr>
              <a:t>Use physical characteristics to classify it</a:t>
            </a:r>
          </a:p>
          <a:p>
            <a:pPr lvl="1" eaLnBrk="1" hangingPunct="1">
              <a:spcBef>
                <a:spcPct val="20000"/>
              </a:spcBef>
              <a:buFontTx/>
              <a:buChar char="–"/>
            </a:pPr>
            <a:r>
              <a:rPr lang="en-US" b="1" dirty="0">
                <a:latin typeface="Arial" charset="0"/>
                <a:ea typeface="ヒラギノ角ゴ Pro W3" charset="0"/>
                <a:cs typeface="ヒラギノ角ゴ Pro W3" charset="0"/>
              </a:rPr>
              <a:t>Individualize the glass to a source</a:t>
            </a:r>
          </a:p>
          <a:p>
            <a:pPr lvl="1" eaLnBrk="1" hangingPunct="1">
              <a:spcBef>
                <a:spcPct val="20000"/>
              </a:spcBef>
              <a:buFontTx/>
              <a:buChar char="–"/>
            </a:pPr>
            <a:endParaRPr lang="en-US" b="1" dirty="0">
              <a:latin typeface="Arial" charset="0"/>
              <a:ea typeface="ヒラギノ角ゴ Pro W3" charset="0"/>
              <a:cs typeface="ヒラギノ角ゴ Pro W3" charset="0"/>
            </a:endParaRPr>
          </a:p>
          <a:p>
            <a:pPr eaLnBrk="1" hangingPunct="1">
              <a:spcBef>
                <a:spcPct val="20000"/>
              </a:spcBef>
              <a:buFontTx/>
              <a:buChar char="•"/>
            </a:pPr>
            <a:r>
              <a:rPr lang="en-US" b="1" dirty="0">
                <a:solidFill>
                  <a:srgbClr val="FF0000"/>
                </a:solidFill>
                <a:latin typeface="Arial" charset="0"/>
                <a:ea typeface="ヒラギノ角ゴ Pro W3" charset="0"/>
                <a:cs typeface="ヒラギノ角ゴ Pro W3" charset="0"/>
              </a:rPr>
              <a:t>Compare physical and chemical characteristics:</a:t>
            </a:r>
          </a:p>
          <a:p>
            <a:pPr lvl="1" eaLnBrk="1" hangingPunct="1">
              <a:spcBef>
                <a:spcPct val="20000"/>
              </a:spcBef>
              <a:buFontTx/>
              <a:buChar char="–"/>
            </a:pPr>
            <a:r>
              <a:rPr lang="en-US" b="1" dirty="0">
                <a:solidFill>
                  <a:srgbClr val="FF0000"/>
                </a:solidFill>
                <a:latin typeface="Arial" charset="0"/>
                <a:ea typeface="ヒラギノ角ゴ Pro W3" charset="0"/>
                <a:cs typeface="ヒラギノ角ゴ Pro W3" charset="0"/>
              </a:rPr>
              <a:t>Optical properties: color and refractive index</a:t>
            </a:r>
          </a:p>
          <a:p>
            <a:pPr lvl="1" eaLnBrk="1" hangingPunct="1">
              <a:spcBef>
                <a:spcPct val="20000"/>
              </a:spcBef>
              <a:buFontTx/>
              <a:buChar char="–"/>
            </a:pPr>
            <a:r>
              <a:rPr lang="en-US" b="1" dirty="0">
                <a:solidFill>
                  <a:srgbClr val="FF0000"/>
                </a:solidFill>
                <a:latin typeface="Arial" charset="0"/>
                <a:ea typeface="ヒラギノ角ゴ Pro W3" charset="0"/>
                <a:cs typeface="ヒラギノ角ゴ Pro W3" charset="0"/>
              </a:rPr>
              <a:t>Non-optical properties: </a:t>
            </a:r>
            <a:r>
              <a:rPr lang="en-US" b="1" dirty="0" smtClean="0">
                <a:solidFill>
                  <a:srgbClr val="FF0000"/>
                </a:solidFill>
                <a:latin typeface="Arial" charset="0"/>
                <a:ea typeface="ヒラギノ角ゴ Pro W3" charset="0"/>
                <a:cs typeface="ヒラギノ角ゴ Pro W3" charset="0"/>
              </a:rPr>
              <a:t>striations </a:t>
            </a:r>
            <a:r>
              <a:rPr lang="en-US" b="1" dirty="0">
                <a:solidFill>
                  <a:srgbClr val="FF0000"/>
                </a:solidFill>
                <a:latin typeface="Arial" charset="0"/>
                <a:ea typeface="ヒラギノ角ゴ Pro W3" charset="0"/>
                <a:cs typeface="ヒラギノ角ゴ Pro W3" charset="0"/>
              </a:rPr>
              <a:t>from manufacturing, thickness, surface film or dirt, </a:t>
            </a:r>
            <a:r>
              <a:rPr lang="en-US" b="1" dirty="0" smtClean="0">
                <a:solidFill>
                  <a:srgbClr val="FF0000"/>
                </a:solidFill>
                <a:latin typeface="Arial" charset="0"/>
                <a:ea typeface="ヒラギノ角ゴ Pro W3" charset="0"/>
                <a:cs typeface="ヒラギノ角ゴ Pro W3" charset="0"/>
              </a:rPr>
              <a:t>density</a:t>
            </a:r>
            <a:endParaRPr lang="en-US" b="1" dirty="0">
              <a:solidFill>
                <a:srgbClr val="FF0000"/>
              </a:solidFill>
              <a:latin typeface="Arial" charset="0"/>
              <a:ea typeface="ヒラギノ角ゴ Pro W3" charset="0"/>
              <a:cs typeface="ヒラギノ角ゴ Pro W3" charset="0"/>
            </a:endParaRPr>
          </a:p>
          <a:p>
            <a:pPr lvl="1" eaLnBrk="1" hangingPunct="1">
              <a:spcBef>
                <a:spcPct val="20000"/>
              </a:spcBef>
              <a:buFontTx/>
              <a:buChar char="–"/>
            </a:pPr>
            <a:r>
              <a:rPr lang="en-US" b="1" dirty="0">
                <a:latin typeface="Arial" charset="0"/>
                <a:ea typeface="ヒラギノ角ゴ Pro W3" charset="0"/>
                <a:cs typeface="ヒラギノ角ゴ Pro W3" charset="0"/>
              </a:rPr>
              <a:t>Chemical properties: additives or trace elements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pPr eaLnBrk="1" hangingPunct="1"/>
            <a:r>
              <a:rPr lang="en-US" dirty="0">
                <a:solidFill>
                  <a:srgbClr val="FF0000"/>
                </a:solidFill>
                <a:latin typeface="Arial" charset="0"/>
                <a:ea typeface="ヒラギノ角ゴ Pro W3" charset="0"/>
                <a:cs typeface="ヒラギノ角ゴ Pro W3" charset="0"/>
              </a:rPr>
              <a:t>What is Glass?</a:t>
            </a:r>
          </a:p>
        </p:txBody>
      </p:sp>
      <p:sp>
        <p:nvSpPr>
          <p:cNvPr id="7170" name="Rectangle 3"/>
          <p:cNvSpPr txBox="1">
            <a:spLocks noChangeArrowheads="1"/>
          </p:cNvSpPr>
          <p:nvPr/>
        </p:nvSpPr>
        <p:spPr bwMode="auto">
          <a:xfrm>
            <a:off x="838200" y="1295400"/>
            <a:ext cx="83058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FontTx/>
              <a:buChar char="•"/>
              <a:defRPr/>
            </a:pPr>
            <a:r>
              <a:rPr lang="en-US" b="1" dirty="0" smtClean="0">
                <a:solidFill>
                  <a:srgbClr val="FF0000"/>
                </a:solidFill>
                <a:latin typeface="Arial" charset="0"/>
              </a:rPr>
              <a:t>Glass is an amorphous solid</a:t>
            </a:r>
          </a:p>
          <a:p>
            <a:pPr marL="0" indent="0" eaLnBrk="1" hangingPunct="1">
              <a:spcBef>
                <a:spcPct val="20000"/>
              </a:spcBef>
              <a:defRPr/>
            </a:pPr>
            <a:r>
              <a:rPr lang="en-US" b="1" dirty="0" smtClean="0">
                <a:solidFill>
                  <a:srgbClr val="FF0000"/>
                </a:solidFill>
                <a:latin typeface="Arial" charset="0"/>
              </a:rPr>
              <a:t>  </a:t>
            </a:r>
            <a:r>
              <a:rPr lang="en-US" b="1" dirty="0" smtClean="0">
                <a:solidFill>
                  <a:srgbClr val="FF0000"/>
                </a:solidFill>
                <a:latin typeface="Arial" charset="0"/>
                <a:sym typeface="Wingdings"/>
              </a:rPr>
              <a:t> does not have a rigid, ordered structure</a:t>
            </a:r>
            <a:endParaRPr lang="en-US" b="1" dirty="0" smtClean="0">
              <a:solidFill>
                <a:srgbClr val="FF0000"/>
              </a:solidFill>
              <a:latin typeface="Arial" charset="0"/>
            </a:endParaRPr>
          </a:p>
          <a:p>
            <a:pPr marL="0" indent="0" eaLnBrk="1" hangingPunct="1">
              <a:spcBef>
                <a:spcPct val="20000"/>
              </a:spcBef>
              <a:defRPr/>
            </a:pPr>
            <a:r>
              <a:rPr lang="en-US" b="1" dirty="0" smtClean="0">
                <a:solidFill>
                  <a:srgbClr val="FF0000"/>
                </a:solidFill>
                <a:latin typeface="Arial" charset="0"/>
              </a:rPr>
              <a:t>1) Window and bottle glass</a:t>
            </a:r>
          </a:p>
          <a:p>
            <a:pPr marL="0" indent="0" eaLnBrk="1" hangingPunct="1">
              <a:spcBef>
                <a:spcPct val="20000"/>
              </a:spcBef>
              <a:defRPr/>
            </a:pPr>
            <a:r>
              <a:rPr lang="en-US" b="1" dirty="0" smtClean="0">
                <a:solidFill>
                  <a:srgbClr val="FF0000"/>
                </a:solidFill>
                <a:latin typeface="Arial" charset="0"/>
                <a:sym typeface="Wingdings"/>
              </a:rPr>
              <a:t>   is made out of sand mixed with metal oxides</a:t>
            </a:r>
            <a:endParaRPr lang="en-US" b="1" dirty="0" smtClean="0">
              <a:solidFill>
                <a:srgbClr val="FF0000"/>
              </a:solidFill>
              <a:latin typeface="Arial" charset="0"/>
            </a:endParaRPr>
          </a:p>
          <a:p>
            <a:pPr eaLnBrk="1" hangingPunct="1">
              <a:spcBef>
                <a:spcPct val="20000"/>
              </a:spcBef>
              <a:defRPr/>
            </a:pPr>
            <a:endParaRPr lang="en-US" b="1" dirty="0" smtClean="0">
              <a:latin typeface="Arial" charset="0"/>
            </a:endParaRPr>
          </a:p>
          <a:p>
            <a:pPr eaLnBrk="1" hangingPunct="1">
              <a:spcBef>
                <a:spcPct val="20000"/>
              </a:spcBef>
              <a:buFontTx/>
              <a:buChar char="•"/>
              <a:defRPr/>
            </a:pPr>
            <a:r>
              <a:rPr lang="en-US" b="1" dirty="0" smtClean="0">
                <a:latin typeface="Arial" charset="0"/>
              </a:rPr>
              <a:t>Physical properties: hard, elastic, brittle, non-conductor of electricity, density, refractive index, etc.</a:t>
            </a:r>
          </a:p>
          <a:p>
            <a:pPr eaLnBrk="1" hangingPunct="1">
              <a:spcBef>
                <a:spcPct val="20000"/>
              </a:spcBef>
              <a:buFontTx/>
              <a:buChar char="•"/>
              <a:defRPr/>
            </a:pPr>
            <a:r>
              <a:rPr lang="en-US" b="1" dirty="0" smtClean="0">
                <a:latin typeface="Arial" charset="0"/>
              </a:rPr>
              <a:t>Chemical: resistant to all but fluorine and very strong bases.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8" name="Rectangle 10"/>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Amorphous vs. Crystalline Structure</a:t>
            </a:r>
          </a:p>
        </p:txBody>
      </p:sp>
      <p:pic>
        <p:nvPicPr>
          <p:cNvPr id="32773" name="Picture 5" descr="300px-Sil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05000"/>
            <a:ext cx="4221163"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2781" name="Object 2"/>
          <p:cNvGraphicFramePr>
            <a:graphicFrameLocks noGrp="1" noChangeAspect="1"/>
          </p:cNvGraphicFramePr>
          <p:nvPr>
            <p:ph idx="1"/>
            <p:extLst>
              <p:ext uri="{D42A27DB-BD31-4B8C-83A1-F6EECF244321}">
                <p14:modId xmlns:p14="http://schemas.microsoft.com/office/powerpoint/2010/main" val="1450358800"/>
              </p:ext>
            </p:extLst>
          </p:nvPr>
        </p:nvGraphicFramePr>
        <p:xfrm>
          <a:off x="5105400" y="2590800"/>
          <a:ext cx="3179763" cy="3179762"/>
        </p:xfrm>
        <a:graphic>
          <a:graphicData uri="http://schemas.openxmlformats.org/presentationml/2006/ole">
            <mc:AlternateContent xmlns:mc="http://schemas.openxmlformats.org/markup-compatibility/2006">
              <mc:Choice xmlns:v="urn:schemas-microsoft-com:vml" Requires="v">
                <p:oleObj spid="_x0000_s13388" name="Bitmap Image" r:id="rId5" imgW="25400" imgH="25400" progId="Paint.Picture">
                  <p:embed/>
                </p:oleObj>
              </mc:Choice>
              <mc:Fallback>
                <p:oleObj name="Bitmap Image" r:id="rId5" imgW="25400" imgH="25400" progId="Paint.Picture">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590800"/>
                        <a:ext cx="3179763" cy="317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2782" name="Text Box 14"/>
          <p:cNvSpPr txBox="1">
            <a:spLocks noChangeArrowheads="1"/>
          </p:cNvSpPr>
          <p:nvPr/>
        </p:nvSpPr>
        <p:spPr bwMode="auto">
          <a:xfrm>
            <a:off x="762000" y="1371600"/>
            <a:ext cx="3352800"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a:latin typeface="Arial" charset="0"/>
              </a:rPr>
              <a:t>Amorphous Structure: Glass</a:t>
            </a:r>
          </a:p>
        </p:txBody>
      </p:sp>
      <p:sp>
        <p:nvSpPr>
          <p:cNvPr id="32783" name="Text Box 15"/>
          <p:cNvSpPr txBox="1">
            <a:spLocks noChangeArrowheads="1"/>
          </p:cNvSpPr>
          <p:nvPr/>
        </p:nvSpPr>
        <p:spPr bwMode="auto">
          <a:xfrm>
            <a:off x="5029200" y="1371600"/>
            <a:ext cx="3505200" cy="3762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a:latin typeface="Arial" charset="0"/>
              </a:rPr>
              <a:t>Crystalline Structure: Salt (NaCl)</a:t>
            </a:r>
          </a:p>
        </p:txBody>
      </p:sp>
      <p:graphicFrame>
        <p:nvGraphicFramePr>
          <p:cNvPr id="7" name="Object 2"/>
          <p:cNvGraphicFramePr>
            <a:graphicFrameLocks noChangeAspect="1"/>
          </p:cNvGraphicFramePr>
          <p:nvPr>
            <p:extLst>
              <p:ext uri="{D42A27DB-BD31-4B8C-83A1-F6EECF244321}">
                <p14:modId xmlns:p14="http://schemas.microsoft.com/office/powerpoint/2010/main" val="3678666480"/>
              </p:ext>
            </p:extLst>
          </p:nvPr>
        </p:nvGraphicFramePr>
        <p:xfrm>
          <a:off x="5181600" y="2362200"/>
          <a:ext cx="3179763" cy="3810000"/>
        </p:xfrm>
        <a:graphic>
          <a:graphicData uri="http://schemas.openxmlformats.org/presentationml/2006/ole">
            <mc:AlternateContent xmlns:mc="http://schemas.openxmlformats.org/markup-compatibility/2006">
              <mc:Choice xmlns:v="urn:schemas-microsoft-com:vml" Requires="v">
                <p:oleObj spid="_x0000_s13389" name="Bitmap Image" r:id="rId7" imgW="2114845" imgH="2534004" progId="Paint.Picture">
                  <p:embed/>
                </p:oleObj>
              </mc:Choice>
              <mc:Fallback>
                <p:oleObj name="Bitmap Image" r:id="rId7" imgW="2114845" imgH="2534004" progId="Paint.Picture">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2362200"/>
                        <a:ext cx="3179763"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animEffect transition="in" filter="wipe(down)">
                                      <p:cBhvr>
                                        <p:cTn id="11" dur="500"/>
                                        <p:tgtEl>
                                          <p:spTgt spid="327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32781"/>
                                        </p:tgtEl>
                                        <p:attrNameLst>
                                          <p:attrName>style.visibility</p:attrName>
                                        </p:attrNameLst>
                                      </p:cBhvr>
                                      <p:to>
                                        <p:strVal val="visible"/>
                                      </p:to>
                                    </p:set>
                                    <p:anim calcmode="lin" valueType="num">
                                      <p:cBhvr>
                                        <p:cTn id="16" dur="500" fill="hold"/>
                                        <p:tgtEl>
                                          <p:spTgt spid="32781"/>
                                        </p:tgtEl>
                                        <p:attrNameLst>
                                          <p:attrName>ppt_w</p:attrName>
                                        </p:attrNameLst>
                                      </p:cBhvr>
                                      <p:tavLst>
                                        <p:tav tm="0">
                                          <p:val>
                                            <p:fltVal val="0"/>
                                          </p:val>
                                        </p:tav>
                                        <p:tav tm="100000">
                                          <p:val>
                                            <p:strVal val="#ppt_w"/>
                                          </p:val>
                                        </p:tav>
                                      </p:tavLst>
                                    </p:anim>
                                    <p:anim calcmode="lin" valueType="num">
                                      <p:cBhvr>
                                        <p:cTn id="17" dur="500" fill="hold"/>
                                        <p:tgtEl>
                                          <p:spTgt spid="32781"/>
                                        </p:tgtEl>
                                        <p:attrNameLst>
                                          <p:attrName>ppt_h</p:attrName>
                                        </p:attrNameLst>
                                      </p:cBhvr>
                                      <p:tavLst>
                                        <p:tav tm="0">
                                          <p:val>
                                            <p:fltVal val="0"/>
                                          </p:val>
                                        </p:tav>
                                        <p:tav tm="100000">
                                          <p:val>
                                            <p:strVal val="#ppt_h"/>
                                          </p:val>
                                        </p:tav>
                                      </p:tavLst>
                                    </p:anim>
                                    <p:animEffect transition="in" filter="fade">
                                      <p:cBhvr>
                                        <p:cTn id="18" dur="500"/>
                                        <p:tgtEl>
                                          <p:spTgt spid="327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32782" grpId="0" animBg="1"/>
      <p:bldP spid="32783"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5223</TotalTime>
  <Words>1920</Words>
  <Application>Microsoft Office PowerPoint</Application>
  <PresentationFormat>On-screen Show (4:3)</PresentationFormat>
  <Paragraphs>280</Paragraphs>
  <Slides>57</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8" baseType="lpstr">
      <vt:lpstr>ＭＳ Ｐゴシック</vt:lpstr>
      <vt:lpstr>Arial</vt:lpstr>
      <vt:lpstr>Arial Black</vt:lpstr>
      <vt:lpstr>Comic Sans MS</vt:lpstr>
      <vt:lpstr>Times</vt:lpstr>
      <vt:lpstr>Times New Roman</vt:lpstr>
      <vt:lpstr>Wingdings</vt:lpstr>
      <vt:lpstr>ヒラギノ角ゴ Pro W3</vt:lpstr>
      <vt:lpstr>Blank Presentation</vt:lpstr>
      <vt:lpstr>Bitmap Image</vt:lpstr>
      <vt:lpstr>Photo Editor Photo</vt:lpstr>
      <vt:lpstr>PowerPoint Presentation</vt:lpstr>
      <vt:lpstr> Case Study: Susan Nutt (1987)</vt:lpstr>
      <vt:lpstr>Glass Cartoons</vt:lpstr>
      <vt:lpstr>Essential Questions to Answer</vt:lpstr>
      <vt:lpstr>Objective</vt:lpstr>
      <vt:lpstr>Physical vs. Chemical Properties</vt:lpstr>
      <vt:lpstr>Forensic Examination of Glass</vt:lpstr>
      <vt:lpstr>What is Glass?</vt:lpstr>
      <vt:lpstr>Amorphous vs. Crystalline Structure</vt:lpstr>
      <vt:lpstr>What Other Types of Glass Are There?</vt:lpstr>
      <vt:lpstr>Laminated Glass: Car Front Windshields</vt:lpstr>
      <vt:lpstr>Video</vt:lpstr>
      <vt:lpstr>Glass In Forensics</vt:lpstr>
      <vt:lpstr>Collection of Glass</vt:lpstr>
      <vt:lpstr>Collection of Glass</vt:lpstr>
      <vt:lpstr>Objective</vt:lpstr>
      <vt:lpstr>Glass Examples</vt:lpstr>
      <vt:lpstr>Can glass be shattered with your voice?</vt:lpstr>
      <vt:lpstr>Glass Transfer Evidence</vt:lpstr>
      <vt:lpstr>How Do Glass Windows Break? </vt:lpstr>
      <vt:lpstr>Glass In Forensics</vt:lpstr>
      <vt:lpstr>Radial and Concentric Glass Fractures</vt:lpstr>
      <vt:lpstr>PowerPoint Presentation</vt:lpstr>
      <vt:lpstr>Projectile Patterns</vt:lpstr>
      <vt:lpstr>Video</vt:lpstr>
      <vt:lpstr>Which Bullet Hole Was First?</vt:lpstr>
      <vt:lpstr>Order of Impact Example</vt:lpstr>
      <vt:lpstr>Order of Impact</vt:lpstr>
      <vt:lpstr>Putting it Back Together Again?</vt:lpstr>
      <vt:lpstr>Glass Fragments</vt:lpstr>
      <vt:lpstr>Density</vt:lpstr>
      <vt:lpstr>Graduated Cylinder - Meniscus</vt:lpstr>
      <vt:lpstr>PowerPoint Presentation</vt:lpstr>
      <vt:lpstr>PowerPoint Presentation</vt:lpstr>
      <vt:lpstr>Learning Check</vt:lpstr>
      <vt:lpstr>Why Measure Density?</vt:lpstr>
      <vt:lpstr>Glass Density</vt:lpstr>
      <vt:lpstr>Flotation Method</vt:lpstr>
      <vt:lpstr>Speed Of Light</vt:lpstr>
      <vt:lpstr>What is light?</vt:lpstr>
      <vt:lpstr>Theory of Light</vt:lpstr>
      <vt:lpstr>Visible Light</vt:lpstr>
      <vt:lpstr>Physical Properties of Light</vt:lpstr>
      <vt:lpstr>Question</vt:lpstr>
      <vt:lpstr>Important Physical Properties</vt:lpstr>
      <vt:lpstr>Refractive Index</vt:lpstr>
      <vt:lpstr>Refractive Index</vt:lpstr>
      <vt:lpstr>Determining Refractive Index</vt:lpstr>
      <vt:lpstr>Refractive Index By Immersion</vt:lpstr>
      <vt:lpstr>The Becke Line</vt:lpstr>
      <vt:lpstr>PowerPoint Presentation</vt:lpstr>
      <vt:lpstr>Becke Lines from Glass</vt:lpstr>
      <vt:lpstr>Refractive Index  </vt:lpstr>
      <vt:lpstr>PowerPoint Presentation</vt:lpstr>
      <vt:lpstr>PowerPoint Presentation</vt:lpstr>
      <vt:lpstr>Snell’s Law</vt:lpstr>
      <vt:lpstr>Learning Check</vt:lpstr>
    </vt:vector>
  </TitlesOfParts>
  <Company>NVRHS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NVRHS</dc:creator>
  <cp:lastModifiedBy>Molly Jones</cp:lastModifiedBy>
  <cp:revision>433</cp:revision>
  <cp:lastPrinted>2011-02-17T15:41:46Z</cp:lastPrinted>
  <dcterms:created xsi:type="dcterms:W3CDTF">2011-02-17T14:46:42Z</dcterms:created>
  <dcterms:modified xsi:type="dcterms:W3CDTF">2017-11-30T17:10:00Z</dcterms:modified>
</cp:coreProperties>
</file>