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5" r:id="rId9"/>
    <p:sldId id="262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7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uticlecortex rat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501650"/>
            <a:ext cx="10972800" cy="73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86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Cross-Sections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Hair can vary in shape, length, diameter, texture, and color. </a:t>
            </a:r>
          </a:p>
          <a:p>
            <a:r>
              <a:rPr lang="en-US" dirty="0" smtClean="0"/>
              <a:t>The cross-sections can be circular, triangular, irregular, or flattened, which influences the curl of the hair.</a:t>
            </a:r>
          </a:p>
          <a:p>
            <a:r>
              <a:rPr lang="en-US" dirty="0" smtClean="0"/>
              <a:t>Dog layers can have one fine coat and one coarse coat.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5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Color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Depends on distribution of pigment granules.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0603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from Different Parts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Head Hair</a:t>
            </a:r>
          </a:p>
          <a:p>
            <a:r>
              <a:rPr lang="en-US" sz="2400" dirty="0" smtClean="0"/>
              <a:t>Eyebrows/Eye Lashes</a:t>
            </a:r>
          </a:p>
          <a:p>
            <a:r>
              <a:rPr lang="en-US" sz="2400" dirty="0" smtClean="0"/>
              <a:t>Beard and Mustache Hair</a:t>
            </a:r>
          </a:p>
          <a:p>
            <a:r>
              <a:rPr lang="en-US" sz="2400" dirty="0" smtClean="0"/>
              <a:t>Underarm Hair</a:t>
            </a:r>
          </a:p>
          <a:p>
            <a:r>
              <a:rPr lang="en-US" sz="2400" dirty="0" smtClean="0"/>
              <a:t>Auxiliary or Body Hair</a:t>
            </a:r>
          </a:p>
          <a:p>
            <a:r>
              <a:rPr lang="en-US" sz="2400" dirty="0" smtClean="0"/>
              <a:t>Pubic Hair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2692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68819"/>
            <a:ext cx="8761413" cy="3416300"/>
          </a:xfrm>
        </p:spPr>
        <p:txBody>
          <a:bodyPr/>
          <a:lstStyle/>
          <a:p>
            <a:r>
              <a:rPr lang="en-US" sz="2800" dirty="0" smtClean="0"/>
              <a:t>Cross-Section is circular or elliptical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http://www.gonative.co.nz/site/gonative/images/blog/hair-x-s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12" y="3351592"/>
            <a:ext cx="5881816" cy="292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16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EYEBROW 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68819"/>
            <a:ext cx="8761413" cy="3416300"/>
          </a:xfrm>
        </p:spPr>
        <p:txBody>
          <a:bodyPr/>
          <a:lstStyle/>
          <a:p>
            <a:r>
              <a:rPr lang="en-US" sz="2800" dirty="0" smtClean="0"/>
              <a:t>Cross-Section is circular, but has tapering ends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https://upload.wikimedia.org/wikipedia/commons/c/c1/Menschenhaar_200_f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83" y="3206256"/>
            <a:ext cx="3646501" cy="301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39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513046" cy="728480"/>
          </a:xfrm>
        </p:spPr>
        <p:txBody>
          <a:bodyPr/>
          <a:lstStyle/>
          <a:p>
            <a:r>
              <a:rPr lang="en-US" sz="5400" dirty="0" smtClean="0"/>
              <a:t>BEARD HAIR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306" y="2603500"/>
            <a:ext cx="6679230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Beard: Thick and Triangular Cross-Section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1266" name="Picture 2" descr="http://lh6.ggpht.com/_1wtadqGaaPs/TFGYJBncTnI/AAAAAAAAMVE/kdowtAFBj9A/tmpE2_thumb_thumb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45" y="2025650"/>
            <a:ext cx="35147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01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513046" cy="728480"/>
          </a:xfrm>
        </p:spPr>
        <p:txBody>
          <a:bodyPr/>
          <a:lstStyle/>
          <a:p>
            <a:r>
              <a:rPr lang="en-US" sz="5400" dirty="0" smtClean="0"/>
              <a:t>BODY HAIR and PUBIC HAIR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306" y="2603500"/>
            <a:ext cx="6679230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Oval or Triangle, depending on the shaving routines of individual.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1266" name="Picture 2" descr="http://lh6.ggpht.com/_1wtadqGaaPs/TFGYJBncTnI/AAAAAAAAMVE/kdowtAFBj9A/tmpE2_thumb_thumb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45" y="2025650"/>
            <a:ext cx="35147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877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HAIR GROWTH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23413"/>
            <a:ext cx="8761413" cy="34163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Antagen</a:t>
            </a:r>
            <a:r>
              <a:rPr lang="en-US" sz="2400" dirty="0" smtClean="0"/>
              <a:t> Stage</a:t>
            </a:r>
          </a:p>
          <a:p>
            <a:pPr lvl="1"/>
            <a:r>
              <a:rPr lang="en-US" sz="2000" dirty="0" smtClean="0"/>
              <a:t>80-90% of all hair. Active growth around follicle.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 smtClean="0"/>
              <a:t>Catagen</a:t>
            </a:r>
            <a:r>
              <a:rPr lang="en-US" sz="2400" dirty="0" smtClean="0"/>
              <a:t> Stage</a:t>
            </a:r>
          </a:p>
          <a:p>
            <a:pPr lvl="1"/>
            <a:r>
              <a:rPr lang="en-US" sz="2000" dirty="0" smtClean="0"/>
              <a:t>Hair changes (Turning Grey)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err="1" smtClean="0"/>
              <a:t>Telogen</a:t>
            </a:r>
            <a:r>
              <a:rPr lang="en-US" sz="2400" dirty="0" smtClean="0"/>
              <a:t> Stage</a:t>
            </a:r>
          </a:p>
          <a:p>
            <a:pPr lvl="1"/>
            <a:r>
              <a:rPr lang="en-US" sz="2000" dirty="0" smtClean="0"/>
              <a:t>Hair follicle is dormant or resting and hairs easily fall out.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2326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TREATED HAIR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521" y="2727068"/>
            <a:ext cx="8761413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Bleaching removes pigment granule.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When hair is dyed, the hair shaft (Cuticle and Cortex) changes color.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877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dirty="0"/>
              <a:t>Hair </a:t>
            </a:r>
            <a:r>
              <a:rPr lang="en-US" altLang="en-US" sz="5400" b="1" dirty="0" smtClean="0"/>
              <a:t>Analysis</a:t>
            </a:r>
            <a:endParaRPr lang="en-US" altLang="en-US" sz="54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b="1" dirty="0"/>
              <a:t>Can be used to match a suspect with a crime scene</a:t>
            </a:r>
          </a:p>
          <a:p>
            <a:pPr eaLnBrk="1" hangingPunct="1"/>
            <a:r>
              <a:rPr lang="en-US" altLang="en-US" sz="3600" b="1" dirty="0"/>
              <a:t>Can be microscopically analyzed for similarity</a:t>
            </a:r>
          </a:p>
          <a:p>
            <a:pPr eaLnBrk="1" hangingPunct="1"/>
            <a:r>
              <a:rPr lang="en-US" altLang="en-US" sz="3600" b="1" dirty="0"/>
              <a:t>Comparisons continue to improve as forensic techniques improve</a:t>
            </a:r>
          </a:p>
        </p:txBody>
      </p:sp>
    </p:spTree>
    <p:extLst>
      <p:ext uri="{BB962C8B-B14F-4D97-AF65-F5344CB8AC3E}">
        <p14:creationId xmlns:p14="http://schemas.microsoft.com/office/powerpoint/2010/main" val="1237138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Racial Differences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13946"/>
            <a:ext cx="8951786" cy="72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88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Animal Hair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Ovoid Bodies- clumps of pigment</a:t>
            </a:r>
          </a:p>
          <a:p>
            <a:r>
              <a:rPr lang="en-US" sz="2800" dirty="0" smtClean="0"/>
              <a:t>Animal hair can change color abruptly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2825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Length, color, curliness</a:t>
            </a:r>
          </a:p>
          <a:p>
            <a:endParaRPr lang="en-US" sz="2400" dirty="0"/>
          </a:p>
          <a:p>
            <a:r>
              <a:rPr lang="en-US" sz="2400" dirty="0" smtClean="0"/>
              <a:t>Pattern of Medulla</a:t>
            </a:r>
          </a:p>
          <a:p>
            <a:endParaRPr lang="en-US" sz="2400" dirty="0"/>
          </a:p>
          <a:p>
            <a:r>
              <a:rPr lang="en-US" sz="2400" dirty="0" smtClean="0"/>
              <a:t>Florescence of Dyes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 descr="http://micro.magnet.fsu.edu/primer/techniques/fluorescence/gallery/images/humanscalp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30" y="2742677"/>
            <a:ext cx="4512345" cy="32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223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Lead, Arsenic, Drugs</a:t>
            </a:r>
          </a:p>
          <a:p>
            <a:endParaRPr lang="en-US" sz="2400" dirty="0"/>
          </a:p>
          <a:p>
            <a:r>
              <a:rPr lang="en-US" sz="2400" dirty="0" smtClean="0"/>
              <a:t>Organic solvent breaks down hair over time. Scientists can often develop a timeline.</a:t>
            </a:r>
          </a:p>
          <a:p>
            <a:endParaRPr lang="en-US" sz="2400" dirty="0"/>
          </a:p>
          <a:p>
            <a:r>
              <a:rPr lang="en-US" sz="2400" dirty="0" smtClean="0"/>
              <a:t>If hair is forcibly removed, it has follicular tag. DNA Testing.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79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21305" y="725906"/>
            <a:ext cx="9192126" cy="1143000"/>
          </a:xfrm>
        </p:spPr>
        <p:txBody>
          <a:bodyPr/>
          <a:lstStyle/>
          <a:p>
            <a:pPr eaLnBrk="1" hangingPunct="1"/>
            <a:r>
              <a:rPr lang="en-US" altLang="en-US" sz="5400" b="1" dirty="0"/>
              <a:t>Part 1 Hair Background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978" y="2121569"/>
            <a:ext cx="11293643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/>
              <a:t>Grows from a collection of cells called a follicle</a:t>
            </a:r>
          </a:p>
          <a:p>
            <a:pPr eaLnBrk="1" hangingPunct="1"/>
            <a:r>
              <a:rPr lang="en-US" altLang="en-US" sz="4000" b="1" dirty="0"/>
              <a:t>The hair shaft is composed of three parts:</a:t>
            </a:r>
          </a:p>
          <a:p>
            <a:pPr eaLnBrk="1" hangingPunct="1">
              <a:buFontTx/>
              <a:buNone/>
            </a:pPr>
            <a:r>
              <a:rPr lang="en-US" altLang="en-US" sz="4000" b="1" dirty="0"/>
              <a:t>	1.	cuticle – outside covering of hair   </a:t>
            </a:r>
          </a:p>
          <a:p>
            <a:pPr eaLnBrk="1" hangingPunct="1">
              <a:buFontTx/>
              <a:buNone/>
            </a:pPr>
            <a:r>
              <a:rPr lang="en-US" altLang="en-US" sz="4000" b="1" dirty="0"/>
              <a:t>        shaft, can look like overlapping </a:t>
            </a:r>
          </a:p>
          <a:p>
            <a:pPr eaLnBrk="1" hangingPunct="1">
              <a:buFontTx/>
              <a:buNone/>
            </a:pPr>
            <a:r>
              <a:rPr lang="en-US" altLang="en-US" sz="4000" b="1" dirty="0"/>
              <a:t>		roof shingles </a:t>
            </a:r>
          </a:p>
        </p:txBody>
      </p:sp>
    </p:spTree>
    <p:extLst>
      <p:ext uri="{BB962C8B-B14F-4D97-AF65-F5344CB8AC3E}">
        <p14:creationId xmlns:p14="http://schemas.microsoft.com/office/powerpoint/2010/main" val="212285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505" y="2402305"/>
            <a:ext cx="8077200" cy="50292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altLang="en-US" sz="4000" b="1" dirty="0"/>
              <a:t>Cortex – inside the cuticle, a pigmented layer</a:t>
            </a:r>
          </a:p>
          <a:p>
            <a:pPr marL="609600" indent="-609600">
              <a:buNone/>
            </a:pPr>
            <a:endParaRPr lang="en-US" altLang="en-US" sz="4000" b="1" dirty="0"/>
          </a:p>
          <a:p>
            <a:pPr marL="609600" indent="-609600">
              <a:buFontTx/>
              <a:buAutoNum type="arabicPeriod" startAt="3"/>
            </a:pPr>
            <a:r>
              <a:rPr lang="en-US" altLang="en-US" sz="4000" b="1" dirty="0"/>
              <a:t>Medulla – runs down the center of the hair </a:t>
            </a:r>
          </a:p>
          <a:p>
            <a:pPr marL="609600" indent="-609600">
              <a:buNone/>
            </a:pPr>
            <a:r>
              <a:rPr lang="en-US" altLang="en-US" sz="4000" b="1" dirty="0"/>
              <a:t>	shaft</a:t>
            </a:r>
          </a:p>
          <a:p>
            <a:pPr marL="609600" indent="-609600">
              <a:buNone/>
            </a:pPr>
            <a:endParaRPr lang="en-US" altLang="en-US" sz="4000" b="1" dirty="0"/>
          </a:p>
          <a:p>
            <a:pPr marL="609600" indent="-609600">
              <a:buNone/>
            </a:pPr>
            <a:endParaRPr lang="en-US" altLang="en-US" sz="4000" dirty="0"/>
          </a:p>
          <a:p>
            <a:pPr marL="609600" indent="-609600">
              <a:buNone/>
            </a:pPr>
            <a:endParaRPr lang="en-US" altLang="en-US" dirty="0" smtClean="0"/>
          </a:p>
        </p:txBody>
      </p:sp>
      <p:pic>
        <p:nvPicPr>
          <p:cNvPr id="5123" name="Picture 11" descr="hair_type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21" y="3811589"/>
            <a:ext cx="4953000" cy="251142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876926"/>
            <a:ext cx="7696200" cy="51054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FF0000"/>
                </a:solidFill>
              </a:rPr>
              <a:t>Hair texture can vary considerably</a:t>
            </a:r>
            <a:br>
              <a:rPr lang="en-US" altLang="en-US" sz="6000" b="1" dirty="0">
                <a:solidFill>
                  <a:srgbClr val="FF0000"/>
                </a:solidFill>
              </a:rPr>
            </a:br>
            <a:r>
              <a:rPr lang="en-US" altLang="en-US" sz="6000" b="1" dirty="0">
                <a:solidFill>
                  <a:srgbClr val="FF0000"/>
                </a:solidFill>
              </a:rPr>
              <a:t>depending upon the ratio of cuticle to medulla</a:t>
            </a:r>
          </a:p>
        </p:txBody>
      </p:sp>
    </p:spTree>
    <p:extLst>
      <p:ext uri="{BB962C8B-B14F-4D97-AF65-F5344CB8AC3E}">
        <p14:creationId xmlns:p14="http://schemas.microsoft.com/office/powerpoint/2010/main" val="265379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The Structure of Hair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revalid.com/uploads/pics/hair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06" y="2603500"/>
            <a:ext cx="6412705" cy="398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83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The Structure of Hair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www.ecobyte.com.au/a_Basic_Hair_struc_Xs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65" y="2275409"/>
            <a:ext cx="6197098" cy="458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4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16" y="830667"/>
            <a:ext cx="11430949" cy="51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1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uman hair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2926"/>
            <a:ext cx="81534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886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70</TotalTime>
  <Words>327</Words>
  <Application>Microsoft Office PowerPoint</Application>
  <PresentationFormat>Widescreen</PresentationFormat>
  <Paragraphs>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 Boardroom</vt:lpstr>
      <vt:lpstr>Hair</vt:lpstr>
      <vt:lpstr>Hair Analysis</vt:lpstr>
      <vt:lpstr>Part 1 Hair Background</vt:lpstr>
      <vt:lpstr>PowerPoint Presentation</vt:lpstr>
      <vt:lpstr>Hair texture can vary considerably depending upon the ratio of cuticle to medulla</vt:lpstr>
      <vt:lpstr>The Structure of Hair</vt:lpstr>
      <vt:lpstr>The Structure of Hair</vt:lpstr>
      <vt:lpstr>PowerPoint Presentation</vt:lpstr>
      <vt:lpstr>PowerPoint Presentation</vt:lpstr>
      <vt:lpstr>PowerPoint Presentation</vt:lpstr>
      <vt:lpstr>Cross-Sections</vt:lpstr>
      <vt:lpstr>Color</vt:lpstr>
      <vt:lpstr>Hair from Different Parts of the Body</vt:lpstr>
      <vt:lpstr>HEAD HAIR</vt:lpstr>
      <vt:lpstr>EYEBROW HAIR</vt:lpstr>
      <vt:lpstr>BEARD HAIR</vt:lpstr>
      <vt:lpstr>BODY HAIR and PUBIC HAIR</vt:lpstr>
      <vt:lpstr>HAIR GROWTH</vt:lpstr>
      <vt:lpstr>TREATED HAIR</vt:lpstr>
      <vt:lpstr>Racial Differences</vt:lpstr>
      <vt:lpstr>Animal Hair</vt:lpstr>
      <vt:lpstr>MICROSCOPY</vt:lpstr>
      <vt:lpstr>TESTING FOR SUBSTANCES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Hair</dc:title>
  <dc:creator>Molly Jones</dc:creator>
  <cp:lastModifiedBy>Molly Jones</cp:lastModifiedBy>
  <cp:revision>15</cp:revision>
  <dcterms:created xsi:type="dcterms:W3CDTF">2015-08-11T00:53:42Z</dcterms:created>
  <dcterms:modified xsi:type="dcterms:W3CDTF">2015-08-11T02:03:55Z</dcterms:modified>
</cp:coreProperties>
</file>