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  <p:sldId id="263" r:id="rId6"/>
    <p:sldId id="264" r:id="rId7"/>
    <p:sldId id="266" r:id="rId8"/>
    <p:sldId id="267" r:id="rId9"/>
    <p:sldId id="265" r:id="rId10"/>
    <p:sldId id="258" r:id="rId11"/>
    <p:sldId id="257" r:id="rId12"/>
    <p:sldId id="268" r:id="rId13"/>
    <p:sldId id="292" r:id="rId14"/>
    <p:sldId id="333" r:id="rId15"/>
    <p:sldId id="334" r:id="rId16"/>
    <p:sldId id="288" r:id="rId17"/>
    <p:sldId id="289" r:id="rId18"/>
    <p:sldId id="290" r:id="rId19"/>
    <p:sldId id="291" r:id="rId20"/>
    <p:sldId id="269" r:id="rId21"/>
    <p:sldId id="270" r:id="rId22"/>
    <p:sldId id="332" r:id="rId23"/>
    <p:sldId id="302" r:id="rId24"/>
    <p:sldId id="303" r:id="rId25"/>
    <p:sldId id="304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7"/>
    <p:restoredTop sz="94634"/>
  </p:normalViewPr>
  <p:slideViewPr>
    <p:cSldViewPr snapToGrid="0" snapToObjects="1">
      <p:cViewPr varScale="1">
        <p:scale>
          <a:sx n="63" d="100"/>
          <a:sy n="63" d="100"/>
        </p:scale>
        <p:origin x="7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805960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9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34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4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90921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75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A9306D-28F4-3F4C-A9F1-BC83A47E8F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BOsqmBQBQ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iSMSWgbK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8176"/>
            <a:ext cx="10972800" cy="5297424"/>
          </a:xfrm>
        </p:spPr>
        <p:txBody>
          <a:bodyPr>
            <a:noAutofit/>
          </a:bodyPr>
          <a:lstStyle/>
          <a:p>
            <a:r>
              <a:rPr lang="en-US" sz="4400" dirty="0"/>
              <a:t>No population can grow indefinitely due to </a:t>
            </a:r>
            <a:r>
              <a:rPr lang="en-US" sz="4400" b="1" dirty="0">
                <a:solidFill>
                  <a:srgbClr val="FF0000"/>
                </a:solidFill>
              </a:rPr>
              <a:t>limiting factors </a:t>
            </a:r>
            <a:r>
              <a:rPr lang="en-US" sz="4400" dirty="0"/>
              <a:t>such as…?</a:t>
            </a:r>
          </a:p>
          <a:p>
            <a:r>
              <a:rPr lang="en-US" sz="4400" dirty="0">
                <a:solidFill>
                  <a:srgbClr val="000000"/>
                </a:solidFill>
              </a:rPr>
              <a:t>Light </a:t>
            </a:r>
          </a:p>
          <a:p>
            <a:r>
              <a:rPr lang="en-US" sz="4400" dirty="0">
                <a:solidFill>
                  <a:srgbClr val="000000"/>
                </a:solidFill>
              </a:rPr>
              <a:t>Water</a:t>
            </a:r>
          </a:p>
          <a:p>
            <a:r>
              <a:rPr lang="en-US" sz="4400" dirty="0">
                <a:solidFill>
                  <a:srgbClr val="000000"/>
                </a:solidFill>
              </a:rPr>
              <a:t>Space</a:t>
            </a:r>
          </a:p>
          <a:p>
            <a:r>
              <a:rPr lang="en-US" sz="4400" dirty="0">
                <a:solidFill>
                  <a:srgbClr val="000000"/>
                </a:solidFill>
              </a:rPr>
              <a:t>Competition</a:t>
            </a:r>
          </a:p>
          <a:p>
            <a:r>
              <a:rPr lang="en-US" sz="4400" dirty="0">
                <a:solidFill>
                  <a:srgbClr val="000000"/>
                </a:solidFill>
              </a:rPr>
              <a:t>Predation</a:t>
            </a:r>
          </a:p>
          <a:p>
            <a:r>
              <a:rPr lang="en-US" sz="4400" dirty="0">
                <a:solidFill>
                  <a:srgbClr val="000000"/>
                </a:solidFill>
              </a:rPr>
              <a:t>Disease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65826-9C14-5D44-8EBA-EBC5508C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2" y="2970212"/>
            <a:ext cx="5976621" cy="37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687826"/>
            <a:ext cx="6645051" cy="5170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287006-B385-7F46-A1EB-98F387579D35}"/>
              </a:ext>
            </a:extLst>
          </p:cNvPr>
          <p:cNvSpPr/>
          <p:nvPr/>
        </p:nvSpPr>
        <p:spPr>
          <a:xfrm>
            <a:off x="3986213" y="2300288"/>
            <a:ext cx="1814512" cy="7143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CD9B08-9837-924B-97FF-D81FB64126E4}"/>
              </a:ext>
            </a:extLst>
          </p:cNvPr>
          <p:cNvGrpSpPr/>
          <p:nvPr/>
        </p:nvGrpSpPr>
        <p:grpSpPr>
          <a:xfrm>
            <a:off x="4143782" y="4871626"/>
            <a:ext cx="1952218" cy="714375"/>
            <a:chOff x="8850099" y="4249060"/>
            <a:chExt cx="1952218" cy="7143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060CDD-D76D-0846-A8D6-2D6991A55AA8}"/>
                </a:ext>
              </a:extLst>
            </p:cNvPr>
            <p:cNvSpPr/>
            <p:nvPr/>
          </p:nvSpPr>
          <p:spPr>
            <a:xfrm>
              <a:off x="8850099" y="4249060"/>
              <a:ext cx="1814512" cy="7143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CD2BBD-FF93-CA4D-9576-950A807A842F}"/>
                </a:ext>
              </a:extLst>
            </p:cNvPr>
            <p:cNvSpPr txBox="1"/>
            <p:nvPr/>
          </p:nvSpPr>
          <p:spPr>
            <a:xfrm>
              <a:off x="9059930" y="4344637"/>
              <a:ext cx="1742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Dieback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F6B1D8-60D4-884B-8942-27184C5A3326}"/>
              </a:ext>
            </a:extLst>
          </p:cNvPr>
          <p:cNvCxnSpPr>
            <a:cxnSpLocks/>
          </p:cNvCxnSpPr>
          <p:nvPr/>
        </p:nvCxnSpPr>
        <p:spPr>
          <a:xfrm flipV="1">
            <a:off x="5051038" y="3921072"/>
            <a:ext cx="373369" cy="8145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7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187C-DC09-1747-9861-A5A37FB9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6E43-F542-FE4F-9AF2-BB3FFBE1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23459"/>
            <a:ext cx="4580239" cy="254967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7200" dirty="0" err="1"/>
              <a:t>N</a:t>
            </a:r>
            <a:r>
              <a:rPr lang="en-US" sz="7200" baseline="-25000" dirty="0" err="1"/>
              <a:t>t</a:t>
            </a:r>
            <a:r>
              <a:rPr lang="en-US" sz="7200" dirty="0"/>
              <a:t> = N</a:t>
            </a:r>
            <a:r>
              <a:rPr lang="en-US" sz="7200" baseline="-25000" dirty="0"/>
              <a:t>o</a:t>
            </a:r>
            <a:r>
              <a:rPr lang="en-US" sz="7200" dirty="0"/>
              <a:t> </a:t>
            </a:r>
            <a:r>
              <a:rPr lang="en-US" sz="7200" dirty="0" err="1"/>
              <a:t>e</a:t>
            </a:r>
            <a:r>
              <a:rPr lang="en-US" sz="7200" baseline="30000" dirty="0" err="1"/>
              <a:t>rt</a:t>
            </a:r>
            <a:endParaRPr lang="en-US" sz="7200" baseline="30000" dirty="0"/>
          </a:p>
          <a:p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A4FD3-0353-764E-9A97-BE28642A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12" y="3169945"/>
            <a:ext cx="4930294" cy="3215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0A19C-C391-5144-B0CE-E666A9F69D2D}"/>
              </a:ext>
            </a:extLst>
          </p:cNvPr>
          <p:cNvSpPr txBox="1"/>
          <p:nvPr/>
        </p:nvSpPr>
        <p:spPr>
          <a:xfrm>
            <a:off x="7142207" y="2354790"/>
            <a:ext cx="422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Drama Correlation Law</a:t>
            </a:r>
          </a:p>
        </p:txBody>
      </p:sp>
    </p:spTree>
    <p:extLst>
      <p:ext uri="{BB962C8B-B14F-4D97-AF65-F5344CB8AC3E}">
        <p14:creationId xmlns:p14="http://schemas.microsoft.com/office/powerpoint/2010/main" val="42341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D923-54BA-2B4F-AFE7-BE279BC8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5">
            <a:extLst>
              <a:ext uri="{FF2B5EF4-FFF2-40B4-BE49-F238E27FC236}">
                <a16:creationId xmlns:a16="http://schemas.microsoft.com/office/drawing/2014/main" id="{3D01A51B-7272-DA46-A4EF-B6C809EC0D53}"/>
              </a:ext>
            </a:extLst>
          </p:cNvPr>
          <p:cNvSpPr txBox="1"/>
          <p:nvPr/>
        </p:nvSpPr>
        <p:spPr>
          <a:xfrm>
            <a:off x="609600" y="1408176"/>
            <a:ext cx="9605317" cy="359687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4400" baseline="-25000" dirty="0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0</a:t>
            </a:r>
            <a:r>
              <a:rPr lang="en-US" sz="4400" dirty="0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4400" dirty="0"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4400" dirty="0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nitial population size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 = rate of growth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= a constant (2.7)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 = amount of time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4400" baseline="-25000" dirty="0" err="1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sz="4400" dirty="0"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Final population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88542-E8B6-8148-9688-307D1CF8875C}"/>
              </a:ext>
            </a:extLst>
          </p:cNvPr>
          <p:cNvSpPr txBox="1"/>
          <p:nvPr/>
        </p:nvSpPr>
        <p:spPr>
          <a:xfrm>
            <a:off x="7858897" y="2175560"/>
            <a:ext cx="3039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This is also how you calculate compound interest</a:t>
            </a:r>
          </a:p>
        </p:txBody>
      </p:sp>
    </p:spTree>
    <p:extLst>
      <p:ext uri="{BB962C8B-B14F-4D97-AF65-F5344CB8AC3E}">
        <p14:creationId xmlns:p14="http://schemas.microsoft.com/office/powerpoint/2010/main" val="416172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Consider a population of mice that has an initial population size of 20 individuals. The intrinsic rate of growth for mice is </a:t>
            </a:r>
            <a:r>
              <a:rPr lang="en-US" sz="4000" i="1" dirty="0"/>
              <a:t>r=</a:t>
            </a:r>
            <a:r>
              <a:rPr lang="en-US" sz="4000" dirty="0"/>
              <a:t>0.2 (or 20%), meaning each mouse produces a net increase of 0.2 mice each year.  Predict the size of the mouse population 5 years from now.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457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dirty="0"/>
              <a:t> = N</a:t>
            </a:r>
            <a:r>
              <a:rPr lang="en-US" sz="6000" baseline="-25000" dirty="0"/>
              <a:t>o</a:t>
            </a:r>
            <a:r>
              <a:rPr lang="en-US" sz="6000" dirty="0"/>
              <a:t> </a:t>
            </a:r>
            <a:r>
              <a:rPr lang="en-US" sz="6000" dirty="0" err="1"/>
              <a:t>e</a:t>
            </a:r>
            <a:r>
              <a:rPr lang="en-US" sz="6000" baseline="30000" dirty="0" err="1"/>
              <a:t>rt</a:t>
            </a:r>
            <a:endParaRPr lang="en-US" sz="6000" baseline="30000" dirty="0"/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(20) (2.7</a:t>
            </a:r>
            <a:r>
              <a:rPr lang="en-US" sz="6000" baseline="30000" dirty="0"/>
              <a:t>(0.2)(5)</a:t>
            </a:r>
            <a:r>
              <a:rPr lang="en-US" sz="6000" dirty="0"/>
              <a:t>)</a:t>
            </a:r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(20) (2.7</a:t>
            </a:r>
            <a:r>
              <a:rPr lang="en-US" sz="6000" baseline="30000" dirty="0"/>
              <a:t>1</a:t>
            </a:r>
            <a:r>
              <a:rPr lang="en-US" sz="6000" dirty="0"/>
              <a:t>)</a:t>
            </a:r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54.4 mice</a:t>
            </a:r>
            <a:endParaRPr lang="en-US" sz="6000" baseline="30000" dirty="0"/>
          </a:p>
          <a:p>
            <a:endParaRPr lang="en-US" sz="6000" baseline="30000" dirty="0"/>
          </a:p>
          <a:p>
            <a:endParaRPr lang="en-US" sz="6000" baseline="30000" dirty="0"/>
          </a:p>
        </p:txBody>
      </p:sp>
    </p:spTree>
    <p:extLst>
      <p:ext uri="{BB962C8B-B14F-4D97-AF65-F5344CB8AC3E}">
        <p14:creationId xmlns:p14="http://schemas.microsoft.com/office/powerpoint/2010/main" val="38909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dirty="0"/>
              <a:t> = N</a:t>
            </a:r>
            <a:r>
              <a:rPr lang="en-US" sz="6000" baseline="-25000" dirty="0"/>
              <a:t>o</a:t>
            </a:r>
            <a:r>
              <a:rPr lang="en-US" sz="6000" dirty="0"/>
              <a:t> </a:t>
            </a:r>
            <a:r>
              <a:rPr lang="en-US" sz="6000" dirty="0" err="1"/>
              <a:t>e</a:t>
            </a:r>
            <a:r>
              <a:rPr lang="en-US" sz="6000" baseline="30000" dirty="0" err="1"/>
              <a:t>rt</a:t>
            </a:r>
            <a:endParaRPr lang="en-US" sz="6000" baseline="30000" dirty="0"/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(20) (2.7</a:t>
            </a:r>
            <a:r>
              <a:rPr lang="en-US" sz="6000" baseline="30000" dirty="0"/>
              <a:t>(0.2)</a:t>
            </a:r>
            <a:r>
              <a:rPr lang="en-US" sz="6000" b="1" baseline="30000" dirty="0">
                <a:solidFill>
                  <a:srgbClr val="FF0000"/>
                </a:solidFill>
              </a:rPr>
              <a:t>(10)</a:t>
            </a:r>
            <a:r>
              <a:rPr lang="en-US" sz="6000" dirty="0"/>
              <a:t>)</a:t>
            </a:r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(20) (2.7</a:t>
            </a:r>
            <a:r>
              <a:rPr lang="en-US" sz="6000" baseline="30000" dirty="0"/>
              <a:t>2</a:t>
            </a:r>
            <a:r>
              <a:rPr lang="en-US" sz="6000" dirty="0"/>
              <a:t>)</a:t>
            </a:r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(20) (7.4)</a:t>
            </a:r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147.8 mice</a:t>
            </a:r>
            <a:endParaRPr lang="en-US" sz="6000" baseline="30000" dirty="0"/>
          </a:p>
          <a:p>
            <a:endParaRPr lang="en-US" sz="6000" baseline="30000" dirty="0"/>
          </a:p>
          <a:p>
            <a:endParaRPr lang="en-US" sz="6000" baseline="30000" dirty="0"/>
          </a:p>
        </p:txBody>
      </p:sp>
    </p:spTree>
    <p:extLst>
      <p:ext uri="{BB962C8B-B14F-4D97-AF65-F5344CB8AC3E}">
        <p14:creationId xmlns:p14="http://schemas.microsoft.com/office/powerpoint/2010/main" val="12495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dirty="0"/>
              <a:t> = N</a:t>
            </a:r>
            <a:r>
              <a:rPr lang="en-US" sz="6000" baseline="-25000" dirty="0"/>
              <a:t>o</a:t>
            </a:r>
            <a:r>
              <a:rPr lang="en-US" sz="6000" dirty="0"/>
              <a:t> </a:t>
            </a:r>
            <a:r>
              <a:rPr lang="en-US" sz="6000" dirty="0" err="1"/>
              <a:t>e</a:t>
            </a:r>
            <a:r>
              <a:rPr lang="en-US" sz="6000" baseline="30000" dirty="0" err="1"/>
              <a:t>rt</a:t>
            </a:r>
            <a:endParaRPr lang="en-US" sz="6000" baseline="30000" dirty="0"/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(20) (2.7</a:t>
            </a:r>
            <a:r>
              <a:rPr lang="en-US" sz="6000" baseline="30000" dirty="0"/>
              <a:t>(0.2)(</a:t>
            </a:r>
            <a:r>
              <a:rPr lang="en-US" sz="6000" b="1" baseline="30000" dirty="0">
                <a:solidFill>
                  <a:srgbClr val="FF0000"/>
                </a:solidFill>
              </a:rPr>
              <a:t>20</a:t>
            </a:r>
            <a:r>
              <a:rPr lang="en-US" sz="6000" baseline="30000" dirty="0"/>
              <a:t>)</a:t>
            </a:r>
            <a:r>
              <a:rPr lang="en-US" sz="6000" dirty="0"/>
              <a:t>)</a:t>
            </a:r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(20) (2.7</a:t>
            </a:r>
            <a:r>
              <a:rPr lang="en-US" sz="6000" baseline="30000" dirty="0"/>
              <a:t>4</a:t>
            </a:r>
            <a:r>
              <a:rPr lang="en-US" sz="6000" dirty="0"/>
              <a:t>)</a:t>
            </a:r>
          </a:p>
          <a:p>
            <a:r>
              <a:rPr lang="en-US" sz="6000" dirty="0" err="1"/>
              <a:t>N</a:t>
            </a:r>
            <a:r>
              <a:rPr lang="en-US" sz="6000" baseline="-25000" dirty="0" err="1"/>
              <a:t>t</a:t>
            </a:r>
            <a:r>
              <a:rPr lang="en-US" sz="6000" baseline="-25000" dirty="0"/>
              <a:t> </a:t>
            </a:r>
            <a:r>
              <a:rPr lang="en-US" sz="6000" dirty="0"/>
              <a:t> = 1092 mice</a:t>
            </a:r>
            <a:endParaRPr lang="en-US" sz="6000" baseline="30000" dirty="0"/>
          </a:p>
          <a:p>
            <a:endParaRPr lang="en-US" sz="6000" baseline="30000" dirty="0"/>
          </a:p>
          <a:p>
            <a:endParaRPr lang="en-US" sz="6000" baseline="30000" dirty="0"/>
          </a:p>
        </p:txBody>
      </p:sp>
    </p:spTree>
    <p:extLst>
      <p:ext uri="{BB962C8B-B14F-4D97-AF65-F5344CB8AC3E}">
        <p14:creationId xmlns:p14="http://schemas.microsoft.com/office/powerpoint/2010/main" val="41112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Dependent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00716"/>
            <a:ext cx="10972800" cy="4625609"/>
          </a:xfrm>
        </p:spPr>
        <p:txBody>
          <a:bodyPr>
            <a:normAutofit/>
          </a:bodyPr>
          <a:lstStyle/>
          <a:p>
            <a:r>
              <a:rPr lang="en-US" sz="4800" dirty="0"/>
              <a:t>Competition</a:t>
            </a:r>
          </a:p>
          <a:p>
            <a:r>
              <a:rPr lang="en-US" sz="4800" dirty="0"/>
              <a:t>Predation</a:t>
            </a:r>
          </a:p>
          <a:p>
            <a:r>
              <a:rPr lang="en-US" sz="4800" dirty="0"/>
              <a:t>Diseases</a:t>
            </a:r>
          </a:p>
          <a:p>
            <a:r>
              <a:rPr lang="en-US" sz="4800" dirty="0"/>
              <a:t>Parasitism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68" y="2476501"/>
            <a:ext cx="6078932" cy="4381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BDEAC-DB37-DD4A-BB1B-9CCF77A235A7}"/>
              </a:ext>
            </a:extLst>
          </p:cNvPr>
          <p:cNvSpPr txBox="1"/>
          <p:nvPr/>
        </p:nvSpPr>
        <p:spPr>
          <a:xfrm>
            <a:off x="165201" y="1443114"/>
            <a:ext cx="7018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Will  change intensity depending on the density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36301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4" y="3530901"/>
            <a:ext cx="6161903" cy="4625609"/>
          </a:xfrm>
        </p:spPr>
        <p:txBody>
          <a:bodyPr>
            <a:normAutofit/>
          </a:bodyPr>
          <a:lstStyle/>
          <a:p>
            <a:r>
              <a:rPr lang="en-US" sz="4000" b="1" dirty="0"/>
              <a:t>Natural</a:t>
            </a:r>
            <a:r>
              <a:rPr lang="en-US" sz="4000" dirty="0"/>
              <a:t>: Floods, hurricanes, fire</a:t>
            </a:r>
          </a:p>
          <a:p>
            <a:r>
              <a:rPr lang="en-US" sz="4000" b="1" dirty="0"/>
              <a:t>Anthropogenic</a:t>
            </a:r>
            <a:r>
              <a:rPr lang="en-US" sz="4000" dirty="0"/>
              <a:t>: Pollution, habitat destruction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310" y="1408176"/>
            <a:ext cx="4450690" cy="5449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E40F38-3A81-324D-A1B7-79A5483BE761}"/>
              </a:ext>
            </a:extLst>
          </p:cNvPr>
          <p:cNvSpPr txBox="1"/>
          <p:nvPr/>
        </p:nvSpPr>
        <p:spPr>
          <a:xfrm>
            <a:off x="165201" y="1443114"/>
            <a:ext cx="7018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Will  have the same intensity depending on the density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419191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087B-26FF-F74D-8DAC-D2748A0E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Video: Texas Mosquito Mystery Crash Course #2 (11:52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0AB72-C56C-D642-88BD-D8FCE8F2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>
                <a:hlinkClick r:id="rId2"/>
              </a:rPr>
              <a:t>www.youtube.com/watch?v=RBOsqmBQBQk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5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rate of increase (r)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of population growth with unlimited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94" y="2480734"/>
            <a:ext cx="3670440" cy="39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Types of Population Fluctuations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Stable</a:t>
            </a:r>
            <a:r>
              <a:rPr lang="en-US" dirty="0"/>
              <a:t>—fluctuates slightly above and below carrying capacity</a:t>
            </a:r>
          </a:p>
          <a:p>
            <a:r>
              <a:rPr lang="en-US" dirty="0"/>
              <a:t>Tropical Rainforest—temps/rainfall stay steady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683" y="3568200"/>
            <a:ext cx="4884516" cy="32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2. Irrupt</a:t>
            </a:r>
            <a:r>
              <a:rPr lang="en-US" dirty="0"/>
              <a:t>—Usually stable, but sometimes explodes and then crashes</a:t>
            </a:r>
          </a:p>
          <a:p>
            <a:r>
              <a:rPr lang="en-US" dirty="0"/>
              <a:t>Algae, insects—due to seasonal changes, nutrient availability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371" y="3956938"/>
            <a:ext cx="2853618" cy="2695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247" y="4094526"/>
            <a:ext cx="2956023" cy="26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3. </a:t>
            </a:r>
            <a:r>
              <a:rPr lang="en-US" sz="3600" b="1" dirty="0">
                <a:solidFill>
                  <a:srgbClr val="FF0000"/>
                </a:solidFill>
              </a:rPr>
              <a:t>Cyclic—</a:t>
            </a:r>
            <a:r>
              <a:rPr lang="en-US" sz="3600" dirty="0"/>
              <a:t>Rise and fall in predictable pattern</a:t>
            </a:r>
          </a:p>
          <a:p>
            <a:r>
              <a:rPr lang="en-US" sz="3600" dirty="0">
                <a:solidFill>
                  <a:srgbClr val="000000"/>
                </a:solidFill>
              </a:rPr>
              <a:t>Predator/prey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168" y="2867363"/>
            <a:ext cx="4933226" cy="3859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C79D3-5343-FC40-A57F-CD694FE582E8}"/>
              </a:ext>
            </a:extLst>
          </p:cNvPr>
          <p:cNvSpPr txBox="1"/>
          <p:nvPr/>
        </p:nvSpPr>
        <p:spPr>
          <a:xfrm>
            <a:off x="1757607" y="3903329"/>
            <a:ext cx="295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orbel"/>
              </a:rPr>
              <a:t>Video—Lynx and hare “epic hunting chase” 2:53 </a:t>
            </a:r>
            <a:r>
              <a:rPr lang="en-US" dirty="0">
                <a:solidFill>
                  <a:prstClr val="black"/>
                </a:solidFill>
                <a:latin typeface="Corbel"/>
                <a:hlinkClick r:id="rId3"/>
              </a:rPr>
              <a:t>https://www.youtube.com/watch?v=swiSMSWgbKE</a:t>
            </a:r>
            <a:endParaRPr lang="en-US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222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4000" dirty="0"/>
              <a:t>4. Irregular—no recurring pattern</a:t>
            </a:r>
          </a:p>
          <a:p>
            <a:r>
              <a:rPr lang="en-US" sz="4000" dirty="0"/>
              <a:t>Chaos in the system, or just not yet understood?</a:t>
            </a:r>
          </a:p>
        </p:txBody>
      </p:sp>
    </p:spTree>
    <p:extLst>
      <p:ext uri="{BB962C8B-B14F-4D97-AF65-F5344CB8AC3E}">
        <p14:creationId xmlns:p14="http://schemas.microsoft.com/office/powerpoint/2010/main" val="39598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 Characteristics of Rapidly Growing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4000" dirty="0"/>
              <a:t>Timing of reproduction? </a:t>
            </a:r>
            <a:r>
              <a:rPr lang="en-US" sz="4000" dirty="0">
                <a:sym typeface="Wingdings"/>
              </a:rPr>
              <a:t> </a:t>
            </a:r>
          </a:p>
          <a:p>
            <a:pPr marL="118872" indent="0">
              <a:buNone/>
            </a:pPr>
            <a:r>
              <a:rPr lang="en-US" sz="4000" b="1" dirty="0">
                <a:solidFill>
                  <a:srgbClr val="FF0000"/>
                </a:solidFill>
                <a:sym typeface="Wingdings"/>
              </a:rPr>
              <a:t>Early in life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405" y="2790825"/>
            <a:ext cx="495976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 Characteristics of Rapidly Growing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4000" dirty="0"/>
              <a:t>2. Amount of time between generations? </a:t>
            </a:r>
            <a:r>
              <a:rPr lang="en-US" sz="4000" dirty="0">
                <a:sym typeface="Wingdings"/>
              </a:rPr>
              <a:t></a:t>
            </a:r>
          </a:p>
          <a:p>
            <a:pPr marL="118872" indent="0">
              <a:buNone/>
            </a:pPr>
            <a:r>
              <a:rPr lang="en-US" sz="4000" b="1" dirty="0">
                <a:solidFill>
                  <a:srgbClr val="FF0000"/>
                </a:solidFill>
                <a:sym typeface="Wingdings"/>
              </a:rPr>
              <a:t>Short generation time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522" y="2957337"/>
            <a:ext cx="4804833" cy="34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 Characteristics of Rapidly Growing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438" y="1632317"/>
            <a:ext cx="109728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4400" dirty="0"/>
              <a:t>3. Length of reproductive lives? </a:t>
            </a:r>
            <a:r>
              <a:rPr lang="en-US" sz="4400" dirty="0">
                <a:sym typeface="Wingdings"/>
              </a:rPr>
              <a:t> </a:t>
            </a:r>
          </a:p>
          <a:p>
            <a:pPr marL="118872" indent="0">
              <a:buNone/>
            </a:pPr>
            <a:r>
              <a:rPr lang="en-US" sz="4400" b="1" dirty="0">
                <a:solidFill>
                  <a:srgbClr val="FF0000"/>
                </a:solidFill>
                <a:sym typeface="Wingdings"/>
              </a:rPr>
              <a:t>Long; can reproduce many times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06550"/>
            <a:ext cx="6002263" cy="33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6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 Characteristics of Rapidly Growing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8" y="1875205"/>
            <a:ext cx="5491162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4400" dirty="0"/>
              <a:t>4. # of offspring? (</a:t>
            </a:r>
            <a:r>
              <a:rPr lang="en-US" sz="4400" b="1" dirty="0">
                <a:solidFill>
                  <a:srgbClr val="FF0000"/>
                </a:solidFill>
              </a:rPr>
              <a:t>FECUNDITY</a:t>
            </a:r>
            <a:r>
              <a:rPr lang="en-US" sz="4400" dirty="0"/>
              <a:t>)</a:t>
            </a:r>
          </a:p>
          <a:p>
            <a:pPr marL="118872" indent="0">
              <a:buNone/>
            </a:pPr>
            <a:r>
              <a:rPr lang="en-US" sz="4400" dirty="0"/>
              <a:t> </a:t>
            </a:r>
            <a:r>
              <a:rPr lang="en-US" sz="4400" dirty="0">
                <a:sym typeface="Wingdings"/>
              </a:rPr>
              <a:t> </a:t>
            </a:r>
            <a:r>
              <a:rPr lang="en-US" sz="4400" b="1" dirty="0">
                <a:solidFill>
                  <a:srgbClr val="FF0000"/>
                </a:solidFill>
                <a:sym typeface="Wingdings"/>
              </a:rPr>
              <a:t>Many offspring (high fecundity)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62" y="2343330"/>
            <a:ext cx="4925483" cy="36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Carrying Capacity (K)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Determined by </a:t>
            </a:r>
            <a:r>
              <a:rPr lang="en-US" b="1" dirty="0">
                <a:solidFill>
                  <a:srgbClr val="C00000"/>
                </a:solidFill>
              </a:rPr>
              <a:t>biotic potential =  </a:t>
            </a:r>
            <a:r>
              <a:rPr lang="en-US" dirty="0"/>
              <a:t>maximum reproductive rate of a population in ideal conditions (capacity for growth) </a:t>
            </a:r>
          </a:p>
          <a:p>
            <a:pPr marL="118872" indent="0">
              <a:buNone/>
            </a:pPr>
            <a:r>
              <a:rPr lang="en-US" b="1" dirty="0"/>
              <a:t>and</a:t>
            </a:r>
          </a:p>
          <a:p>
            <a:r>
              <a:rPr lang="en-US" b="1" dirty="0">
                <a:solidFill>
                  <a:srgbClr val="C00000"/>
                </a:solidFill>
              </a:rPr>
              <a:t>environmental resistance </a:t>
            </a:r>
            <a:r>
              <a:rPr lang="en-US" b="1" dirty="0"/>
              <a:t>(</a:t>
            </a:r>
            <a:r>
              <a:rPr lang="en-US" dirty="0"/>
              <a:t>factors that limit growth)</a:t>
            </a:r>
          </a:p>
          <a:p>
            <a:r>
              <a:rPr lang="en-US" dirty="0"/>
              <a:t>As population reaches carrying capacity, growth rate </a:t>
            </a:r>
            <a:r>
              <a:rPr lang="en-US" b="1" dirty="0">
                <a:solidFill>
                  <a:srgbClr val="FF0000"/>
                </a:solidFill>
              </a:rPr>
              <a:t>decreases</a:t>
            </a:r>
            <a:r>
              <a:rPr lang="en-US" dirty="0"/>
              <a:t> because resources become more scarce, among other factors</a:t>
            </a:r>
          </a:p>
          <a:p>
            <a:pPr lvl="1"/>
            <a:r>
              <a:rPr lang="en-US" dirty="0"/>
              <a:t>What happens to mortality?</a:t>
            </a:r>
          </a:p>
          <a:p>
            <a:pPr lvl="1"/>
            <a:r>
              <a:rPr lang="en-US" dirty="0"/>
              <a:t>What happens to fecundity? </a:t>
            </a:r>
          </a:p>
        </p:txBody>
      </p:sp>
    </p:spTree>
    <p:extLst>
      <p:ext uri="{BB962C8B-B14F-4D97-AF65-F5344CB8AC3E}">
        <p14:creationId xmlns:p14="http://schemas.microsoft.com/office/powerpoint/2010/main" val="14415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J-curve: Exponential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2137834"/>
            <a:ext cx="368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4400" dirty="0">
                <a:solidFill>
                  <a:prstClr val="black"/>
                </a:solidFill>
                <a:latin typeface="Corbel"/>
              </a:rPr>
              <a:t>In real-life situations, cannot last indefinitely!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DB218-B76E-6040-BE81-F30040832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2" y="1566862"/>
            <a:ext cx="41402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0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/>
              <a:t>S-curve (sigmoid)—logistic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1667" y="2878668"/>
            <a:ext cx="4275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Corbel"/>
              </a:rPr>
              <a:t>Notice it is exponential for the first part and then </a:t>
            </a:r>
            <a:r>
              <a:rPr lang="en-US" sz="3200" b="1" dirty="0">
                <a:solidFill>
                  <a:prstClr val="black"/>
                </a:solidFill>
                <a:latin typeface="Corbel"/>
              </a:rPr>
              <a:t>becomes</a:t>
            </a:r>
            <a:r>
              <a:rPr lang="en-US" sz="3200" dirty="0">
                <a:solidFill>
                  <a:prstClr val="black"/>
                </a:solidFill>
                <a:latin typeface="Corbel"/>
              </a:rPr>
              <a:t> S –shaped as limiting factors take effect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326FB-4D63-3148-B989-16736956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1622290"/>
            <a:ext cx="4356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3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13" ma:contentTypeDescription="Create a new document." ma:contentTypeScope="" ma:versionID="d4349214563fda61d7f47b882a74562a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5f6015b8f6abe40cfc284b051f5f07cc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B62964-C280-40E5-ADD2-C9D65FC73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EE7E4C-67D4-4145-9E68-BAA53C7CE1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DEAB5-0495-4CA9-A6AC-89D8522376AB}">
  <ds:schemaRefs>
    <ds:schemaRef ds:uri="http://purl.org/dc/dcmitype/"/>
    <ds:schemaRef ds:uri="http://purl.org/dc/terms/"/>
    <ds:schemaRef ds:uri="http://schemas.microsoft.com/office/2006/documentManagement/types"/>
    <ds:schemaRef ds:uri="d1bea57f-f24a-4814-8dfc-e372b91f2504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f288448-f477-4024-bfa7-c5da6d31a55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562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Candara</vt:lpstr>
      <vt:lpstr>Corbel</vt:lpstr>
      <vt:lpstr>Wingdings</vt:lpstr>
      <vt:lpstr>Wingdings 2</vt:lpstr>
      <vt:lpstr>Wingdings 3</vt:lpstr>
      <vt:lpstr>Module</vt:lpstr>
      <vt:lpstr>Carrying Capacity</vt:lpstr>
      <vt:lpstr>Intrinsic rate of increase (r)</vt:lpstr>
      <vt:lpstr>4 Characteristics of Rapidly Growing Populations</vt:lpstr>
      <vt:lpstr>4 Characteristics of Rapidly Growing Populations</vt:lpstr>
      <vt:lpstr>4 Characteristics of Rapidly Growing Populations</vt:lpstr>
      <vt:lpstr>4 Characteristics of Rapidly Growing Populations</vt:lpstr>
      <vt:lpstr>Carrying Capacity (K) </vt:lpstr>
      <vt:lpstr>J-curve: Exponential Growth</vt:lpstr>
      <vt:lpstr>S-curve (sigmoid)—logistic growth</vt:lpstr>
      <vt:lpstr>PowerPoint Presentation</vt:lpstr>
      <vt:lpstr>Exponential Growth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Density Dependent Factors</vt:lpstr>
      <vt:lpstr>Density Independence</vt:lpstr>
      <vt:lpstr>Video: Texas Mosquito Mystery Crash Course #2 (11:52</vt:lpstr>
      <vt:lpstr>4 Types of Population Fluctuations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Carrying Capacity</dc:title>
  <dc:creator>Microsoft Office User</dc:creator>
  <cp:lastModifiedBy>Molly Jirasakhiran</cp:lastModifiedBy>
  <cp:revision>5</cp:revision>
  <dcterms:created xsi:type="dcterms:W3CDTF">2019-07-31T19:09:09Z</dcterms:created>
  <dcterms:modified xsi:type="dcterms:W3CDTF">2020-02-02T21:22:20Z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