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</p:sldMasterIdLst>
  <p:notesMasterIdLst>
    <p:notesMasterId r:id="rId26"/>
  </p:notesMasterIdLst>
  <p:sldIdLst>
    <p:sldId id="334" r:id="rId7"/>
    <p:sldId id="335" r:id="rId8"/>
    <p:sldId id="337" r:id="rId9"/>
    <p:sldId id="336" r:id="rId10"/>
    <p:sldId id="341" r:id="rId11"/>
    <p:sldId id="323" r:id="rId12"/>
    <p:sldId id="324" r:id="rId13"/>
    <p:sldId id="325" r:id="rId14"/>
    <p:sldId id="326" r:id="rId15"/>
    <p:sldId id="333" r:id="rId16"/>
    <p:sldId id="330" r:id="rId17"/>
    <p:sldId id="331" r:id="rId18"/>
    <p:sldId id="332" r:id="rId19"/>
    <p:sldId id="338" r:id="rId20"/>
    <p:sldId id="339" r:id="rId21"/>
    <p:sldId id="340" r:id="rId22"/>
    <p:sldId id="327" r:id="rId23"/>
    <p:sldId id="328" r:id="rId24"/>
    <p:sldId id="32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80" autoAdjust="0"/>
    <p:restoredTop sz="94725" autoAdjust="0"/>
  </p:normalViewPr>
  <p:slideViewPr>
    <p:cSldViewPr snapToGrid="0" snapToObjects="1">
      <p:cViewPr varScale="1">
        <p:scale>
          <a:sx n="63" d="100"/>
          <a:sy n="63" d="100"/>
        </p:scale>
        <p:origin x="17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86247-D035-C344-ABAB-2AE372C5F29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7A2A8-B6D6-704F-9AB6-EB3DDB873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0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Scientific method steps, biomes, characteristics of life, steps to the nitrogen or water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7A2A8-B6D6-704F-9AB6-EB3DDB8733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D107-8718-F145-9FF9-07569E675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D51E2-F66E-4441-8469-60C50F427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FA1B-98CF-854C-9D03-E76D0B2F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72DF-7E62-4943-8ABE-88350651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12ED8-9590-AD4E-A574-42B7BA64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BD1D-88F0-DC4C-9FF9-65AD8C91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67AF5-4733-AD4E-B50F-DB28545C7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FD02F-0239-284F-8B21-8CFD479C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57FC7-20AF-554B-8320-0CDE3F7E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07F60-2E6A-9444-BBF0-61F31DCB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5564-B992-FC4D-B2A4-A6F8BE2D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BD28F-FA3D-1847-B3DF-6C533A9DF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27803-6B9C-D449-8BEC-AAC29625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DCBEE-FB68-9B46-A0C8-569DF9D9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974F6-F7C0-EC4A-A128-762FC7B3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4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04E7-C24D-0C4B-A9E0-9BBCDD9F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6343-7DD8-5447-A07F-F566FD910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107CA-621A-654E-85E7-E36A5BA94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9990E-49A1-EC46-AEBE-AAE40734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32562-92AC-6742-8120-ADF61921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41880-19EA-324D-9BF8-7F4980D8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1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9316-C57A-C74D-A14E-FFFAA66E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1A43D-8B0A-2C4C-A717-7103ECEC2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3B4C2-732C-5D40-8A12-1AEFC98B1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AE411-AF4C-F54D-BD6A-EA44FCF71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1702E-3A20-F442-AF91-F289119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8582BB-2642-194E-8ADC-6E333AB4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58DD2-56AD-2F48-B826-345E24DC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CBE01-430C-3445-B4A9-7BDD84CA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50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D493-023F-C34B-9DC1-A0633CC9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DF1AD-9EA5-CA4A-A09A-1AFA7826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18EE3-2223-C04F-A580-D01180BB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7E89E-8920-CA4A-A614-2BA45A96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2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0553A-1EF3-D741-B884-03C0B070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BBB7BE-5074-5A48-AF7C-03C68FF2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0C4A6-6F51-A64E-B5AB-82BB0B99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63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D6FA-6C31-224D-AE65-DFF14132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1F49-BFEB-004B-8D14-ADC13309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F1131-0B49-E84C-9DB5-5E4AFE596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E80DD-EE25-8641-A6F4-76951269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2A818-57A1-5046-86E7-877262300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E95A0-3792-1D48-800E-FF621B1F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DE5B-2146-A146-AE7A-AE3A650E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3426-A5F7-9D4C-AA15-A9CB69B59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CB02-C4B4-5448-83EA-1B2E837E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90AE1-F08A-AC41-BC9F-A12CBF87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CE39E-5AF0-8745-A94C-D65F3A64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47D8A-647B-0947-9445-DAB19356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92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6C39-F856-024A-92E9-C69E0B86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A4C4B-616B-6B45-B885-2E882A679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1C77-8BCA-3C41-A740-C844312F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39A91-F49B-624F-BE1C-BDF33016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47C65-5B79-C047-829B-3F9CEF94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38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1F5C96-D50A-BF4D-B5A2-238C358D2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4A21A-AA33-334C-B5ED-43A71A2E8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C7C77-20B5-6E46-8372-E3898F55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E4175-560A-CF4B-9EA4-6E65BC685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4E74-15A8-E74D-B9D4-6468FA87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48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94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53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84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9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02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89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778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6616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78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90CBE-6825-9E4D-9F41-F990ACAE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83AA5-F5ED-A547-8C6B-B9EC93089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C9B1A-5433-724E-87ED-096E085A8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1F614-04E6-3E48-B10E-272FD5B91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E0F38-10CB-914C-AD00-A715F8C95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A9306D-28F4-3F4C-A9F1-BC83A47E8FBA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774292-46EB-A542-BB6F-E01C45D4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C5F0-8503-4E43-B706-237825C55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E7891-C420-E147-A302-EC8D0BE21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5298D-216C-ED40-9083-FC8629A2D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78" y="3116"/>
            <a:ext cx="6873422" cy="68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DCF8-2077-B04B-B501-EFB8D173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E306-27E7-BE49-ACF2-F8E45C72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16568-00A2-4742-83A1-61290F9D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4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3D75-D761-2842-8602-CE9CB536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C1E81-0FA3-7E41-9E92-8A1E0D5D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14B2F-2F24-764C-8F9A-B1EBDBE14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73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168A-DFC9-0E45-A9F1-BE66C5E6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F7F9-5C11-F24F-9EA3-337B5F2C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32717-8423-7844-8D61-28A0FF265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21DF-11CF-944F-90FD-B2E6EA0E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DB33F-4DAE-F144-8BF4-6EAF898AB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1766B-6C40-5649-A2EE-C82693EB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7162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FCC0-C518-B24E-8273-13BF858A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B973E-479C-A843-B7DE-957A31551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Find the cards labeled </a:t>
            </a:r>
            <a:r>
              <a:rPr lang="en-US" i="1" dirty="0"/>
              <a:t>Pre-Industrial, Transitional, Industrial </a:t>
            </a:r>
            <a:r>
              <a:rPr lang="en-US" dirty="0"/>
              <a:t>and </a:t>
            </a:r>
            <a:r>
              <a:rPr lang="en-US" i="1" dirty="0"/>
              <a:t>Post-Industrial </a:t>
            </a:r>
            <a:r>
              <a:rPr lang="en-US" dirty="0"/>
              <a:t>and make them the top of your columns</a:t>
            </a:r>
          </a:p>
          <a:p>
            <a:r>
              <a:rPr lang="en-US" dirty="0"/>
              <a:t>Match the characteristics to the correct stage. There are this many for each one: </a:t>
            </a:r>
          </a:p>
          <a:p>
            <a:pPr lvl="1"/>
            <a:r>
              <a:rPr lang="en-US" dirty="0"/>
              <a:t>Pre-Industrial =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</a:p>
          <a:p>
            <a:pPr lvl="1"/>
            <a:r>
              <a:rPr lang="en-US" dirty="0"/>
              <a:t>Transitional =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</a:p>
          <a:p>
            <a:pPr lvl="1"/>
            <a:r>
              <a:rPr lang="en-US" dirty="0"/>
              <a:t>Industrial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</a:p>
          <a:p>
            <a:pPr lvl="1"/>
            <a:r>
              <a:rPr lang="en-US" dirty="0"/>
              <a:t>Post-Industrial = </a:t>
            </a:r>
            <a:r>
              <a:rPr lang="en-US" b="1" dirty="0">
                <a:solidFill>
                  <a:srgbClr val="FF0000"/>
                </a:solidFill>
              </a:rPr>
              <a:t>6</a:t>
            </a:r>
          </a:p>
          <a:p>
            <a:r>
              <a:rPr lang="en-US" dirty="0"/>
              <a:t>When you’re done call me over and I’ll give you the completed table to paste in your packet on p. 24</a:t>
            </a:r>
          </a:p>
        </p:txBody>
      </p:sp>
    </p:spTree>
    <p:extLst>
      <p:ext uri="{BB962C8B-B14F-4D97-AF65-F5344CB8AC3E}">
        <p14:creationId xmlns:p14="http://schemas.microsoft.com/office/powerpoint/2010/main" val="2802748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0D22-919F-824D-A2C7-136C5C78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CC39A-1972-3148-963C-34BB03CA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84" y="1605509"/>
            <a:ext cx="8809348" cy="4625609"/>
          </a:xfrm>
        </p:spPr>
        <p:txBody>
          <a:bodyPr>
            <a:normAutofit/>
          </a:bodyPr>
          <a:lstStyle/>
          <a:p>
            <a:pPr marL="118872" lvl="0" indent="0">
              <a:buNone/>
            </a:pPr>
            <a:r>
              <a:rPr lang="en-US" dirty="0"/>
              <a:t>Follow the instructions on your case study sheet.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Individual reading and notes = 3 min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Get in groups (number in upper right)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Present your country individually = 1 min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Group discusses and agrees on stage = 1 min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/>
              <a:t>Repeat for each person</a:t>
            </a:r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8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AA21C-26C4-9243-91F9-F49BF6A8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987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881F1-B52B-364A-A6EC-0F7708F22909}"/>
              </a:ext>
            </a:extLst>
          </p:cNvPr>
          <p:cNvSpPr txBox="1"/>
          <p:nvPr/>
        </p:nvSpPr>
        <p:spPr>
          <a:xfrm>
            <a:off x="84841" y="5987441"/>
            <a:ext cx="173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I  = </a:t>
            </a:r>
          </a:p>
          <a:p>
            <a:r>
              <a:rPr lang="en-US" dirty="0"/>
              <a:t>South Sudan (B)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AFBAB-C728-6B45-8EAD-D776DC50FD52}"/>
              </a:ext>
            </a:extLst>
          </p:cNvPr>
          <p:cNvSpPr txBox="1"/>
          <p:nvPr/>
        </p:nvSpPr>
        <p:spPr>
          <a:xfrm>
            <a:off x="2132029" y="5951154"/>
            <a:ext cx="173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II  = Afghanistan (D)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5EFBF-EB3B-AE4A-80D0-E818EE25CB4E}"/>
              </a:ext>
            </a:extLst>
          </p:cNvPr>
          <p:cNvSpPr txBox="1"/>
          <p:nvPr/>
        </p:nvSpPr>
        <p:spPr>
          <a:xfrm>
            <a:off x="5638014" y="5889170"/>
            <a:ext cx="173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IV  = Argentina 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5559A-12F7-D74C-BD26-BB8E942E26E0}"/>
              </a:ext>
            </a:extLst>
          </p:cNvPr>
          <p:cNvSpPr txBox="1"/>
          <p:nvPr/>
        </p:nvSpPr>
        <p:spPr>
          <a:xfrm>
            <a:off x="7260210" y="5951154"/>
            <a:ext cx="173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V  = </a:t>
            </a:r>
          </a:p>
          <a:p>
            <a:r>
              <a:rPr lang="en-US" dirty="0"/>
              <a:t>Germany (C)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382E8-42C1-764A-9418-C96AC1963DDA}"/>
              </a:ext>
            </a:extLst>
          </p:cNvPr>
          <p:cNvSpPr txBox="1"/>
          <p:nvPr/>
        </p:nvSpPr>
        <p:spPr>
          <a:xfrm>
            <a:off x="4034672" y="5942438"/>
            <a:ext cx="173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III  = </a:t>
            </a:r>
          </a:p>
          <a:p>
            <a:r>
              <a:rPr lang="en-US" dirty="0"/>
              <a:t>Morocco (A)</a:t>
            </a:r>
          </a:p>
        </p:txBody>
      </p:sp>
    </p:spTree>
    <p:extLst>
      <p:ext uri="{BB962C8B-B14F-4D97-AF65-F5344CB8AC3E}">
        <p14:creationId xmlns:p14="http://schemas.microsoft.com/office/powerpoint/2010/main" val="7986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7294"/>
            <a:ext cx="9165413" cy="40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0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resources used per person</a:t>
            </a:r>
          </a:p>
          <a:p>
            <a:r>
              <a:rPr lang="en-US" dirty="0"/>
              <a:t>HOWEVER…</a:t>
            </a:r>
          </a:p>
          <a:p>
            <a:r>
              <a:rPr lang="en-US" dirty="0"/>
              <a:t>More wealth (higher GDP) can lead to environmental improvements and increased efficiency</a:t>
            </a:r>
          </a:p>
        </p:txBody>
      </p:sp>
    </p:spTree>
    <p:extLst>
      <p:ext uri="{BB962C8B-B14F-4D97-AF65-F5344CB8AC3E}">
        <p14:creationId xmlns:p14="http://schemas.microsoft.com/office/powerpoint/2010/main" val="180252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Destructive: New toxic chemicals, increased resource extraction, manufactured “needs”</a:t>
            </a:r>
          </a:p>
          <a:p>
            <a:r>
              <a:rPr lang="en-US" dirty="0"/>
              <a:t>Beneficial: Green solutions that increase efficiency and lower impact (hybrid car)</a:t>
            </a:r>
          </a:p>
        </p:txBody>
      </p:sp>
    </p:spTree>
    <p:extLst>
      <p:ext uri="{BB962C8B-B14F-4D97-AF65-F5344CB8AC3E}">
        <p14:creationId xmlns:p14="http://schemas.microsoft.com/office/powerpoint/2010/main" val="141582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A763AB-7272-9F4E-A56D-8E122422D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Better, not perfect?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A069F0-129F-AD42-9A19-D3EBDD835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Does this apply to individual choices, or systemic change? </a:t>
            </a:r>
          </a:p>
          <a:p>
            <a:r>
              <a:rPr lang="en-US" dirty="0"/>
              <a:t>Or both, or neither?</a:t>
            </a:r>
          </a:p>
        </p:txBody>
      </p:sp>
    </p:spTree>
    <p:extLst>
      <p:ext uri="{BB962C8B-B14F-4D97-AF65-F5344CB8AC3E}">
        <p14:creationId xmlns:p14="http://schemas.microsoft.com/office/powerpoint/2010/main" val="62585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3D6B-4B4E-F64E-97D8-1F6C6F0D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D0A4-BF3D-4147-9641-B88E29BA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87CE3-0099-BF4B-9504-EAF0C14C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15" y="316322"/>
            <a:ext cx="8382727" cy="2879365"/>
          </a:xfrm>
        </p:spPr>
        <p:txBody>
          <a:bodyPr>
            <a:normAutofit/>
          </a:bodyPr>
          <a:lstStyle/>
          <a:p>
            <a:r>
              <a:rPr lang="en-US" dirty="0"/>
              <a:t>Discuss Hans </a:t>
            </a:r>
            <a:r>
              <a:rPr lang="en-US" dirty="0" err="1"/>
              <a:t>Rosling’s</a:t>
            </a:r>
            <a:r>
              <a:rPr lang="en-US" dirty="0"/>
              <a:t> video with your neighbor. Consider the statement he made at the end: </a:t>
            </a:r>
          </a:p>
          <a:p>
            <a:pPr marL="0" indent="0" algn="ctr">
              <a:buNone/>
            </a:pPr>
            <a:r>
              <a:rPr lang="en-US" sz="2400" b="1" dirty="0"/>
              <a:t>“We have become an entirely new converging world. I see a clear trend into the future, with aid, trade, green technology and peace, It’s fully possible that everyone can make it to the Healthy/Wealthy Corner!”</a:t>
            </a:r>
          </a:p>
          <a:p>
            <a:pPr marL="0" indent="0" algn="ctr">
              <a:buNone/>
            </a:pPr>
            <a:r>
              <a:rPr lang="en-US" sz="2000" dirty="0"/>
              <a:t>Do you agree?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1F0B7-F479-034F-90E2-E3D16BBD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78" y="3318932"/>
            <a:ext cx="6451602" cy="33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DCF8-2077-B04B-B501-EFB8D173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9E306-27E7-BE49-ACF2-F8E45C72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16568-00A2-4742-83A1-61290F9D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47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103" y="5475244"/>
            <a:ext cx="5049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Stage ONE: No/Slow Growth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CBR = CDR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Short life expectancy, high infant mortality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Disease, lack of health care, poor sanitation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0406" y="5475244"/>
            <a:ext cx="39135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US/Europe: before late 18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Almost no countries now in Stage 1</a:t>
            </a:r>
          </a:p>
        </p:txBody>
      </p:sp>
    </p:spTree>
    <p:extLst>
      <p:ext uri="{BB962C8B-B14F-4D97-AF65-F5344CB8AC3E}">
        <p14:creationId xmlns:p14="http://schemas.microsoft.com/office/powerpoint/2010/main" val="320372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7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103" y="5347641"/>
            <a:ext cx="5049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Stage TWO: Rapid Growth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Death rates decline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Improved health care, access to water &amp; food, vaccinations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0406" y="5475244"/>
            <a:ext cx="39135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Fertility rates remain high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Imbalance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US early 19</a:t>
            </a:r>
            <a:r>
              <a:rPr lang="en-US" sz="2400" baseline="30000" dirty="0"/>
              <a:t>th</a:t>
            </a:r>
            <a:r>
              <a:rPr lang="en-US" sz="2400" dirty="0"/>
              <a:t>, India now</a:t>
            </a:r>
          </a:p>
        </p:txBody>
      </p:sp>
    </p:spTree>
    <p:extLst>
      <p:ext uri="{BB962C8B-B14F-4D97-AF65-F5344CB8AC3E}">
        <p14:creationId xmlns:p14="http://schemas.microsoft.com/office/powerpoint/2010/main" val="188058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7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103" y="5347641"/>
            <a:ext cx="5049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Stage THREE: Stable Growth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Economy/Education improves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Family income up, #births declines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More birth control availability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0406" y="5475244"/>
            <a:ext cx="3913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CBR lowers to =  CDR again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109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7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103" y="5347641"/>
            <a:ext cx="5049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Stage FOUR: Declining Growth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CBR &lt; CDR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High affluence/economic development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More elderly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9314" y="5475244"/>
            <a:ext cx="42846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/>
              <a:t>Govt</a:t>
            </a:r>
            <a:r>
              <a:rPr lang="en-US" sz="2400" dirty="0"/>
              <a:t> may encourage immigration or $$ incentives to have more children</a:t>
            </a:r>
          </a:p>
        </p:txBody>
      </p:sp>
    </p:spTree>
    <p:extLst>
      <p:ext uri="{BB962C8B-B14F-4D97-AF65-F5344CB8AC3E}">
        <p14:creationId xmlns:p14="http://schemas.microsoft.com/office/powerpoint/2010/main" val="2714168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13" ma:contentTypeDescription="Create a new document." ma:contentTypeScope="" ma:versionID="d4349214563fda61d7f47b882a74562a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5f6015b8f6abe40cfc284b051f5f07cc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EB21D2-DE8A-44F1-8D01-A00AED3CE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505D0B-9D84-492B-8221-0F1F29B7D6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545CC-B4C8-48A7-8E61-BBEA5CF6531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1bea57f-f24a-4814-8dfc-e372b91f2504"/>
    <ds:schemaRef ds:uri="1f288448-f477-4024-bfa7-c5da6d31a55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78970</TotalTime>
  <Words>432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Corbel</vt:lpstr>
      <vt:lpstr>Garamond</vt:lpstr>
      <vt:lpstr>Wingdings</vt:lpstr>
      <vt:lpstr>Wingdings 2</vt:lpstr>
      <vt:lpstr>Wingdings 3</vt:lpstr>
      <vt:lpstr>Module</vt:lpstr>
      <vt:lpstr>Office Theme</vt:lpstr>
      <vt:lpstr>Savon</vt:lpstr>
      <vt:lpstr>PowerPoint Presentation</vt:lpstr>
      <vt:lpstr>Better, not perfect?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 Sort</vt:lpstr>
      <vt:lpstr>Case Studies</vt:lpstr>
      <vt:lpstr>PowerPoint Presentation</vt:lpstr>
      <vt:lpstr>PowerPoint Presentation</vt:lpstr>
      <vt:lpstr>Affluence</vt:lpstr>
      <vt:lpstr>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: Populations</dc:title>
  <dc:creator>Megan Thaler</dc:creator>
  <cp:lastModifiedBy>Molly Jirasakhiran</cp:lastModifiedBy>
  <cp:revision>62</cp:revision>
  <dcterms:created xsi:type="dcterms:W3CDTF">2015-10-26T02:32:28Z</dcterms:created>
  <dcterms:modified xsi:type="dcterms:W3CDTF">2020-02-10T15:10:29Z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0x010100BFFD5B40CC20934FBE02B9BFEDA731E6</vt:lpwstr>
  </property>
</Properties>
</file>