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ndara" panose="020E0502030303020204" pitchFamily="34" charset="0"/>
      <p:regular r:id="rId33"/>
      <p:bold r:id="rId34"/>
      <p:italic r:id="rId35"/>
      <p:boldItalic r:id="rId36"/>
    </p:embeddedFont>
    <p:embeddedFont>
      <p:font typeface="Georgia" panose="02040502050405020303" pitchFamily="18" charset="0"/>
      <p:regular r:id="rId37"/>
      <p:bold r:id="rId38"/>
      <p:italic r:id="rId39"/>
      <p:boldItalic r:id="rId40"/>
    </p:embeddedFont>
    <p:embeddedFont>
      <p:font typeface="Trebuchet MS" panose="020B060302020202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6" name="Google Shape;86;p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7" name="Google Shape;87;p11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8" name="Google Shape;88;p11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9" name="Google Shape;89;p11"/>
          <p:cNvSpPr>
            <a:spLocks noGrp="1"/>
          </p:cNvSpPr>
          <p:nvPr>
            <p:ph type="pic" idx="2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rgbClr val="8BC9F7"/>
          </a:solidFill>
          <a:ln>
            <a:noFill/>
          </a:ln>
          <a:effectLst>
            <a:reflection stA="23000" endA="300" endPos="28000" sy="-100000" algn="bl" rotWithShape="0"/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3640"/>
              <a:buFont typeface="Georgia"/>
              <a:buNone/>
              <a:defRPr sz="2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3120"/>
              <a:buFont typeface="Georgia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None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1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360680" algn="l">
              <a:spcBef>
                <a:spcPts val="320"/>
              </a:spcBef>
              <a:spcAft>
                <a:spcPts val="0"/>
              </a:spcAft>
              <a:buSzPts val="2080"/>
              <a:buFont typeface="Georgia"/>
              <a:buChar char="*"/>
              <a:defRPr sz="16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marL="4114800" lvl="8" indent="-2286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 sz="46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1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1676400" y="3810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3886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>
            <a:spLocks noGrp="1"/>
          </p:cNvSpPr>
          <p:nvPr>
            <p:ph type="clipArt" idx="2"/>
          </p:nvPr>
        </p:nvSpPr>
        <p:spPr>
          <a:xfrm>
            <a:off x="4343400" y="1828800"/>
            <a:ext cx="3886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ctr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" name="Google Shape;43;p6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440"/>
              </a:spcBef>
              <a:spcAft>
                <a:spcPts val="0"/>
              </a:spcAft>
              <a:buSzPts val="2860"/>
              <a:buNone/>
              <a:defRPr sz="2200">
                <a:solidFill>
                  <a:schemeClr val="dk2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234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20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300"/>
              </a:spcAft>
              <a:buSzPts val="182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912"/>
              <a:buChar char="*"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888"/>
              <a:buChar char="*"/>
              <a:defRPr sz="46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00"/>
              </a:spcBef>
              <a:spcAft>
                <a:spcPts val="30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2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sz="2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marL="1371600" lvl="2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marL="1828800" lvl="3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marL="2743200" lvl="5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marL="3200400" lvl="6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marL="3657600" lvl="7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marL="4114800" lvl="8" indent="-360679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3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sz="2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4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marL="1371600" lvl="2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marL="1828800" lvl="3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marL="2743200" lvl="5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marL="3200400" lvl="6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marL="3657600" lvl="7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marL="4114800" lvl="8" indent="-360679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84"/>
              <a:buChar char="*"/>
              <a:defRPr sz="2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10210" algn="l">
              <a:spcBef>
                <a:spcPts val="440"/>
              </a:spcBef>
              <a:spcAft>
                <a:spcPts val="0"/>
              </a:spcAft>
              <a:buSzPts val="2860"/>
              <a:buChar char="*"/>
              <a:defRPr sz="2200"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3pPr>
            <a:lvl4pPr marL="1828800" lvl="3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44170" algn="l">
              <a:spcBef>
                <a:spcPts val="300"/>
              </a:spcBef>
              <a:spcAft>
                <a:spcPts val="0"/>
              </a:spcAft>
              <a:buSzPts val="1820"/>
              <a:buChar char="*"/>
              <a:defRPr sz="1400"/>
            </a:lvl5pPr>
            <a:lvl6pPr marL="2743200" lvl="5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6pPr>
            <a:lvl7pPr marL="3200400" lvl="6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7pPr>
            <a:lvl8pPr marL="3657600" lvl="7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8pPr>
            <a:lvl9pPr marL="4114800" lvl="8" indent="-393700" algn="l">
              <a:spcBef>
                <a:spcPts val="400"/>
              </a:spcBef>
              <a:spcAft>
                <a:spcPts val="300"/>
              </a:spcAft>
              <a:buSzPts val="2600"/>
              <a:buChar char="*"/>
              <a:defRPr sz="2000"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2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820"/>
              <a:buNone/>
              <a:defRPr sz="14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marL="4114800" lvl="8" indent="-2286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0210" algn="l" rtl="0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-373888" algn="r" rtl="0">
              <a:spcBef>
                <a:spcPts val="0"/>
              </a:spcBef>
              <a:spcAft>
                <a:spcPts val="0"/>
              </a:spcAft>
              <a:buSzPts val="5888"/>
              <a:buChar char="*"/>
            </a:pPr>
            <a:r>
              <a:rPr lang="en-US"/>
              <a:t>PPT 4.4 Earth’s Atmosphere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000" y="1143000"/>
            <a:ext cx="8128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2382334" y="10287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-373888" algn="r" rtl="0">
              <a:spcBef>
                <a:spcPts val="0"/>
              </a:spcBef>
              <a:spcAft>
                <a:spcPts val="0"/>
              </a:spcAft>
              <a:buSzPts val="5888"/>
              <a:buChar char="*"/>
            </a:pPr>
            <a:r>
              <a:rPr lang="en-US"/>
              <a:t>Earth’s Life Support</a:t>
            </a:r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134529" y="1038198"/>
            <a:ext cx="857624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2919" lvl="0" indent="-457200" algn="l" rtl="0">
              <a:spcBef>
                <a:spcPts val="0"/>
              </a:spcBef>
              <a:spcAft>
                <a:spcPts val="0"/>
              </a:spcAft>
              <a:buSzPts val="4680"/>
              <a:buFont typeface="Trebuchet MS"/>
              <a:buAutoNum type="arabicPeriod"/>
            </a:pPr>
            <a:r>
              <a:rPr lang="en-US" sz="3600"/>
              <a:t>atmosphere (air)</a:t>
            </a:r>
            <a:endParaRPr/>
          </a:p>
          <a:p>
            <a:pPr marL="502919" lvl="0" indent="-457200" algn="l" rtl="0">
              <a:spcBef>
                <a:spcPts val="1020"/>
              </a:spcBef>
              <a:spcAft>
                <a:spcPts val="0"/>
              </a:spcAft>
              <a:buSzPts val="4680"/>
              <a:buFont typeface="Trebuchet MS"/>
              <a:buAutoNum type="arabicPeriod"/>
            </a:pPr>
            <a:r>
              <a:rPr lang="en-US" sz="3600"/>
              <a:t>the hydrosphere (water)</a:t>
            </a:r>
            <a:endParaRPr/>
          </a:p>
          <a:p>
            <a:pPr marL="502919" lvl="0" indent="-457200" algn="l" rtl="0">
              <a:spcBef>
                <a:spcPts val="1020"/>
              </a:spcBef>
              <a:spcAft>
                <a:spcPts val="0"/>
              </a:spcAft>
              <a:buSzPts val="4680"/>
              <a:buFont typeface="Trebuchet MS"/>
              <a:buAutoNum type="arabicPeriod"/>
            </a:pPr>
            <a:r>
              <a:rPr lang="en-US" sz="3600"/>
              <a:t>the geosphere (rock, soil, sediment)</a:t>
            </a:r>
            <a:endParaRPr/>
          </a:p>
          <a:p>
            <a:pPr marL="502919" lvl="0" indent="-457200" algn="l" rtl="0">
              <a:spcBef>
                <a:spcPts val="1020"/>
              </a:spcBef>
              <a:spcAft>
                <a:spcPts val="0"/>
              </a:spcAft>
              <a:buSzPts val="4680"/>
              <a:buFont typeface="Trebuchet MS"/>
              <a:buAutoNum type="arabicPeriod"/>
            </a:pPr>
            <a:r>
              <a:rPr lang="en-US" sz="3600"/>
              <a:t>the biosphere (living things) </a:t>
            </a:r>
            <a:endParaRPr/>
          </a:p>
          <a:p>
            <a:pPr marL="502919" lvl="0" indent="-160019" algn="l" rtl="0">
              <a:spcBef>
                <a:spcPts val="1020"/>
              </a:spcBef>
              <a:spcAft>
                <a:spcPts val="0"/>
              </a:spcAft>
              <a:buSzPts val="4680"/>
              <a:buFont typeface="Trebuchet MS"/>
              <a:buNone/>
            </a:pPr>
            <a:endParaRPr sz="3600"/>
          </a:p>
        </p:txBody>
      </p:sp>
      <p:pic>
        <p:nvPicPr>
          <p:cNvPr id="171" name="Google Shape;17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8968" y="3852864"/>
            <a:ext cx="5452499" cy="3005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2253480" y="731520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-373888" algn="r" rtl="0">
              <a:spcBef>
                <a:spcPts val="0"/>
              </a:spcBef>
              <a:spcAft>
                <a:spcPts val="0"/>
              </a:spcAft>
              <a:buSzPts val="5888"/>
              <a:buChar char="*"/>
            </a:pPr>
            <a:r>
              <a:rPr lang="en-US"/>
              <a:t>Importance of Atmosphere</a:t>
            </a:r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body" idx="1"/>
          </p:nvPr>
        </p:nvSpPr>
        <p:spPr>
          <a:xfrm>
            <a:off x="1143000" y="246888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88670" lvl="0" indent="-742950" algn="l" rtl="0">
              <a:spcBef>
                <a:spcPts val="0"/>
              </a:spcBef>
              <a:spcAft>
                <a:spcPts val="0"/>
              </a:spcAft>
              <a:buSzPts val="4680"/>
              <a:buFont typeface="Trebuchet MS"/>
              <a:buAutoNum type="arabicPeriod"/>
            </a:pPr>
            <a:r>
              <a:rPr lang="en-US" sz="3600"/>
              <a:t>Provides O</a:t>
            </a:r>
            <a:r>
              <a:rPr lang="en-US" sz="3600" baseline="-25000"/>
              <a:t>2</a:t>
            </a:r>
            <a:r>
              <a:rPr lang="en-US" sz="3600"/>
              <a:t> and CO</a:t>
            </a:r>
            <a:r>
              <a:rPr lang="en-US" sz="3600" baseline="-25000"/>
              <a:t>2</a:t>
            </a:r>
            <a:endParaRPr sz="3600"/>
          </a:p>
          <a:p>
            <a:pPr marL="788670" lvl="0" indent="-742950" algn="l" rtl="0">
              <a:spcBef>
                <a:spcPts val="1020"/>
              </a:spcBef>
              <a:spcAft>
                <a:spcPts val="0"/>
              </a:spcAft>
              <a:buSzPts val="4680"/>
              <a:buFont typeface="Trebuchet MS"/>
              <a:buAutoNum type="arabicPeriod"/>
            </a:pPr>
            <a:r>
              <a:rPr lang="en-US" sz="3600"/>
              <a:t>Absorbs solar radiation</a:t>
            </a:r>
            <a:endParaRPr/>
          </a:p>
          <a:p>
            <a:pPr marL="788670" lvl="0" indent="-742950" algn="l" rtl="0">
              <a:spcBef>
                <a:spcPts val="1020"/>
              </a:spcBef>
              <a:spcAft>
                <a:spcPts val="0"/>
              </a:spcAft>
              <a:buSzPts val="4680"/>
              <a:buFont typeface="Trebuchet MS"/>
              <a:buAutoNum type="arabicPeriod"/>
            </a:pPr>
            <a:r>
              <a:rPr lang="en-US" sz="3600"/>
              <a:t>Moderates climate</a:t>
            </a:r>
            <a:endParaRPr/>
          </a:p>
          <a:p>
            <a:pPr marL="788670" lvl="0" indent="-742950" algn="l" rtl="0">
              <a:spcBef>
                <a:spcPts val="1020"/>
              </a:spcBef>
              <a:spcAft>
                <a:spcPts val="0"/>
              </a:spcAft>
              <a:buSzPts val="4680"/>
              <a:buFont typeface="Trebuchet MS"/>
              <a:buAutoNum type="arabicPeriod"/>
            </a:pPr>
            <a:r>
              <a:rPr lang="en-US" sz="3600"/>
              <a:t>Transports and recycles water and nutrients</a:t>
            </a:r>
            <a:endParaRPr/>
          </a:p>
          <a:p>
            <a:pPr marL="788670" lvl="0" indent="-445769" algn="l" rtl="0">
              <a:spcBef>
                <a:spcPts val="1020"/>
              </a:spcBef>
              <a:spcAft>
                <a:spcPts val="0"/>
              </a:spcAft>
              <a:buSzPts val="4680"/>
              <a:buFont typeface="Trebuchet MS"/>
              <a:buNone/>
            </a:pPr>
            <a:endParaRPr sz="3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6" descr="C:\My Documents\Norrman\Environmental Systems\Notes\balloon_atmospher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6113" y="2743200"/>
            <a:ext cx="3100387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1384537" y="304800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-373888" algn="r" rtl="0">
              <a:spcBef>
                <a:spcPts val="0"/>
              </a:spcBef>
              <a:spcAft>
                <a:spcPts val="0"/>
              </a:spcAft>
              <a:buSzPts val="5888"/>
              <a:buChar char="*"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Atmospheric Pressure</a:t>
            </a:r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5410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64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60"/>
              <a:buChar char="*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We live at the bottom of 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latin typeface="Arial"/>
                <a:ea typeface="Arial"/>
                <a:cs typeface="Arial"/>
                <a:sym typeface="Arial"/>
              </a:rPr>
              <a:t>an “</a:t>
            </a: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ocean of air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”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548640" lvl="1" indent="-2476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900"/>
              <a:buChar char="*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Just as </a:t>
            </a:r>
            <a:r>
              <a:rPr lang="en-US"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water pressure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 is caused by the </a:t>
            </a:r>
            <a:r>
              <a:rPr lang="en-US"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weight of water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...</a:t>
            </a:r>
            <a:endParaRPr/>
          </a:p>
          <a:p>
            <a:pPr marL="548640" lvl="1" indent="-2476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900"/>
              <a:buChar char="*"/>
            </a:pPr>
            <a:r>
              <a:rPr lang="en-US" sz="3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Atmospheric pressure</a:t>
            </a:r>
            <a:r>
              <a:rPr lang="en-US" sz="3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is caused by the </a:t>
            </a:r>
            <a:r>
              <a:rPr lang="en-US" sz="3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weight of air</a:t>
            </a:r>
            <a:endParaRPr sz="3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1676400" y="3810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-373888" algn="r" rtl="0">
              <a:spcBef>
                <a:spcPts val="0"/>
              </a:spcBef>
              <a:spcAft>
                <a:spcPts val="0"/>
              </a:spcAft>
              <a:buSzPts val="5888"/>
              <a:buChar char="*"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Atmospheric Pressure</a:t>
            </a:r>
            <a:endParaRPr/>
          </a:p>
        </p:txBody>
      </p:sp>
      <p:pic>
        <p:nvPicPr>
          <p:cNvPr id="190" name="Google Shape;190;p27" descr="C:\SCHROX\Earthsci\Meteorology\pressure_def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4647" y="1508125"/>
            <a:ext cx="5912305" cy="376428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146804" y="5533118"/>
            <a:ext cx="8539996" cy="132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8120" algn="l" rtl="0">
              <a:spcBef>
                <a:spcPts val="0"/>
              </a:spcBef>
              <a:spcAft>
                <a:spcPts val="0"/>
              </a:spcAft>
              <a:buSzPts val="3120"/>
              <a:buChar char="*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pressure = </a:t>
            </a: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weight/area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228600" lvl="0" indent="-198120" algn="l" rtl="0">
              <a:spcBef>
                <a:spcPts val="780"/>
              </a:spcBef>
              <a:spcAft>
                <a:spcPts val="0"/>
              </a:spcAft>
              <a:buSzPts val="3120"/>
              <a:buChar char="*"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column of air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from surface to the top of the atmosphere </a:t>
            </a:r>
            <a:endParaRPr/>
          </a:p>
          <a:p>
            <a:pPr marL="228600" lvl="0" indent="0" algn="l" rtl="0">
              <a:spcBef>
                <a:spcPts val="780"/>
              </a:spcBef>
              <a:spcAft>
                <a:spcPts val="0"/>
              </a:spcAft>
              <a:buSzPts val="312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1793289" y="6538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-373888" algn="r" rtl="0">
              <a:spcBef>
                <a:spcPts val="0"/>
              </a:spcBef>
              <a:spcAft>
                <a:spcPts val="0"/>
              </a:spcAft>
              <a:buSzPts val="5888"/>
              <a:buChar char="*"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Change with altitude?</a:t>
            </a:r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8991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81610" algn="l" rtl="0">
              <a:spcBef>
                <a:spcPts val="0"/>
              </a:spcBef>
              <a:spcAft>
                <a:spcPts val="0"/>
              </a:spcAft>
              <a:buSzPts val="2860"/>
              <a:buChar char="*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lang="en-US" b="1" i="1">
                <a:latin typeface="Arial"/>
                <a:ea typeface="Arial"/>
                <a:cs typeface="Arial"/>
                <a:sym typeface="Arial"/>
              </a:rPr>
              <a:t>altitude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increases, </a:t>
            </a:r>
            <a:r>
              <a:rPr lang="en-US" b="1" i="1">
                <a:latin typeface="Arial"/>
                <a:ea typeface="Arial"/>
                <a:cs typeface="Arial"/>
                <a:sym typeface="Arial"/>
              </a:rPr>
              <a:t>pressure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decreases</a:t>
            </a:r>
            <a:endParaRPr/>
          </a:p>
          <a:p>
            <a:pPr marL="228600" lvl="0" indent="0" algn="l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28" descr="C:\SCHROX\Earthsci\Meteorology\hght2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6188" y="2081725"/>
            <a:ext cx="5410200" cy="435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9738" y="897238"/>
            <a:ext cx="2273300" cy="62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33338" y="-14288"/>
            <a:ext cx="84582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-373888" algn="r" rtl="0">
              <a:spcBef>
                <a:spcPts val="0"/>
              </a:spcBef>
              <a:spcAft>
                <a:spcPts val="0"/>
              </a:spcAft>
              <a:buSzPts val="5888"/>
              <a:buChar char="*"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Composition of the Atmosphere</a:t>
            </a:r>
            <a:endParaRPr/>
          </a:p>
        </p:txBody>
      </p:sp>
      <p:sp>
        <p:nvSpPr>
          <p:cNvPr id="205" name="Google Shape;205;p29"/>
          <p:cNvSpPr txBox="1">
            <a:spLocks noGrp="1"/>
          </p:cNvSpPr>
          <p:nvPr>
            <p:ph type="body" idx="1"/>
          </p:nvPr>
        </p:nvSpPr>
        <p:spPr>
          <a:xfrm>
            <a:off x="33338" y="4516454"/>
            <a:ext cx="47529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311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40"/>
              <a:buChar char="*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PERMANENT gases: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860"/>
              </a:spcBef>
              <a:spcAft>
                <a:spcPts val="0"/>
              </a:spcAft>
              <a:buSzPts val="3640"/>
              <a:buFont typeface="Arial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Nitrogen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    78.1%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860"/>
              </a:spcBef>
              <a:spcAft>
                <a:spcPts val="0"/>
              </a:spcAft>
              <a:buSzPts val="3640"/>
              <a:buFont typeface="Arial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Oxygen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      20.9%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860"/>
              </a:spcBef>
              <a:spcAft>
                <a:spcPts val="0"/>
              </a:spcAft>
              <a:buSzPts val="364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228600" lvl="0" indent="-182880" algn="l" rtl="0">
              <a:lnSpc>
                <a:spcPct val="90000"/>
              </a:lnSpc>
              <a:spcBef>
                <a:spcPts val="860"/>
              </a:spcBef>
              <a:spcAft>
                <a:spcPts val="0"/>
              </a:spcAft>
              <a:buSzPts val="3640"/>
              <a:buFont typeface="Arial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29" descr="http://hatteras.meas.ncsu.edu/secc_edu/images/AtmConcentration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838200"/>
            <a:ext cx="6915150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9"/>
          <p:cNvSpPr txBox="1"/>
          <p:nvPr/>
        </p:nvSpPr>
        <p:spPr>
          <a:xfrm>
            <a:off x="3986057" y="4039117"/>
            <a:ext cx="5157943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266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Other permanent gases: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</a:t>
            </a:r>
            <a:r>
              <a:rPr lang="en-US" sz="2400" b="1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Argon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0.9%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</a:t>
            </a:r>
            <a:r>
              <a:rPr lang="en-US" sz="2400" b="1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Neon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0.002%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Helium               0.0005%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Krypton              0.0001%   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Hydrogen             0.00005%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-373888" algn="r" rtl="0">
              <a:spcBef>
                <a:spcPts val="0"/>
              </a:spcBef>
              <a:spcAft>
                <a:spcPts val="0"/>
              </a:spcAft>
              <a:buSzPts val="5888"/>
              <a:buChar char="*"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Variable Gases in the Atmosphere</a:t>
            </a:r>
            <a:endParaRPr/>
          </a:p>
        </p:txBody>
      </p:sp>
      <p:sp>
        <p:nvSpPr>
          <p:cNvPr id="213" name="Google Shape;213;p30"/>
          <p:cNvSpPr txBox="1">
            <a:spLocks noGrp="1"/>
          </p:cNvSpPr>
          <p:nvPr>
            <p:ph type="body" idx="1"/>
          </p:nvPr>
        </p:nvSpPr>
        <p:spPr>
          <a:xfrm>
            <a:off x="1143000" y="1872603"/>
            <a:ext cx="7543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64160" algn="l" rtl="0">
              <a:spcBef>
                <a:spcPts val="0"/>
              </a:spcBef>
              <a:spcAft>
                <a:spcPts val="0"/>
              </a:spcAft>
              <a:buSzPts val="4160"/>
              <a:buChar char="*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 gases in the atmosphere and typical percentage values are:</a:t>
            </a:r>
            <a:endParaRPr/>
          </a:p>
          <a:p>
            <a:pPr marL="228600" lvl="0" indent="0" algn="l" rtl="0">
              <a:spcBef>
                <a:spcPts val="940"/>
              </a:spcBef>
              <a:spcAft>
                <a:spcPts val="0"/>
              </a:spcAft>
              <a:buSzPts val="4160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182880" algn="l" rtl="0">
              <a:spcBef>
                <a:spcPts val="940"/>
              </a:spcBef>
              <a:spcAft>
                <a:spcPts val="0"/>
              </a:spcAft>
              <a:buSzPts val="416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Water vapor    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0 to 4%</a:t>
            </a:r>
            <a:endParaRPr/>
          </a:p>
          <a:p>
            <a:pPr marL="228600" lvl="0" indent="-182880" algn="l" rtl="0">
              <a:spcBef>
                <a:spcPts val="940"/>
              </a:spcBef>
              <a:spcAft>
                <a:spcPts val="0"/>
              </a:spcAft>
              <a:buSzPts val="4160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Carbon Dioxide 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0.035%</a:t>
            </a:r>
            <a:endParaRPr/>
          </a:p>
          <a:p>
            <a:pPr marL="228600" lvl="0" indent="-182880" algn="l" rtl="0">
              <a:spcBef>
                <a:spcPts val="940"/>
              </a:spcBef>
              <a:spcAft>
                <a:spcPts val="0"/>
              </a:spcAft>
              <a:buSzPts val="4160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Methane 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      0.0002%</a:t>
            </a:r>
            <a:endParaRPr/>
          </a:p>
          <a:p>
            <a:pPr marL="228600" lvl="0" indent="-182880" algn="l" rtl="0">
              <a:spcBef>
                <a:spcPts val="940"/>
              </a:spcBef>
              <a:spcAft>
                <a:spcPts val="0"/>
              </a:spcAft>
              <a:buSzPts val="4160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Ozone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         0.000004%</a:t>
            </a:r>
            <a:endParaRPr/>
          </a:p>
          <a:p>
            <a:pPr marL="228600" lvl="0" indent="0" algn="l" rtl="0">
              <a:spcBef>
                <a:spcPts val="940"/>
              </a:spcBef>
              <a:spcAft>
                <a:spcPts val="0"/>
              </a:spcAft>
              <a:buSzPts val="4160"/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-336499" algn="ctr" rtl="0">
              <a:spcBef>
                <a:spcPts val="0"/>
              </a:spcBef>
              <a:spcAft>
                <a:spcPts val="0"/>
              </a:spcAft>
              <a:buSzPts val="5299"/>
              <a:buChar char="*"/>
            </a:pPr>
            <a:r>
              <a:rPr lang="en-US" sz="4140">
                <a:latin typeface="Arial Narrow"/>
                <a:ea typeface="Arial Narrow"/>
                <a:cs typeface="Arial Narrow"/>
                <a:sym typeface="Arial Narrow"/>
              </a:rPr>
              <a:t>But there are Layers to Earth’s Atmosphere</a:t>
            </a:r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3200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64160" algn="l" rtl="0">
              <a:spcBef>
                <a:spcPts val="0"/>
              </a:spcBef>
              <a:spcAft>
                <a:spcPts val="0"/>
              </a:spcAft>
              <a:buSzPts val="4160"/>
              <a:buChar char="*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What parameter do we use to define these layers?</a:t>
            </a:r>
            <a:endParaRPr/>
          </a:p>
        </p:txBody>
      </p:sp>
      <p:pic>
        <p:nvPicPr>
          <p:cNvPr id="220" name="Google Shape;220;p31" descr="C:\SCHROX\Earthsci\Meteorology\hght2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800" y="1524000"/>
            <a:ext cx="5410200" cy="435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2" descr="C:\SCHROX\Earthsci\Meteorology\atmos and shuttle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2200" y="-876300"/>
            <a:ext cx="5200650" cy="800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2"/>
          <p:cNvSpPr/>
          <p:nvPr/>
        </p:nvSpPr>
        <p:spPr>
          <a:xfrm>
            <a:off x="0" y="179125"/>
            <a:ext cx="7373938" cy="228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The Layers of the Atmosphere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Are Arranged According 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Temperature</a:t>
            </a:r>
            <a:endParaRPr/>
          </a:p>
        </p:txBody>
      </p:sp>
      <p:sp>
        <p:nvSpPr>
          <p:cNvPr id="227" name="Google Shape;227;p32"/>
          <p:cNvSpPr txBox="1"/>
          <p:nvPr/>
        </p:nvSpPr>
        <p:spPr>
          <a:xfrm>
            <a:off x="0" y="2565815"/>
            <a:ext cx="4305592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ndara"/>
              <a:buChar char="•"/>
            </a:pPr>
            <a:r>
              <a:rPr lang="en-US" sz="3200" b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Temperature changes with altitude.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 </a:t>
            </a:r>
            <a:r>
              <a:rPr lang="en-US" sz="3200" b="1" u="non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PAUSES</a:t>
            </a:r>
            <a:r>
              <a:rPr lang="en-US" sz="3200" b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in the layers are the transition zones between temperature changes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5" descr="C:\SCHROX\Earthsci\Meteorology\atmosphere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4000" cy="69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569014" y="555826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-438912" algn="r" rtl="0">
              <a:spcBef>
                <a:spcPts val="0"/>
              </a:spcBef>
              <a:spcAft>
                <a:spcPts val="0"/>
              </a:spcAft>
              <a:buSzPts val="6912"/>
              <a:buChar char="*"/>
            </a:pPr>
            <a:r>
              <a:rPr lang="en-US" sz="5400">
                <a:solidFill>
                  <a:srgbClr val="99CCFF"/>
                </a:solidFill>
                <a:latin typeface="Arial Narrow"/>
                <a:ea typeface="Arial Narrow"/>
                <a:cs typeface="Arial Narrow"/>
                <a:sym typeface="Arial Narrow"/>
              </a:rPr>
              <a:t>What is the Structure of the Earth’s Atmosphere?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-373888" algn="r" rtl="0">
              <a:spcBef>
                <a:spcPts val="0"/>
              </a:spcBef>
              <a:spcAft>
                <a:spcPts val="0"/>
              </a:spcAft>
              <a:buSzPts val="5888"/>
              <a:buChar char="*"/>
            </a:pPr>
            <a:r>
              <a:rPr lang="en-US"/>
              <a:t>Do Activity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4" descr="http://www.aerospaceweb.org/question/atmosphere/atmosphere/layer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6100" y="0"/>
            <a:ext cx="5256598" cy="6878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2404"/>
            <a:ext cx="9228472" cy="603471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5"/>
          <p:cNvSpPr txBox="1"/>
          <p:nvPr/>
        </p:nvSpPr>
        <p:spPr>
          <a:xfrm>
            <a:off x="3966450" y="4970531"/>
            <a:ext cx="48444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Air becomes thinner (molecules farther apart)</a:t>
            </a:r>
            <a:endParaRPr/>
          </a:p>
        </p:txBody>
      </p:sp>
      <p:sp>
        <p:nvSpPr>
          <p:cNvPr id="244" name="Google Shape;244;p35"/>
          <p:cNvSpPr txBox="1"/>
          <p:nvPr/>
        </p:nvSpPr>
        <p:spPr>
          <a:xfrm>
            <a:off x="3966450" y="3724184"/>
            <a:ext cx="48444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Formation of ozone layer which traps heat</a:t>
            </a:r>
            <a:endParaRPr/>
          </a:p>
        </p:txBody>
      </p:sp>
      <p:sp>
        <p:nvSpPr>
          <p:cNvPr id="245" name="Google Shape;245;p35"/>
          <p:cNvSpPr txBox="1"/>
          <p:nvPr/>
        </p:nvSpPr>
        <p:spPr>
          <a:xfrm>
            <a:off x="3805920" y="2330601"/>
            <a:ext cx="4844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Air becomes thinner again</a:t>
            </a:r>
            <a:endParaRPr/>
          </a:p>
        </p:txBody>
      </p:sp>
      <p:sp>
        <p:nvSpPr>
          <p:cNvPr id="246" name="Google Shape;246;p35"/>
          <p:cNvSpPr txBox="1"/>
          <p:nvPr/>
        </p:nvSpPr>
        <p:spPr>
          <a:xfrm>
            <a:off x="3805920" y="711906"/>
            <a:ext cx="522582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High energy UV and Xray radiation absorbed (closer to sun)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FEELS cold because the molecules are so sparse and far apart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0" algn="r" rtl="0">
              <a:spcBef>
                <a:spcPts val="0"/>
              </a:spcBef>
              <a:spcAft>
                <a:spcPts val="0"/>
              </a:spcAft>
              <a:buSzPts val="5888"/>
              <a:buNone/>
            </a:pPr>
            <a:endParaRPr/>
          </a:p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000" y="723900"/>
            <a:ext cx="812800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0" algn="r" rtl="0">
              <a:spcBef>
                <a:spcPts val="0"/>
              </a:spcBef>
              <a:spcAft>
                <a:spcPts val="0"/>
              </a:spcAft>
              <a:buSzPts val="5888"/>
              <a:buNone/>
            </a:pPr>
            <a:endParaRPr/>
          </a:p>
        </p:txBody>
      </p:sp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40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0" algn="r" rtl="0">
              <a:spcBef>
                <a:spcPts val="0"/>
              </a:spcBef>
              <a:spcAft>
                <a:spcPts val="0"/>
              </a:spcAft>
              <a:buSzPts val="5888"/>
              <a:buNone/>
            </a:pPr>
            <a:endParaRPr/>
          </a:p>
        </p:txBody>
      </p:sp>
      <p:pic>
        <p:nvPicPr>
          <p:cNvPr id="136" name="Google Shape;13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0" algn="r" rtl="0">
              <a:spcBef>
                <a:spcPts val="0"/>
              </a:spcBef>
              <a:spcAft>
                <a:spcPts val="0"/>
              </a:spcAft>
              <a:buSzPts val="5888"/>
              <a:buNone/>
            </a:pPr>
            <a:endParaRPr/>
          </a:p>
        </p:txBody>
      </p:sp>
      <p:pic>
        <p:nvPicPr>
          <p:cNvPr id="147" name="Google Shape;14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0" algn="r" rtl="0">
              <a:spcBef>
                <a:spcPts val="0"/>
              </a:spcBef>
              <a:spcAft>
                <a:spcPts val="0"/>
              </a:spcAft>
              <a:buSzPts val="5888"/>
              <a:buNone/>
            </a:pPr>
            <a:endParaRPr/>
          </a:p>
        </p:txBody>
      </p:sp>
      <p:pic>
        <p:nvPicPr>
          <p:cNvPr id="153" name="Google Shape;15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700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indent="0" algn="r" rtl="0">
              <a:spcBef>
                <a:spcPts val="0"/>
              </a:spcBef>
              <a:spcAft>
                <a:spcPts val="0"/>
              </a:spcAft>
              <a:buSzPts val="5888"/>
              <a:buNone/>
            </a:pPr>
            <a:endParaRPr/>
          </a:p>
        </p:txBody>
      </p:sp>
      <p:pic>
        <p:nvPicPr>
          <p:cNvPr id="159" name="Google Shape;15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000" y="1651000"/>
            <a:ext cx="8890000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On-screen Show (4:3)</PresentationFormat>
  <Paragraphs>54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Candara</vt:lpstr>
      <vt:lpstr>Trebuchet MS</vt:lpstr>
      <vt:lpstr>Georgia</vt:lpstr>
      <vt:lpstr>Arial</vt:lpstr>
      <vt:lpstr>Arial Narrow</vt:lpstr>
      <vt:lpstr>Calibri</vt:lpstr>
      <vt:lpstr>Times New Roman</vt:lpstr>
      <vt:lpstr>Slipstream</vt:lpstr>
      <vt:lpstr>PPT 4.4 Earth’s Atmosphere</vt:lpstr>
      <vt:lpstr>What is the Structure of the Earth’s Atmosphere?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Earth’s Life Support</vt:lpstr>
      <vt:lpstr>Importance of Atmosphere</vt:lpstr>
      <vt:lpstr>Atmospheric Pressure</vt:lpstr>
      <vt:lpstr>Atmospheric Pressure</vt:lpstr>
      <vt:lpstr>Change with altitude?</vt:lpstr>
      <vt:lpstr>Composition of the Atmosphere</vt:lpstr>
      <vt:lpstr>Variable Gases in the Atmosphere</vt:lpstr>
      <vt:lpstr>But there are Layers to Earth’s Atmosphere</vt:lpstr>
      <vt:lpstr>PowerPoint Presentation</vt:lpstr>
      <vt:lpstr>Do Activity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4.4 Earth’s Atmosphere</dc:title>
  <dc:creator>Molly Jirasakhiran</dc:creator>
  <cp:lastModifiedBy>Molly Jirasakhiran</cp:lastModifiedBy>
  <cp:revision>2</cp:revision>
  <dcterms:modified xsi:type="dcterms:W3CDTF">2020-02-13T19:54:34Z</dcterms:modified>
</cp:coreProperties>
</file>