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398713" y="-249237"/>
            <a:ext cx="4343400" cy="804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5344142" y="2393951"/>
            <a:ext cx="55753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106487" y="-188912"/>
            <a:ext cx="5575300" cy="668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433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0500" sy="100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marL="3200400" lvl="6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marL="3657600" lvl="7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marL="4114800" lvl="8" indent="-354329" algn="l"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6DB7D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640"/>
              <a:buNone/>
              <a:defRPr sz="2400" b="0">
                <a:solidFill>
                  <a:srgbClr val="6DB7D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marL="3200400" lvl="6" indent="-340360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marL="3657600" lvl="7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marL="4114800" lvl="8" indent="-340359" algn="l"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sz="3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2270" algn="l"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marL="1371600" lvl="2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marL="1828800" lvl="3" indent="-35433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marL="2286000" lvl="4" indent="-354329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marL="2743200" lvl="5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marL="3200400" lvl="6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marL="3657600" lvl="7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marL="4114800" lvl="8" indent="-368300" algn="l"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sz="46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40" algn="l" rtl="0">
              <a:spcBef>
                <a:spcPts val="200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Noto Sans Symbols"/>
              <a:buChar char="⚫"/>
              <a:defRPr sz="24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2269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420"/>
              <a:buFont typeface="Noto Sans Symbols"/>
              <a:buChar char="⚫"/>
              <a:defRPr sz="2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68300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2200"/>
              <a:buFont typeface="Noto Sans Symbols"/>
              <a:buChar char="⚫"/>
              <a:defRPr sz="20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433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4329" algn="l" rtl="0">
              <a:spcBef>
                <a:spcPts val="6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432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4329" algn="l" rtl="0">
              <a:spcBef>
                <a:spcPts val="36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Char char="⚫"/>
              <a:defRPr sz="18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U7IyfR34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83438" y="0"/>
            <a:ext cx="8960562" cy="6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/>
              <a:buNone/>
            </a:pPr>
            <a:r>
              <a:rPr lang="en-US" sz="2800"/>
              <a:t>PPT 4.7 Solar Radiation and The Earth’s Seasons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18161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23" y="843310"/>
            <a:ext cx="6355379" cy="585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235" y="2340801"/>
            <a:ext cx="5647765" cy="431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287543" y="251180"/>
            <a:ext cx="8565444" cy="619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349250" algn="l" rtl="0">
              <a:spcBef>
                <a:spcPts val="0"/>
              </a:spcBef>
              <a:spcAft>
                <a:spcPts val="0"/>
              </a:spcAft>
              <a:buSzPts val="2640"/>
              <a:buChar char="⚫"/>
            </a:pPr>
            <a:r>
              <a:rPr lang="en-US"/>
              <a:t>How many ways does the earth move? _______</a:t>
            </a:r>
            <a:r>
              <a:rPr lang="en-US" b="1"/>
              <a:t> 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/>
              <a:t>Factors that affect the amount of solar energy at the surface of the earth (directly correlated with plant productivity)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rotation (1/24)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revolution (1/yr)</a:t>
            </a:r>
            <a:endParaRPr/>
          </a:p>
          <a:p>
            <a:pPr marL="514350" lvl="0" indent="-51435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AutoNum type="arabicPeriod"/>
            </a:pPr>
            <a:r>
              <a:rPr lang="en-US"/>
              <a:t>tilt of axis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/>
              <a:t>(23.5 degrees)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/>
              <a:t>4. atmospheric 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/>
              <a:t>conditions</a:t>
            </a:r>
            <a:endParaRPr/>
          </a:p>
          <a:p>
            <a:pPr marL="514350" lvl="0" indent="-346710" algn="l" rtl="0">
              <a:spcBef>
                <a:spcPts val="2000"/>
              </a:spcBef>
              <a:spcAft>
                <a:spcPts val="0"/>
              </a:spcAft>
              <a:buSzPts val="2640"/>
              <a:buFont typeface="Source Sans Pro"/>
              <a:buNone/>
            </a:pPr>
            <a:endParaRPr/>
          </a:p>
          <a:p>
            <a:pPr marL="349250" lvl="0" indent="-18161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706228" y="11781"/>
            <a:ext cx="4446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66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What causes seasons?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349250" algn="l" rtl="0">
              <a:spcBef>
                <a:spcPts val="0"/>
              </a:spcBef>
              <a:spcAft>
                <a:spcPts val="0"/>
              </a:spcAft>
              <a:buSzPts val="2640"/>
              <a:buChar char="⚫"/>
            </a:pPr>
            <a:r>
              <a:rPr lang="en-US" b="1">
                <a:solidFill>
                  <a:srgbClr val="FF6600"/>
                </a:solidFill>
              </a:rPr>
              <a:t>Summer</a:t>
            </a:r>
            <a:r>
              <a:rPr lang="en-US"/>
              <a:t> (period of greatest solar radiation) occurs in the Northern Hemisphere when it is </a:t>
            </a:r>
            <a:r>
              <a:rPr lang="en-US" b="1">
                <a:solidFill>
                  <a:srgbClr val="FF0000"/>
                </a:solidFill>
              </a:rPr>
              <a:t>tilted toward the sun</a:t>
            </a:r>
            <a:endParaRPr/>
          </a:p>
          <a:p>
            <a:pPr marL="349250" lvl="0" indent="-349250" algn="l" rtl="0">
              <a:spcBef>
                <a:spcPts val="2000"/>
              </a:spcBef>
              <a:spcAft>
                <a:spcPts val="0"/>
              </a:spcAft>
              <a:buSzPts val="2640"/>
              <a:buChar char="⚫"/>
            </a:pPr>
            <a:r>
              <a:rPr lang="en-US"/>
              <a:t>Sun rises </a:t>
            </a:r>
            <a:r>
              <a:rPr lang="en-US" b="1">
                <a:solidFill>
                  <a:srgbClr val="FF0000"/>
                </a:solidFill>
              </a:rPr>
              <a:t>higher</a:t>
            </a:r>
            <a:r>
              <a:rPr lang="en-US"/>
              <a:t> and stays above the horizon </a:t>
            </a:r>
            <a:r>
              <a:rPr lang="en-US" b="1">
                <a:solidFill>
                  <a:srgbClr val="FF0000"/>
                </a:solidFill>
              </a:rPr>
              <a:t>longer</a:t>
            </a:r>
            <a:r>
              <a:rPr lang="en-US"/>
              <a:t>, rays strike ground </a:t>
            </a:r>
            <a:r>
              <a:rPr lang="en-US" b="1">
                <a:solidFill>
                  <a:srgbClr val="FF0000"/>
                </a:solidFill>
              </a:rPr>
              <a:t>most directly </a:t>
            </a:r>
            <a:r>
              <a:rPr lang="en-US"/>
              <a:t>(less of an angle) –opposite </a:t>
            </a:r>
            <a:r>
              <a:rPr lang="en-US" b="1">
                <a:solidFill>
                  <a:srgbClr val="FF6600"/>
                </a:solidFill>
              </a:rPr>
              <a:t>winter</a:t>
            </a:r>
            <a:endParaRPr/>
          </a:p>
          <a:p>
            <a:pPr marL="349250" lvl="0" indent="-18161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49250" lvl="0" indent="-349250" algn="l" rtl="0">
              <a:spcBef>
                <a:spcPts val="2000"/>
              </a:spcBef>
              <a:spcAft>
                <a:spcPts val="0"/>
              </a:spcAft>
              <a:buSzPts val="2640"/>
              <a:buChar char="⚫"/>
            </a:pPr>
            <a:r>
              <a:rPr lang="en-US"/>
              <a:t>Earth closer to sun in N.H. in </a:t>
            </a:r>
            <a:r>
              <a:rPr lang="en-US" b="1">
                <a:solidFill>
                  <a:srgbClr val="FF0000"/>
                </a:solidFill>
              </a:rPr>
              <a:t>WINTER</a:t>
            </a:r>
            <a:r>
              <a:rPr lang="en-US"/>
              <a:t> (Jan. perihelion) not summer (July aphelion)</a:t>
            </a:r>
            <a:endParaRPr/>
          </a:p>
          <a:p>
            <a:pPr marL="349250" lvl="0" indent="-349250" algn="l" rtl="0">
              <a:spcBef>
                <a:spcPts val="2000"/>
              </a:spcBef>
              <a:spcAft>
                <a:spcPts val="0"/>
              </a:spcAft>
              <a:buSzPts val="2640"/>
              <a:buChar char="⚫"/>
            </a:pPr>
            <a:r>
              <a:rPr lang="en-US" b="1">
                <a:solidFill>
                  <a:srgbClr val="FF6600"/>
                </a:solidFill>
              </a:rPr>
              <a:t>Seasons NOT caused by Earth’s distance from sun!</a:t>
            </a:r>
            <a:endParaRPr/>
          </a:p>
          <a:p>
            <a:pPr marL="349250" lvl="0" indent="-18161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The tilt of the earth </a:t>
            </a:r>
            <a:br>
              <a:rPr lang="en-US"/>
            </a:br>
            <a:r>
              <a:rPr lang="en-US"/>
              <a:t>causes seasons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9" y="2319420"/>
            <a:ext cx="9108351" cy="390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Bill Nye explains the seasons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349250" algn="l" rtl="0">
              <a:spcBef>
                <a:spcPts val="0"/>
              </a:spcBef>
              <a:spcAft>
                <a:spcPts val="0"/>
              </a:spcAft>
              <a:buSzPts val="2640"/>
              <a:buChar char="⚫"/>
            </a:pPr>
            <a:r>
              <a:rPr lang="en-US" i="1" u="sng">
                <a:solidFill>
                  <a:schemeClr val="hlink"/>
                </a:solidFill>
                <a:hlinkClick r:id="rId3"/>
              </a:rPr>
              <a:t>https://www.youtube.com/watch?v=KUU7IyfR34o</a:t>
            </a:r>
            <a:r>
              <a:rPr lang="en-US" i="1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FD2">
            <a:alpha val="0"/>
          </a:srgbClr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 amt="52999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224720" y="428978"/>
            <a:ext cx="843950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125729" algn="l" rtl="0">
              <a:spcBef>
                <a:spcPts val="0"/>
              </a:spcBef>
              <a:spcAft>
                <a:spcPts val="0"/>
              </a:spcAft>
              <a:buSzPts val="3520"/>
              <a:buNone/>
            </a:pPr>
            <a:endParaRPr sz="3200"/>
          </a:p>
          <a:p>
            <a:pPr marL="349250" lvl="0" indent="-349250" algn="l" rtl="0">
              <a:spcBef>
                <a:spcPts val="2000"/>
              </a:spcBef>
              <a:spcAft>
                <a:spcPts val="0"/>
              </a:spcAft>
              <a:buSzPts val="3520"/>
              <a:buChar char="⚫"/>
            </a:pPr>
            <a:r>
              <a:rPr lang="en-US" sz="3200"/>
              <a:t>Weather is the </a:t>
            </a:r>
            <a:r>
              <a:rPr lang="en-US" sz="3200" b="1">
                <a:solidFill>
                  <a:srgbClr val="FF6600"/>
                </a:solidFill>
              </a:rPr>
              <a:t>set of short-term atmospheric conditions—typically those occurring over hours or days—for a particular area. </a:t>
            </a:r>
            <a:endParaRPr/>
          </a:p>
          <a:p>
            <a:pPr marL="349250" lvl="0" indent="-349250" algn="l" rtl="0">
              <a:spcBef>
                <a:spcPts val="2000"/>
              </a:spcBef>
              <a:spcAft>
                <a:spcPts val="0"/>
              </a:spcAft>
              <a:buSzPts val="3520"/>
              <a:buChar char="⚫"/>
            </a:pPr>
            <a:r>
              <a:rPr lang="en-US" sz="3200"/>
              <a:t>Examples of short-term atmospheric conditions: </a:t>
            </a:r>
            <a:endParaRPr/>
          </a:p>
          <a:p>
            <a:pPr marL="685800" lvl="1" indent="-336549" algn="l" rtl="0">
              <a:spcBef>
                <a:spcPts val="600"/>
              </a:spcBef>
              <a:spcAft>
                <a:spcPts val="0"/>
              </a:spcAft>
              <a:buSzPts val="3080"/>
              <a:buChar char="⚫"/>
            </a:pPr>
            <a:r>
              <a:rPr lang="en-US" sz="2800"/>
              <a:t>temperature, pressure, moisture content, precipitation, sunshine, cloud cover, and wind direction and speed.</a:t>
            </a:r>
            <a:endParaRPr/>
          </a:p>
          <a:p>
            <a:pPr marL="349250" lvl="0" indent="-125729" algn="l" rtl="0">
              <a:spcBef>
                <a:spcPts val="2000"/>
              </a:spcBef>
              <a:spcAft>
                <a:spcPts val="0"/>
              </a:spcAft>
              <a:buSzPts val="3520"/>
              <a:buNone/>
            </a:pP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41112" y="4205111"/>
            <a:ext cx="8229600" cy="360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lvl="0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80"/>
              <a:buChar char="⚫"/>
            </a:pPr>
            <a:r>
              <a:rPr lang="en-US" sz="2800"/>
              <a:t>Climate is an area’s general </a:t>
            </a:r>
            <a:r>
              <a:rPr lang="en-US" sz="2800" b="1">
                <a:solidFill>
                  <a:srgbClr val="FF6600"/>
                </a:solidFill>
              </a:rPr>
              <a:t>pattern of atmospheric or weather conditions measured over long periods of time ranging from decades to thousands of years. </a:t>
            </a:r>
            <a:endParaRPr sz="2800"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3880556" cy="291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7069" y="-126999"/>
            <a:ext cx="4332110" cy="4332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549275" y="2648807"/>
            <a:ext cx="2216503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WEATHER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7333898" y="3943501"/>
            <a:ext cx="1810102" cy="5232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CLIMATE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00262"/>
            <a:ext cx="9597773" cy="289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/>
          <p:nvPr/>
        </p:nvCxnSpPr>
        <p:spPr>
          <a:xfrm rot="10800000">
            <a:off x="3914775" y="4813300"/>
            <a:ext cx="571500" cy="858838"/>
          </a:xfrm>
          <a:prstGeom prst="straightConnector1">
            <a:avLst/>
          </a:prstGeom>
          <a:noFill/>
          <a:ln w="25400" cap="flat" cmpd="dbl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5A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3422"/>
            <a:ext cx="9144000" cy="467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(4:3)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Source Sans Pro</vt:lpstr>
      <vt:lpstr>Noto Sans Symbols</vt:lpstr>
      <vt:lpstr>Arial</vt:lpstr>
      <vt:lpstr>Breeze</vt:lpstr>
      <vt:lpstr>PPT 4.7 Solar Radiation and The Earth’s Seasons</vt:lpstr>
      <vt:lpstr>PowerPoint Presentation</vt:lpstr>
      <vt:lpstr>What causes seasons?</vt:lpstr>
      <vt:lpstr>The tilt of the earth  causes seasons</vt:lpstr>
      <vt:lpstr>Bill Nye explains the seasons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4.7 Solar Radiation and The Earth’s Seasons</dc:title>
  <dc:creator>Molly Jirasakhiran</dc:creator>
  <cp:lastModifiedBy>Molly Jirasakhiran</cp:lastModifiedBy>
  <cp:revision>1</cp:revision>
  <dcterms:modified xsi:type="dcterms:W3CDTF">2020-02-13T19:58:37Z</dcterms:modified>
</cp:coreProperties>
</file>