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utiv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el-nin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704289" y="37944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utive"/>
              <a:buNone/>
            </a:pPr>
            <a:r>
              <a:rPr lang="en-US">
                <a:latin typeface="Cutive"/>
                <a:ea typeface="Cutive"/>
                <a:cs typeface="Cutive"/>
                <a:sym typeface="Cutive"/>
              </a:rPr>
              <a:t>PPT 4.9 El Niño and La Niña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0" y="-1"/>
            <a:ext cx="20512566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046" y="2871213"/>
            <a:ext cx="11903202" cy="378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300" y="0"/>
            <a:ext cx="737419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509249" y="-34689"/>
            <a:ext cx="7117236" cy="7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Possible Effects of El Nino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235315" y="808037"/>
            <a:ext cx="1169079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🡪 </a:t>
            </a:r>
            <a:r>
              <a:rPr lang="en-US" b="1">
                <a:solidFill>
                  <a:srgbClr val="FF0000"/>
                </a:solidFill>
              </a:rPr>
              <a:t>Decrease in nutrients</a:t>
            </a:r>
            <a:r>
              <a:rPr lang="en-US" b="1"/>
              <a:t>: 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reduces primary productivity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Causes decline in fish populations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🡪 Can </a:t>
            </a:r>
            <a:r>
              <a:rPr lang="en-US" b="1">
                <a:solidFill>
                  <a:srgbClr val="FF0000"/>
                </a:solidFill>
              </a:rPr>
              <a:t>alter the weather </a:t>
            </a:r>
            <a:r>
              <a:rPr lang="en-US"/>
              <a:t>of at least two-thirds of the globe especially in lands along the Pacific and Indian Oceans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365" y="3810000"/>
            <a:ext cx="65151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 descr="Screen Shot 2015-08-29 at 2.57.42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9100" y="787400"/>
            <a:ext cx="8813800" cy="52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 descr="Screen Shot 2015-08-29 at 2.58.54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524000"/>
            <a:ext cx="9144000" cy="3787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1632326" y="37373"/>
            <a:ext cx="37013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 Niña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1632326" y="93027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cools some coastal surface waters, and brings back upwellings</a:t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5162" y="3349621"/>
            <a:ext cx="8692838" cy="318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1730011" y="-482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more Atlantic hurricanes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colder winters in Canada and NE U.S.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Warmer/drier winters in the southeastern and southwestern United States, more wildfires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wetter winters in the Pacific NW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torrential rains in SE Asia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lower wheat yields in Argentina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012" y="3515300"/>
            <a:ext cx="8735817" cy="3203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http://video.nationalgeographic.com/video/el-nino</a:t>
            </a:r>
            <a:r>
              <a:rPr lang="en-US" sz="3200"/>
              <a:t> 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86267" y="-220133"/>
            <a:ext cx="12005733" cy="242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FF0000"/>
                </a:solidFill>
              </a:rPr>
              <a:t>Gyre</a:t>
            </a:r>
            <a:r>
              <a:rPr lang="en-US" sz="4000">
                <a:solidFill>
                  <a:srgbClr val="FF0000"/>
                </a:solidFill>
              </a:rPr>
              <a:t>: </a:t>
            </a:r>
            <a:r>
              <a:rPr lang="en-US" sz="4000"/>
              <a:t>Large-scale water circulation that moves clockwise in the Northern Hemisphere and counter-clockwise in the Southern.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3818" y="1374423"/>
            <a:ext cx="8138582" cy="542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298314" y="161999"/>
            <a:ext cx="1189368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Char char="•"/>
            </a:pPr>
            <a:r>
              <a:rPr lang="en-US" sz="3600" b="1">
                <a:solidFill>
                  <a:srgbClr val="FF6600"/>
                </a:solidFill>
              </a:rPr>
              <a:t>Upwelling</a:t>
            </a:r>
            <a:r>
              <a:rPr lang="en-US" sz="3600"/>
              <a:t>: upward movement of ocean water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mixes the water, bringing cool and nutrient-rich water from the bottom of the ocean to the surface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it supports large populations of phytoplankton, zooplankton, fish, and fish-eating seabirds. 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438" y="2894368"/>
            <a:ext cx="10103583" cy="396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7754" y="552830"/>
            <a:ext cx="9100247" cy="596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0" y="464793"/>
            <a:ext cx="4750592" cy="60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Upwellings occur when: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Calibri"/>
              <a:buAutoNum type="arabicPeriod"/>
            </a:pPr>
            <a:r>
              <a:rPr lang="en-US">
                <a:solidFill>
                  <a:srgbClr val="FF6600"/>
                </a:solidFill>
              </a:rPr>
              <a:t>Far from shore: </a:t>
            </a:r>
            <a:r>
              <a:rPr lang="en-US"/>
              <a:t>surface currents move apart and draw water up from deeper layers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Calibri"/>
              <a:buAutoNum type="arabicPeriod"/>
            </a:pPr>
            <a:r>
              <a:rPr lang="en-US">
                <a:solidFill>
                  <a:srgbClr val="FF6600"/>
                </a:solidFill>
              </a:rPr>
              <a:t>Along the steep western coasts of some continents: </a:t>
            </a:r>
            <a:r>
              <a:rPr lang="en-US"/>
              <a:t>winds blowing along the coasts push surface water away from land and draw water up</a:t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5474" y="1509657"/>
            <a:ext cx="6958015" cy="4761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028" y="248054"/>
            <a:ext cx="8946745" cy="642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66701"/>
            <a:ext cx="9144000" cy="630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615" y="1097710"/>
            <a:ext cx="7707008" cy="5208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happens during an El Niño?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 b="1">
                <a:solidFill>
                  <a:srgbClr val="FF6600"/>
                </a:solidFill>
              </a:rPr>
              <a:t>Every few years </a:t>
            </a:r>
            <a:r>
              <a:rPr lang="en-US"/>
              <a:t>in the </a:t>
            </a:r>
            <a:r>
              <a:rPr lang="en-US" b="1">
                <a:solidFill>
                  <a:srgbClr val="FF6600"/>
                </a:solidFill>
              </a:rPr>
              <a:t>Pacific</a:t>
            </a:r>
            <a:r>
              <a:rPr lang="en-US"/>
              <a:t> Ocean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normal shore upwellings are affected by changes in weather patterns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prevailing </a:t>
            </a:r>
            <a:r>
              <a:rPr lang="en-US" b="1">
                <a:solidFill>
                  <a:srgbClr val="FF6600"/>
                </a:solidFill>
              </a:rPr>
              <a:t>tropical trade winds (E🡪W) weaken or reverse direction</a:t>
            </a:r>
            <a:r>
              <a:rPr lang="en-US"/>
              <a:t>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western Pacific </a:t>
            </a:r>
            <a:r>
              <a:rPr lang="en-US" b="1">
                <a:solidFill>
                  <a:srgbClr val="FF6600"/>
                </a:solidFill>
              </a:rPr>
              <a:t>warmer waters move toward S.A.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 b="1">
                <a:solidFill>
                  <a:srgbClr val="FF6600"/>
                </a:solidFill>
              </a:rPr>
              <a:t>suppress the normal upwellings </a:t>
            </a:r>
            <a:r>
              <a:rPr lang="en-US"/>
              <a:t>of cold, nutrient-rich water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Widescreen</PresentationFormat>
  <Paragraphs>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Cutive</vt:lpstr>
      <vt:lpstr>Arial</vt:lpstr>
      <vt:lpstr>Calibri</vt:lpstr>
      <vt:lpstr>1_Office Theme</vt:lpstr>
      <vt:lpstr>PPT 4.9 El Niño and La Niña</vt:lpstr>
      <vt:lpstr>Gyre: Large-scale water circulation that moves clockwise in the Northern Hemisphere and counter-clockwise in the Southern.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during an El Niño?</vt:lpstr>
      <vt:lpstr>PowerPoint Presentation</vt:lpstr>
      <vt:lpstr>Possible Effects of El Nino</vt:lpstr>
      <vt:lpstr>PowerPoint Presentation</vt:lpstr>
      <vt:lpstr>PowerPoint Presentation</vt:lpstr>
      <vt:lpstr>La Niña</vt:lpstr>
      <vt:lpstr>PowerPoint Presentation</vt:lpstr>
      <vt:lpstr>http://video.nationalgeographic.com/video/el-nino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4.9 El Niño and La Niña</dc:title>
  <dc:creator>Molly Jirasakhiran</dc:creator>
  <cp:lastModifiedBy>Molly Jirasakhiran</cp:lastModifiedBy>
  <cp:revision>1</cp:revision>
  <dcterms:modified xsi:type="dcterms:W3CDTF">2020-02-13T19:59:46Z</dcterms:modified>
</cp:coreProperties>
</file>