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  <p:sldMasterId id="2147483871" r:id="rId5"/>
  </p:sldMasterIdLst>
  <p:notesMasterIdLst>
    <p:notesMasterId r:id="rId21"/>
  </p:notesMasterIdLst>
  <p:sldIdLst>
    <p:sldId id="256" r:id="rId6"/>
    <p:sldId id="411" r:id="rId7"/>
    <p:sldId id="413" r:id="rId8"/>
    <p:sldId id="414" r:id="rId9"/>
    <p:sldId id="415" r:id="rId10"/>
    <p:sldId id="416" r:id="rId11"/>
    <p:sldId id="421" r:id="rId12"/>
    <p:sldId id="418" r:id="rId13"/>
    <p:sldId id="417" r:id="rId14"/>
    <p:sldId id="419" r:id="rId15"/>
    <p:sldId id="420" r:id="rId16"/>
    <p:sldId id="299" r:id="rId17"/>
    <p:sldId id="422" r:id="rId18"/>
    <p:sldId id="369" r:id="rId19"/>
    <p:sldId id="42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8"/>
    <p:restoredTop sz="86355"/>
  </p:normalViewPr>
  <p:slideViewPr>
    <p:cSldViewPr snapToGrid="0" snapToObjects="1">
      <p:cViewPr varScale="1">
        <p:scale>
          <a:sx n="58" d="100"/>
          <a:sy n="58" d="100"/>
        </p:scale>
        <p:origin x="8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D6FBA-798B-8A42-8D5D-50746B50D29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FE44-A146-4143-A028-0256C9E01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(go back up to gray boxes in packet above “radon” to fill out examples of anthropogenic and combustion)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FE44-A146-4143-A028-0256C9E01F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2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Indoor average concentrations of formaldehyde are 50-100X higher than the outside natural amount. It only gets to dangerous levels inside, and is classified by the CDC as ONLY an INDOOR pollutant.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FE44-A146-4143-A028-0256C9E01F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4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9177C94E-03BD-2D43-8502-8C0C18F7DB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857BF386-F5B2-724E-BF43-5AB2653F2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55C8488C-EB1C-6549-A1F8-B5B3462AB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5185055-CFAA-7C4E-90C7-B8D733A624FB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2173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EF1C6371-853A-3646-A62C-009A360DD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30FA63B2-D9BC-FE41-BFFE-390894AFF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DFBAD239-B252-9548-8A45-A9AC93FC8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0D12644-ED84-4C47-A93D-4D87034EE214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4523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273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494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021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210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234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506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481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5850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814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66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A8C1-BABB-D147-8B07-8BB8FCB79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F9A76-8A83-324C-A809-CCBA143D9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DDA00-2B0D-3F41-9B28-A45E2D2C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8166-D857-8449-9D61-CCD19952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F9E6-AC6F-4741-A862-44228FB2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5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066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96B9-8A4D-224A-BB5A-1FFDD769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16CA-FA09-AE40-9F40-BDC3760C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D8AA-B1D6-A24D-ABB8-893D3C52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3DDE8-6002-A849-BD85-43762BCE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D97EC-D467-2E44-909F-7388A53D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14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F7AC-3D4C-9548-8C4F-888D71AF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18EE3-36EC-A541-8B54-267115BE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CDF1-BE43-C540-93E0-1847CF0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B565-0FD6-DC4E-B93C-D36F8CE1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0194A-BF78-8D4E-955A-2F350ECE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969C-2D86-0A4B-92F0-E119667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7CDB-D94D-AB4C-BD1F-6AD20471A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B5342-82CA-A148-AB3A-99B986FCA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2AE39-66E4-A843-A376-149DF4E0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0E58A-2D08-A742-AACF-876D3EF9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8EC0E-9A2E-924E-A8CF-37725C15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110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C1C3-45F7-B146-B7F0-4EB9D10A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D06EE-1AEE-7646-B5AE-5EFF3554D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1397E-447E-2045-90A0-084CA99AB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6E0FA-87E6-8244-A75B-08268CC11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F9312-910D-184C-9F04-62E81CF5D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76E62-9805-1A49-AFF2-2E462C86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C8ADA-E302-B040-99EC-B38D76A1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47C54-B401-054A-9ED7-CF5077CD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875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F740-8CC3-3049-BE00-895A9341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3EEE8-BDAC-FC4D-8122-63513D68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AC738-53E1-BE40-B37F-EA08861B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14306-6F9E-4A4D-9658-FA880AE4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29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91DBE7-1138-C74D-ADA8-58D92A96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80402-9A89-064A-993A-6568A425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E1002-4DB0-3549-A402-87F91DDA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11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1B1E-2FD7-DD48-AF8E-4E36C848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DEA6-44DC-7142-8AEA-5B8A1D9D2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1432E-D1BF-614E-9DDB-D875EFD3C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5D3F6-0E19-2B40-9163-987BCBE1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B68EA-1B7D-0E40-B45E-847FD89E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987B3-794E-CB44-AAAD-A90A99E8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923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BAD1-F1DF-B54E-9CE9-2FB1FA69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E9656-5B85-2C45-A8EB-860116CFD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636AB-A239-3941-8234-83F4412A9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63CA9-6FB0-3040-83B8-2CCC3FB2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C136B-55AD-7342-A6F7-327F6BC4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40B88-E7DE-564B-B8E8-87ED62C1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68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5488-FE9D-4849-8E1F-C425CFC6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0E5EC-7961-6B49-B7F4-D460E23C6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7DDEF-3ADC-8A48-A37D-EDB9E6F8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4E0D1-240D-7F4B-B20D-EA2F27DB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46F6-084E-3240-A06E-B20D374C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0176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55EBE-A1A2-8244-A48A-824674C92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21887-9BC3-8A40-9731-5532C8858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C31C-1466-6240-A84C-5C1EAC79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89F8F-650E-5545-B5F4-3AD22D42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EECF-4623-8840-BAC8-3A7968B4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978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18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091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5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8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835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18CAB-6E5B-9041-9DE1-69C58644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7CBD8-D267-0748-BD34-33C79F6E2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04E57-1F47-D94F-895C-62A30D775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06EA4-8552-284A-B9BF-3E722FDD5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ADB7-391F-5C47-88AD-D66DC03A7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12FD-B159-DF42-9D60-97B6D70A73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PPT 7.5 </a:t>
            </a:r>
            <a:br>
              <a:rPr lang="en-US" dirty="0"/>
            </a:br>
            <a:r>
              <a:rPr lang="en-US" dirty="0"/>
              <a:t>Indoor Air Pollutants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BBD9E-4982-C64C-A780-5E553DD08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88A6-3471-0648-8356-D3C24F24D3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345" y="3094527"/>
            <a:ext cx="10394707" cy="3311189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merican Typewriter" panose="02090604020004020304" pitchFamily="18" charset="77"/>
              </a:rPr>
              <a:t>Formaldehyde can be found in trees.</a:t>
            </a:r>
          </a:p>
        </p:txBody>
      </p:sp>
    </p:spTree>
    <p:extLst>
      <p:ext uri="{BB962C8B-B14F-4D97-AF65-F5344CB8AC3E}">
        <p14:creationId xmlns:p14="http://schemas.microsoft.com/office/powerpoint/2010/main" val="259307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EC9B-26CF-0A44-BC63-F816CF45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6726"/>
            <a:ext cx="10396882" cy="1151965"/>
          </a:xfrm>
        </p:spPr>
        <p:txBody>
          <a:bodyPr/>
          <a:lstStyle/>
          <a:p>
            <a:r>
              <a:rPr lang="en-US" dirty="0"/>
              <a:t>combustion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3ABB-B4B2-EC46-A3F4-F389B932BC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428691"/>
            <a:ext cx="5239512" cy="42954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400" cap="none" dirty="0">
                <a:latin typeface="American Typewriter" panose="02090604020004020304" pitchFamily="18" charset="77"/>
              </a:rPr>
              <a:t>Carbon monoxide</a:t>
            </a:r>
          </a:p>
          <a:p>
            <a:pPr>
              <a:lnSpc>
                <a:spcPct val="110000"/>
              </a:lnSpc>
            </a:pPr>
            <a:r>
              <a:rPr lang="en-US" sz="4400" cap="none" dirty="0" err="1">
                <a:latin typeface="American Typewriter" panose="02090604020004020304" pitchFamily="18" charset="77"/>
              </a:rPr>
              <a:t>No</a:t>
            </a:r>
            <a:r>
              <a:rPr lang="en-US" sz="4400" cap="none" baseline="-25000" dirty="0" err="1">
                <a:latin typeface="American Typewriter" panose="02090604020004020304" pitchFamily="18" charset="77"/>
              </a:rPr>
              <a:t>x</a:t>
            </a:r>
            <a:endParaRPr lang="en-US" sz="4400" cap="none" baseline="-25000" dirty="0">
              <a:latin typeface="American Typewriter" panose="02090604020004020304" pitchFamily="18" charset="77"/>
            </a:endParaRPr>
          </a:p>
          <a:p>
            <a:pPr>
              <a:lnSpc>
                <a:spcPct val="110000"/>
              </a:lnSpc>
            </a:pPr>
            <a:r>
              <a:rPr lang="en-US" sz="4400" cap="none" dirty="0">
                <a:latin typeface="American Typewriter" panose="02090604020004020304" pitchFamily="18" charset="77"/>
              </a:rPr>
              <a:t>SO</a:t>
            </a:r>
            <a:r>
              <a:rPr lang="en-US" sz="4400" cap="none" baseline="-25000" dirty="0">
                <a:latin typeface="American Typewriter" panose="02090604020004020304" pitchFamily="18" charset="77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US" sz="4400" cap="none" dirty="0">
                <a:latin typeface="American Typewriter" panose="02090604020004020304" pitchFamily="18" charset="77"/>
              </a:rPr>
              <a:t>Particulate matter</a:t>
            </a:r>
          </a:p>
          <a:p>
            <a:pPr>
              <a:lnSpc>
                <a:spcPct val="110000"/>
              </a:lnSpc>
            </a:pPr>
            <a:r>
              <a:rPr lang="en-US" sz="4400" cap="none" dirty="0">
                <a:latin typeface="American Typewriter" panose="02090604020004020304" pitchFamily="18" charset="77"/>
              </a:rPr>
              <a:t>Tobacco smoke</a:t>
            </a:r>
          </a:p>
          <a:p>
            <a:pPr>
              <a:lnSpc>
                <a:spcPct val="110000"/>
              </a:lnSpc>
            </a:pPr>
            <a:endParaRPr lang="en-US" sz="4400" cap="none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858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>
            <a:extLst>
              <a:ext uri="{FF2B5EF4-FFF2-40B4-BE49-F238E27FC236}">
                <a16:creationId xmlns:a16="http://schemas.microsoft.com/office/drawing/2014/main" id="{97D87232-00C6-3A4D-9B8C-AB87B6D3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249" y="0"/>
            <a:ext cx="5093207" cy="59650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400" cap="none" dirty="0">
                <a:latin typeface="American Typewriter" panose="02090604020004020304" pitchFamily="18" charset="77"/>
              </a:rPr>
              <a:t>Developing countries</a:t>
            </a:r>
          </a:p>
          <a:p>
            <a:pPr lvl="1" eaLnBrk="1" hangingPunct="1"/>
            <a:r>
              <a:rPr lang="en-US" altLang="en-US" sz="3200" cap="none" dirty="0">
                <a:latin typeface="American Typewriter" panose="02090604020004020304" pitchFamily="18" charset="77"/>
              </a:rPr>
              <a:t>Indoor burning of wood, charcoal, dung, crop residues, coal</a:t>
            </a:r>
          </a:p>
          <a:p>
            <a:pPr lvl="1" eaLnBrk="1" hangingPunct="1"/>
            <a:r>
              <a:rPr lang="en-US" altLang="en-US" sz="3200" cap="none" dirty="0">
                <a:latin typeface="American Typewriter" panose="02090604020004020304" pitchFamily="18" charset="77"/>
              </a:rPr>
              <a:t>Poor suffer the greatest risk</a:t>
            </a:r>
          </a:p>
          <a:p>
            <a:pPr lvl="1" eaLnBrk="1" hangingPunct="1"/>
            <a:endParaRPr lang="en-US" altLang="en-US" sz="2800" cap="none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465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77D7-3431-FF4D-AF02-5431E53A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5775-495A-334A-80FB-536DCFBB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2066E-673B-2442-99B6-E66B232C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0"/>
            <a:ext cx="11082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>
            <a:extLst>
              <a:ext uri="{FF2B5EF4-FFF2-40B4-BE49-F238E27FC236}">
                <a16:creationId xmlns:a16="http://schemas.microsoft.com/office/drawing/2014/main" id="{9928FA25-CF0F-4744-AAE3-377F16D9AA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5141976" cy="685800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altLang="en-US" sz="4000" cap="none" dirty="0">
                <a:latin typeface="American Typewriter" panose="02090604020004020304" pitchFamily="18" charset="77"/>
              </a:rPr>
              <a:t>Developed countries</a:t>
            </a:r>
          </a:p>
          <a:p>
            <a:pPr lvl="1" eaLnBrk="1" hangingPunct="1"/>
            <a:r>
              <a:rPr lang="en-US" altLang="en-US" sz="2600" b="1" cap="none" dirty="0">
                <a:solidFill>
                  <a:srgbClr val="C00000"/>
                </a:solidFill>
                <a:latin typeface="American Typewriter" panose="02090604020004020304" pitchFamily="18" charset="77"/>
              </a:rPr>
              <a:t>Indoor air pollution is a bigger problem </a:t>
            </a:r>
            <a:r>
              <a:rPr lang="en-US" altLang="en-US" sz="2600" cap="none" dirty="0">
                <a:latin typeface="American Typewriter" panose="02090604020004020304" pitchFamily="18" charset="77"/>
              </a:rPr>
              <a:t>than outdoor air pollution</a:t>
            </a:r>
          </a:p>
          <a:p>
            <a:pPr marL="0" indent="0" eaLnBrk="1" hangingPunct="1">
              <a:buNone/>
            </a:pPr>
            <a:r>
              <a:rPr lang="en-US" altLang="en-US" sz="3300" cap="none" dirty="0">
                <a:latin typeface="American Typewriter" panose="02090604020004020304" pitchFamily="18" charset="77"/>
              </a:rPr>
              <a:t>Why?</a:t>
            </a:r>
          </a:p>
          <a:p>
            <a:pPr lvl="1" eaLnBrk="1" hangingPunct="1"/>
            <a:r>
              <a:rPr lang="en-US" altLang="en-US" sz="2600" cap="none" dirty="0">
                <a:latin typeface="American Typewriter" panose="02090604020004020304" pitchFamily="18" charset="77"/>
              </a:rPr>
              <a:t>11 of the common air pollutants higher inside than outside</a:t>
            </a:r>
          </a:p>
          <a:p>
            <a:pPr lvl="1" eaLnBrk="1" hangingPunct="1"/>
            <a:r>
              <a:rPr lang="en-US" altLang="en-US" sz="2600" b="1" cap="none" dirty="0">
                <a:solidFill>
                  <a:srgbClr val="C00000"/>
                </a:solidFill>
                <a:latin typeface="American Typewriter" panose="02090604020004020304" pitchFamily="18" charset="77"/>
              </a:rPr>
              <a:t>Greater in vehicles </a:t>
            </a:r>
            <a:r>
              <a:rPr lang="en-US" altLang="en-US" sz="2600" cap="none" dirty="0">
                <a:latin typeface="American Typewriter" panose="02090604020004020304" pitchFamily="18" charset="77"/>
              </a:rPr>
              <a:t>than outside</a:t>
            </a:r>
          </a:p>
          <a:p>
            <a:pPr lvl="1" eaLnBrk="1" hangingPunct="1"/>
            <a:r>
              <a:rPr lang="en-US" altLang="en-US" sz="2600" cap="none" dirty="0">
                <a:latin typeface="American Typewriter" panose="02090604020004020304" pitchFamily="18" charset="77"/>
              </a:rPr>
              <a:t>Health risks magnified: people spend </a:t>
            </a:r>
            <a:r>
              <a:rPr lang="en-US" altLang="en-US" sz="2600" b="1" cap="none" dirty="0">
                <a:solidFill>
                  <a:srgbClr val="C00000"/>
                </a:solidFill>
                <a:latin typeface="American Typewriter" panose="02090604020004020304" pitchFamily="18" charset="77"/>
              </a:rPr>
              <a:t>90% of their time indoors </a:t>
            </a:r>
            <a:r>
              <a:rPr lang="en-US" altLang="en-US" sz="2600" cap="none" dirty="0">
                <a:latin typeface="American Typewriter" panose="02090604020004020304" pitchFamily="18" charset="77"/>
              </a:rPr>
              <a:t>or in cars</a:t>
            </a:r>
          </a:p>
        </p:txBody>
      </p:sp>
    </p:spTree>
    <p:extLst>
      <p:ext uri="{BB962C8B-B14F-4D97-AF65-F5344CB8AC3E}">
        <p14:creationId xmlns:p14="http://schemas.microsoft.com/office/powerpoint/2010/main" val="371612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B331-6C02-C24E-A7BC-27990C75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77DFE-7844-A546-B735-E258ACBC6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AE50D-685B-F649-985E-479AE9C7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440" y="-14848"/>
            <a:ext cx="5198443" cy="68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B54D-5313-F24D-A49C-EF9719ED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7889D-FE65-774F-B609-07C2A92D10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CCEBC-297D-524A-8DBE-BE527426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9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EC9B-26CF-0A44-BC63-F816CF45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6726"/>
            <a:ext cx="10396882" cy="1151965"/>
          </a:xfrm>
        </p:spPr>
        <p:txBody>
          <a:bodyPr/>
          <a:lstStyle/>
          <a:p>
            <a:r>
              <a:rPr lang="en-US" dirty="0"/>
              <a:t>Natural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3ABB-B4B2-EC46-A3F4-F389B932BC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1" y="1428691"/>
            <a:ext cx="2923674" cy="3311189"/>
          </a:xfrm>
        </p:spPr>
        <p:txBody>
          <a:bodyPr>
            <a:normAutofit fontScale="77500" lnSpcReduction="20000"/>
          </a:bodyPr>
          <a:lstStyle/>
          <a:p>
            <a:r>
              <a:rPr lang="en-US" sz="4400" cap="none" dirty="0">
                <a:latin typeface="American Typewriter" panose="02090604020004020304" pitchFamily="18" charset="77"/>
              </a:rPr>
              <a:t>Radon</a:t>
            </a:r>
          </a:p>
          <a:p>
            <a:r>
              <a:rPr lang="en-US" sz="4400" cap="none" dirty="0">
                <a:latin typeface="American Typewriter" panose="02090604020004020304" pitchFamily="18" charset="77"/>
              </a:rPr>
              <a:t>Mold (airborne spores)</a:t>
            </a:r>
          </a:p>
          <a:p>
            <a:r>
              <a:rPr lang="en-US" sz="4400" cap="none" dirty="0">
                <a:latin typeface="American Typewriter" panose="02090604020004020304" pitchFamily="18" charset="77"/>
              </a:rPr>
              <a:t>Dust</a:t>
            </a:r>
          </a:p>
        </p:txBody>
      </p:sp>
    </p:spTree>
    <p:extLst>
      <p:ext uri="{BB962C8B-B14F-4D97-AF65-F5344CB8AC3E}">
        <p14:creationId xmlns:p14="http://schemas.microsoft.com/office/powerpoint/2010/main" val="259419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30F5-2214-8240-86C3-E68FE5E0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11" y="-204537"/>
            <a:ext cx="10396882" cy="1151965"/>
          </a:xfrm>
        </p:spPr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More about radon...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6869-5F3A-E74F-BE3E-4048D4CCEB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46" y="947428"/>
            <a:ext cx="5259346" cy="4923982"/>
          </a:xfrm>
        </p:spPr>
        <p:txBody>
          <a:bodyPr>
            <a:normAutofit lnSpcReduction="10000"/>
          </a:bodyPr>
          <a:lstStyle/>
          <a:p>
            <a:r>
              <a:rPr lang="en-US" sz="3200" cap="none" dirty="0">
                <a:latin typeface="Century Gothic" panose="020B0502020202020204" pitchFamily="34" charset="0"/>
              </a:rPr>
              <a:t>Radon-222 </a:t>
            </a:r>
            <a:r>
              <a:rPr lang="en-US" sz="3200" i="1" cap="none" dirty="0">
                <a:latin typeface="Century Gothic" panose="020B0502020202020204" pitchFamily="34" charset="0"/>
              </a:rPr>
              <a:t>(most stable isotope; half-life ~4 days)</a:t>
            </a:r>
            <a:endParaRPr lang="en-US" sz="3200" cap="none" dirty="0">
              <a:latin typeface="Century Gothic" panose="020B0502020202020204" pitchFamily="34" charset="0"/>
            </a:endParaRPr>
          </a:p>
          <a:p>
            <a:r>
              <a:rPr lang="en-US" sz="3200" cap="none" dirty="0">
                <a:latin typeface="Century Gothic" panose="020B0502020202020204" pitchFamily="34" charset="0"/>
              </a:rPr>
              <a:t>naturally occurring radioactive gas</a:t>
            </a:r>
          </a:p>
          <a:p>
            <a:r>
              <a:rPr lang="en-US" sz="3200" cap="none" dirty="0">
                <a:latin typeface="Century Gothic" panose="020B0502020202020204" pitchFamily="34" charset="0"/>
              </a:rPr>
              <a:t>produced by the decay of uranium found in rocks and soils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03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3DC6-F326-8F4B-BB82-7D92AE1B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6C90-95DA-CA43-8122-2062C5BF08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D83BA-83CD-B745-A147-8A75A7E7FBD1}"/>
              </a:ext>
            </a:extLst>
          </p:cNvPr>
          <p:cNvSpPr/>
          <p:nvPr/>
        </p:nvSpPr>
        <p:spPr>
          <a:xfrm>
            <a:off x="0" y="-24339"/>
            <a:ext cx="5847347" cy="2090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Moves up through soil </a:t>
            </a:r>
            <a:r>
              <a:rPr lang="en-US" sz="2400" dirty="0">
                <a:latin typeface="American Typewriter" panose="02090604020004020304" pitchFamily="18" charset="77"/>
              </a:rPr>
              <a:t>and enters homes via the basement or cracks in the walls or foundation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Dissolves in groundwater </a:t>
            </a:r>
            <a:r>
              <a:rPr lang="en-US" sz="2400" dirty="0">
                <a:latin typeface="American Typewriter" panose="02090604020004020304" pitchFamily="18" charset="77"/>
              </a:rPr>
              <a:t>that enters homes through a well</a:t>
            </a:r>
          </a:p>
        </p:txBody>
      </p:sp>
    </p:spTree>
    <p:extLst>
      <p:ext uri="{BB962C8B-B14F-4D97-AF65-F5344CB8AC3E}">
        <p14:creationId xmlns:p14="http://schemas.microsoft.com/office/powerpoint/2010/main" val="305418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3978-6B35-AB4E-97C4-9AF38CE0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5487"/>
            <a:ext cx="2859932" cy="2033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cap="none" dirty="0">
                <a:latin typeface="American Typewriter" panose="02090604020004020304" pitchFamily="18" charset="77"/>
              </a:rPr>
              <a:t>What is the unit of measurement?</a:t>
            </a:r>
            <a:br>
              <a:rPr lang="en-US" sz="2400" cap="none" dirty="0">
                <a:latin typeface="American Typewriter" panose="02090604020004020304" pitchFamily="18" charset="77"/>
              </a:rPr>
            </a:br>
            <a:br>
              <a:rPr lang="en-US" sz="2400" cap="none" dirty="0">
                <a:latin typeface="American Typewriter" panose="02090604020004020304" pitchFamily="18" charset="77"/>
              </a:rPr>
            </a:br>
            <a:r>
              <a:rPr lang="en-US" sz="2400" cap="none" dirty="0" err="1">
                <a:latin typeface="American Typewriter" panose="02090604020004020304" pitchFamily="18" charset="77"/>
              </a:rPr>
              <a:t>pCi</a:t>
            </a:r>
            <a:r>
              <a:rPr lang="en-US" sz="2400" cap="none" dirty="0">
                <a:latin typeface="American Typewriter" panose="02090604020004020304" pitchFamily="18" charset="77"/>
              </a:rPr>
              <a:t>/L = picocuries/liter</a:t>
            </a:r>
          </a:p>
        </p:txBody>
      </p:sp>
    </p:spTree>
    <p:extLst>
      <p:ext uri="{BB962C8B-B14F-4D97-AF65-F5344CB8AC3E}">
        <p14:creationId xmlns:p14="http://schemas.microsoft.com/office/powerpoint/2010/main" val="156935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A3DF-3D70-9647-95ED-A36FEC4B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3EE0A-F0FD-3E45-A583-4B8EF3A0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-143459"/>
            <a:ext cx="5114544" cy="494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23D1F-E46D-174F-9E7A-2D296D9E5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9" y="0"/>
            <a:ext cx="5436613" cy="2854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27336D-86AC-234C-B5B4-76FE478F3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10" y="3253918"/>
            <a:ext cx="76962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EC9B-26CF-0A44-BC63-F816CF45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6726"/>
            <a:ext cx="10396882" cy="1151965"/>
          </a:xfrm>
        </p:spPr>
        <p:txBody>
          <a:bodyPr/>
          <a:lstStyle/>
          <a:p>
            <a:r>
              <a:rPr lang="en-US" dirty="0"/>
              <a:t>anthropogenic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3ABB-B4B2-EC46-A3F4-F389B932BC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1" y="1428691"/>
            <a:ext cx="4421220" cy="42717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cap="none" dirty="0">
                <a:latin typeface="American Typewriter" panose="02090604020004020304" pitchFamily="18" charset="77"/>
              </a:rPr>
              <a:t>Insulation</a:t>
            </a:r>
          </a:p>
        </p:txBody>
      </p:sp>
    </p:spTree>
    <p:extLst>
      <p:ext uri="{BB962C8B-B14F-4D97-AF65-F5344CB8AC3E}">
        <p14:creationId xmlns:p14="http://schemas.microsoft.com/office/powerpoint/2010/main" val="381546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EC9B-26CF-0A44-BC63-F816CF45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6726"/>
            <a:ext cx="10396882" cy="1151965"/>
          </a:xfrm>
        </p:spPr>
        <p:txBody>
          <a:bodyPr/>
          <a:lstStyle/>
          <a:p>
            <a:r>
              <a:rPr lang="en-US" dirty="0"/>
              <a:t>anthropogenic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3ABB-B4B2-EC46-A3F4-F389B932BC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428691"/>
            <a:ext cx="4672583" cy="20460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cap="none" dirty="0">
                <a:latin typeface="American Typewriter" panose="02090604020004020304" pitchFamily="18" charset="77"/>
              </a:rPr>
              <a:t>Lead from paint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10F889-6A56-6543-BF94-A88505BA1B3B}"/>
              </a:ext>
            </a:extLst>
          </p:cNvPr>
          <p:cNvSpPr txBox="1">
            <a:spLocks/>
          </p:cNvSpPr>
          <p:nvPr/>
        </p:nvSpPr>
        <p:spPr>
          <a:xfrm>
            <a:off x="6243379" y="869942"/>
            <a:ext cx="4171968" cy="4271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400" cap="none" dirty="0">
                <a:latin typeface="American Typewriter" panose="02090604020004020304" pitchFamily="18" charset="77"/>
              </a:rPr>
              <a:t>VOCs (like formaldehyde) from building materials, furniture, upholstery, and carpeting </a:t>
            </a:r>
          </a:p>
        </p:txBody>
      </p:sp>
    </p:spTree>
    <p:extLst>
      <p:ext uri="{BB962C8B-B14F-4D97-AF65-F5344CB8AC3E}">
        <p14:creationId xmlns:p14="http://schemas.microsoft.com/office/powerpoint/2010/main" val="292767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13" ma:contentTypeDescription="Create a new document." ma:contentTypeScope="" ma:versionID="d4349214563fda61d7f47b882a74562a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5f6015b8f6abe40cfc284b051f5f07cc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BEBD50-6071-4713-9E24-5451BB6F9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1EEC93-72FE-419F-9C89-213180B154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EDB760-6FB7-4CC6-A241-6CC5FB4E5478}">
  <ds:schemaRefs>
    <ds:schemaRef ds:uri="http://purl.org/dc/dcmitype/"/>
    <ds:schemaRef ds:uri="http://www.w3.org/XML/1998/namespace"/>
    <ds:schemaRef ds:uri="1f288448-f477-4024-bfa7-c5da6d31a550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1bea57f-f24a-4814-8dfc-e372b91f250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235</Words>
  <Application>Microsoft Office PowerPoint</Application>
  <PresentationFormat>Widescreen</PresentationFormat>
  <Paragraphs>39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American Typewriter</vt:lpstr>
      <vt:lpstr>Arial</vt:lpstr>
      <vt:lpstr>Calibri</vt:lpstr>
      <vt:lpstr>Calibri Light</vt:lpstr>
      <vt:lpstr>Century Gothic</vt:lpstr>
      <vt:lpstr>Impact</vt:lpstr>
      <vt:lpstr>Main Event</vt:lpstr>
      <vt:lpstr>Office Theme</vt:lpstr>
      <vt:lpstr>PPT 7.5  Indoor Air Pollutants</vt:lpstr>
      <vt:lpstr>PowerPoint Presentation</vt:lpstr>
      <vt:lpstr>Natural </vt:lpstr>
      <vt:lpstr>More about radon...</vt:lpstr>
      <vt:lpstr>PowerPoint Presentation</vt:lpstr>
      <vt:lpstr>What is the unit of measurement?  pCi/L = picocuries/liter</vt:lpstr>
      <vt:lpstr>PowerPoint Presentation</vt:lpstr>
      <vt:lpstr>anthropogenic </vt:lpstr>
      <vt:lpstr>anthropogenic </vt:lpstr>
      <vt:lpstr>PowerPoint Presentation</vt:lpstr>
      <vt:lpstr>combustion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7.5  Indoor Air Pollutants</dc:title>
  <dc:creator>Microsoft Office User</dc:creator>
  <cp:lastModifiedBy>Molly Jirasakhiran</cp:lastModifiedBy>
  <cp:revision>17</cp:revision>
  <dcterms:created xsi:type="dcterms:W3CDTF">2020-01-04T06:30:21Z</dcterms:created>
  <dcterms:modified xsi:type="dcterms:W3CDTF">2020-03-31T19:44:49Z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