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66" r:id="rId2"/>
    <p:sldId id="306" r:id="rId3"/>
    <p:sldId id="257" r:id="rId4"/>
    <p:sldId id="269" r:id="rId5"/>
    <p:sldId id="309" r:id="rId6"/>
    <p:sldId id="268" r:id="rId7"/>
    <p:sldId id="267" r:id="rId8"/>
    <p:sldId id="259" r:id="rId9"/>
    <p:sldId id="270" r:id="rId10"/>
    <p:sldId id="311" r:id="rId11"/>
    <p:sldId id="275" r:id="rId12"/>
    <p:sldId id="307" r:id="rId13"/>
    <p:sldId id="260" r:id="rId14"/>
    <p:sldId id="305" r:id="rId15"/>
    <p:sldId id="271" r:id="rId16"/>
    <p:sldId id="273" r:id="rId17"/>
    <p:sldId id="264" r:id="rId18"/>
    <p:sldId id="272" r:id="rId19"/>
    <p:sldId id="274" r:id="rId20"/>
    <p:sldId id="261" r:id="rId21"/>
    <p:sldId id="276" r:id="rId22"/>
    <p:sldId id="280" r:id="rId23"/>
    <p:sldId id="281" r:id="rId24"/>
    <p:sldId id="291" r:id="rId25"/>
    <p:sldId id="292" r:id="rId26"/>
    <p:sldId id="293" r:id="rId27"/>
    <p:sldId id="297" r:id="rId28"/>
    <p:sldId id="300" r:id="rId29"/>
    <p:sldId id="301" r:id="rId30"/>
    <p:sldId id="262" r:id="rId31"/>
    <p:sldId id="302" r:id="rId32"/>
    <p:sldId id="303" r:id="rId33"/>
    <p:sldId id="304" r:id="rId34"/>
    <p:sldId id="308" r:id="rId35"/>
    <p:sldId id="26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08" autoAdjust="0"/>
    <p:restoredTop sz="90971" autoAdjust="0"/>
  </p:normalViewPr>
  <p:slideViewPr>
    <p:cSldViewPr>
      <p:cViewPr varScale="1">
        <p:scale>
          <a:sx n="61" d="100"/>
          <a:sy n="61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78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D35C-8914-4AD9-B55A-E322B23C1B4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A270-5DCC-49E8-B82E-A595AF4C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A270-5DCC-49E8-B82E-A595AF4C17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A270-5DCC-49E8-B82E-A595AF4C1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CF2FE4-2094-4E1D-A780-F7F506CE57CC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53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20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FD21-29D6-4126-8604-FAE88112BAF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FE4-2094-4E1D-A780-F7F506C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34FD21-29D6-4126-8604-FAE88112BAFC}" type="datetimeFigureOut">
              <a:rPr lang="en-US" smtClean="0">
                <a:latin typeface="Century Gothic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1/8/2020</a:t>
            </a:fld>
            <a:endParaRPr lang="en-US"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4C600"/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CF2FE4-2094-4E1D-A780-F7F506CE57CC}" type="slidenum">
              <a:rPr lang="en-US" smtClean="0">
                <a:latin typeface="Century Gothic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28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199" y="1738992"/>
            <a:ext cx="4082143" cy="2833007"/>
          </a:xfrm>
        </p:spPr>
        <p:txBody>
          <a:bodyPr/>
          <a:lstStyle/>
          <a:p>
            <a:r>
              <a:rPr lang="en-US" dirty="0"/>
              <a:t>The Scientific Method</a:t>
            </a:r>
          </a:p>
        </p:txBody>
      </p:sp>
      <p:pic>
        <p:nvPicPr>
          <p:cNvPr id="1026" name="Picture 2" descr="http://imgs.xkcd.com/comics/the_dif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8" y="-32657"/>
            <a:ext cx="3743325" cy="704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5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r>
              <a:rPr lang="en-US" dirty="0"/>
              <a:t>RULES: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800600"/>
          </a:xfrm>
        </p:spPr>
        <p:txBody>
          <a:bodyPr>
            <a:noAutofit/>
          </a:bodyPr>
          <a:lstStyle/>
          <a:p>
            <a:pPr marL="582930" lvl="0" indent="-514350">
              <a:buAutoNum type="arabicPeriod"/>
            </a:pPr>
            <a:r>
              <a:rPr lang="en-US" sz="2800" dirty="0"/>
              <a:t>A hypothesis is written as a </a:t>
            </a:r>
            <a:r>
              <a:rPr lang="en-US" sz="2800" b="1" dirty="0">
                <a:solidFill>
                  <a:schemeClr val="accent3"/>
                </a:solidFill>
              </a:rPr>
              <a:t>statement</a:t>
            </a:r>
            <a:r>
              <a:rPr lang="en-US" sz="2800" dirty="0"/>
              <a:t>, </a:t>
            </a:r>
            <a:r>
              <a:rPr lang="en-US" sz="2800" u="sng" dirty="0"/>
              <a:t>not</a:t>
            </a:r>
            <a:r>
              <a:rPr lang="en-US" sz="2800" dirty="0"/>
              <a:t> a </a:t>
            </a:r>
            <a:r>
              <a:rPr lang="en-US" sz="2800" b="1" dirty="0">
                <a:solidFill>
                  <a:srgbClr val="FF6700"/>
                </a:solidFill>
              </a:rPr>
              <a:t>question</a:t>
            </a:r>
            <a:r>
              <a:rPr lang="en-US" sz="2800" dirty="0"/>
              <a:t>.</a:t>
            </a:r>
          </a:p>
          <a:p>
            <a:pPr marL="582930" lvl="0" indent="-514350">
              <a:buAutoNum type="arabicPeriod"/>
            </a:pPr>
            <a:r>
              <a:rPr lang="en-US" sz="2800" dirty="0"/>
              <a:t>“</a:t>
            </a:r>
            <a:r>
              <a:rPr lang="en-US" sz="2800" b="1" dirty="0">
                <a:solidFill>
                  <a:srgbClr val="FF6700"/>
                </a:solidFill>
              </a:rPr>
              <a:t>I think/I predict</a:t>
            </a:r>
            <a:r>
              <a:rPr lang="en-US" sz="2800" dirty="0"/>
              <a:t>” is </a:t>
            </a:r>
            <a:r>
              <a:rPr lang="en-US" sz="2800" u="sng" dirty="0"/>
              <a:t>not</a:t>
            </a:r>
            <a:r>
              <a:rPr lang="en-US" sz="2800" dirty="0"/>
              <a:t> found in a hypothesis. 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dirty="0"/>
              <a:t>A hypothesis is </a:t>
            </a:r>
            <a:r>
              <a:rPr lang="en-US" sz="2800" b="1" dirty="0">
                <a:solidFill>
                  <a:srgbClr val="FF6700"/>
                </a:solidFill>
              </a:rPr>
              <a:t>testable</a:t>
            </a:r>
            <a:r>
              <a:rPr lang="en-US" sz="2800" dirty="0"/>
              <a:t>. 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dirty="0"/>
              <a:t>For a hypothesis to be properly </a:t>
            </a:r>
            <a:r>
              <a:rPr lang="en-US" sz="2800" b="1" dirty="0">
                <a:solidFill>
                  <a:srgbClr val="FF6700"/>
                </a:solidFill>
              </a:rPr>
              <a:t>supported</a:t>
            </a:r>
            <a:r>
              <a:rPr lang="en-US" sz="2800" dirty="0"/>
              <a:t> through </a:t>
            </a:r>
            <a:r>
              <a:rPr lang="en-US" sz="2800" b="1" dirty="0">
                <a:solidFill>
                  <a:srgbClr val="FF6700"/>
                </a:solidFill>
              </a:rPr>
              <a:t>evidence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6700"/>
                </a:solidFill>
              </a:rPr>
              <a:t>rejected</a:t>
            </a:r>
            <a:r>
              <a:rPr lang="en-US" sz="2800" dirty="0"/>
              <a:t>, it must take a specific stand one way or the other. (Not wishy-washy!)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0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this a well-written hypothesis?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happinessishomemade.net/wp-content/uploads/blogger/-2d0oF5WVd0o/T-KpduOXqjI/AAAAAAAAH6I/J-OyEEsK9Ww/s1600/Oil%2B%2526%2BWater%2BScience%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238750" cy="360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3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b="1" dirty="0"/>
              <a:t>null hypothesis?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7108" cy="3508977"/>
          </a:xfrm>
        </p:spPr>
        <p:txBody>
          <a:bodyPr>
            <a:noAutofit/>
          </a:bodyPr>
          <a:lstStyle/>
          <a:p>
            <a:r>
              <a:rPr lang="en-US" sz="3200" dirty="0"/>
              <a:t>Predicts NO RELATIONSHIP between two phenomena, no difference among groups</a:t>
            </a:r>
          </a:p>
          <a:p>
            <a:r>
              <a:rPr lang="en-US" sz="3200" dirty="0"/>
              <a:t>“devil’s advocate” hypothesis (since usually you’re interested in showing some sort of relationship—but not always! Tobacco scientists)</a:t>
            </a:r>
          </a:p>
        </p:txBody>
      </p:sp>
    </p:spTree>
    <p:extLst>
      <p:ext uri="{BB962C8B-B14F-4D97-AF65-F5344CB8AC3E}">
        <p14:creationId xmlns:p14="http://schemas.microsoft.com/office/powerpoint/2010/main" val="348211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4.  Design an Experiment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3058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Most experiments require a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Control Group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The baseline or standard situation with no variables changed</a:t>
            </a:r>
          </a:p>
          <a:p>
            <a:pPr lvl="1"/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This is the basis for comparison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One or more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Experimental Groups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54000"/>
            <a:ext cx="5676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4842029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Independent Variable</a:t>
            </a:r>
            <a:r>
              <a:rPr lang="en-US" sz="3600" dirty="0"/>
              <a:t>: What will be </a:t>
            </a:r>
            <a:r>
              <a:rPr lang="en-US" sz="3600" b="1" dirty="0"/>
              <a:t>changed</a:t>
            </a:r>
            <a:r>
              <a:rPr lang="en-US" sz="3600" dirty="0"/>
              <a:t>? </a:t>
            </a:r>
          </a:p>
          <a:p>
            <a:r>
              <a:rPr lang="en-US" sz="3600" dirty="0"/>
              <a:t> </a:t>
            </a:r>
            <a:r>
              <a:rPr lang="en-US" sz="3600" b="1" dirty="0"/>
              <a:t>Dependent Variable</a:t>
            </a:r>
            <a:r>
              <a:rPr lang="en-US" sz="3600" dirty="0"/>
              <a:t>: What will be </a:t>
            </a:r>
            <a:r>
              <a:rPr lang="en-US" sz="3600" b="1" dirty="0"/>
              <a:t>measured</a:t>
            </a:r>
            <a:r>
              <a:rPr lang="en-US" sz="3600" dirty="0"/>
              <a:t>? </a:t>
            </a:r>
          </a:p>
          <a:p>
            <a:r>
              <a:rPr lang="en-US" sz="3600" dirty="0"/>
              <a:t> </a:t>
            </a:r>
            <a:r>
              <a:rPr lang="en-US" sz="3600" b="1" dirty="0"/>
              <a:t>Controlled Variables/Constants</a:t>
            </a:r>
            <a:r>
              <a:rPr lang="en-US" sz="3600" dirty="0"/>
              <a:t>: What must remain the same?  </a:t>
            </a:r>
          </a:p>
        </p:txBody>
      </p:sp>
    </p:spTree>
    <p:extLst>
      <p:ext uri="{BB962C8B-B14F-4D97-AF65-F5344CB8AC3E}">
        <p14:creationId xmlns:p14="http://schemas.microsoft.com/office/powerpoint/2010/main" val="366332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MIX/DRY!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2438400"/>
            <a:ext cx="3962400" cy="3493008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M</a:t>
            </a:r>
            <a:r>
              <a:rPr lang="en-US" sz="4000" dirty="0"/>
              <a:t>anipulated</a:t>
            </a:r>
          </a:p>
          <a:p>
            <a:r>
              <a:rPr lang="en-US" sz="4000" b="1" dirty="0"/>
              <a:t>I</a:t>
            </a:r>
            <a:r>
              <a:rPr lang="en-US" sz="4000" dirty="0"/>
              <a:t>ndependent</a:t>
            </a:r>
          </a:p>
          <a:p>
            <a:r>
              <a:rPr lang="en-US" sz="4000" b="1" dirty="0"/>
              <a:t>X-</a:t>
            </a:r>
            <a:r>
              <a:rPr lang="en-US" sz="4000" dirty="0"/>
              <a:t>axis</a:t>
            </a:r>
          </a:p>
          <a:p>
            <a:pPr marL="68580" indent="0">
              <a:buNone/>
            </a:pPr>
            <a:r>
              <a:rPr lang="en-US" sz="4000" b="1" i="1" dirty="0"/>
              <a:t>Only one—but </a:t>
            </a:r>
            <a:r>
              <a:rPr lang="en-US" sz="4000" b="1" i="1" u="sng" dirty="0"/>
              <a:t>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813048" cy="3810000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D</a:t>
            </a:r>
            <a:r>
              <a:rPr lang="en-US" sz="4000" dirty="0"/>
              <a:t>ependent</a:t>
            </a:r>
          </a:p>
          <a:p>
            <a:r>
              <a:rPr lang="en-US" sz="4000" b="1" dirty="0"/>
              <a:t>R</a:t>
            </a:r>
            <a:r>
              <a:rPr lang="en-US" sz="4000" dirty="0"/>
              <a:t>esponsive</a:t>
            </a:r>
          </a:p>
          <a:p>
            <a:r>
              <a:rPr lang="en-US" sz="4000" b="1" dirty="0"/>
              <a:t>Y-</a:t>
            </a:r>
            <a:r>
              <a:rPr lang="en-US" sz="4000" dirty="0"/>
              <a:t>axis</a:t>
            </a:r>
          </a:p>
          <a:p>
            <a:pPr marL="68580" indent="0">
              <a:buNone/>
            </a:pPr>
            <a:r>
              <a:rPr lang="en-US" sz="4000" b="1" i="1" dirty="0"/>
              <a:t>May be more than one—</a:t>
            </a:r>
            <a:r>
              <a:rPr lang="en-US" sz="4000" b="1" i="1" dirty="0" err="1"/>
              <a:t>Qual</a:t>
            </a:r>
            <a:r>
              <a:rPr lang="en-US" sz="4000" b="1" i="1" dirty="0"/>
              <a:t> &amp; Quant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599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Issues with Experimental Design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/>
          </a:bodyPr>
          <a:lstStyle/>
          <a:p>
            <a:pPr marL="811530" indent="-742950">
              <a:buFont typeface="+mj-lt"/>
              <a:buAutoNum type="arabicPeriod"/>
            </a:pPr>
            <a:r>
              <a:rPr lang="en-US" sz="4000" dirty="0"/>
              <a:t> Sample size too small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4000" dirty="0"/>
              <a:t> No repeated trials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4000" dirty="0"/>
              <a:t> Uncontrolled variables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4000" dirty="0"/>
              <a:t> No control group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4000" dirty="0"/>
              <a:t> More than one IV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dearscience.org/wp-content/uploads/2008/04/xkcd-ideas-are-t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2971800" cy="5458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0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Lois wants to find out whether feeding babies mashed carrots improves their vision. She borrows 50 babies from her son </a:t>
            </a:r>
            <a:r>
              <a:rPr lang="en-US" sz="2800" dirty="0" err="1"/>
              <a:t>Stewie’s</a:t>
            </a:r>
            <a:r>
              <a:rPr lang="en-US" sz="2800" dirty="0"/>
              <a:t> daycare. 25 of them are given a normal diet. 25 are given mashed carrots as their evening meal every night. She then gives them a vision test. </a:t>
            </a:r>
          </a:p>
          <a:p>
            <a:r>
              <a:rPr lang="en-US" sz="2800" dirty="0"/>
              <a:t> IV?</a:t>
            </a:r>
          </a:p>
          <a:p>
            <a:r>
              <a:rPr lang="en-US" sz="2800" dirty="0"/>
              <a:t>DV?</a:t>
            </a:r>
          </a:p>
          <a:p>
            <a:r>
              <a:rPr lang="en-US" sz="2800" dirty="0"/>
              <a:t>Control Group?</a:t>
            </a:r>
          </a:p>
          <a:p>
            <a:r>
              <a:rPr lang="en-US" sz="2800" dirty="0"/>
              <a:t>Experimental Group?</a:t>
            </a:r>
          </a:p>
          <a:p>
            <a:r>
              <a:rPr lang="en-US" sz="2800" dirty="0"/>
              <a:t>Constants? (at least 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450" y="4286250"/>
            <a:ext cx="60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Vision of babies (score on vision test)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350" y="3790950"/>
            <a:ext cx="556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Diet of babies (Carrots/no carrots)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76696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Diet with no carrots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0" y="5247680"/>
            <a:ext cx="32956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Diet has carrots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925" y="5694760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Rest of diet, age/sex of babies, baseline vision, amount of sleep, same test given, etc.)</a:t>
            </a:r>
          </a:p>
        </p:txBody>
      </p:sp>
    </p:spTree>
    <p:extLst>
      <p:ext uri="{BB962C8B-B14F-4D97-AF65-F5344CB8AC3E}">
        <p14:creationId xmlns:p14="http://schemas.microsoft.com/office/powerpoint/2010/main" val="5719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3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5.  Gather/Present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Collect information from the experiment (tables)</a:t>
            </a:r>
          </a:p>
          <a:p>
            <a:pPr lvl="1"/>
            <a:r>
              <a:rPr lang="en-US" sz="3200" dirty="0"/>
              <a:t> </a:t>
            </a:r>
            <a:r>
              <a:rPr lang="en-US" sz="2800" dirty="0"/>
              <a:t>Qualitative: Descriptive words</a:t>
            </a:r>
          </a:p>
          <a:p>
            <a:pPr lvl="2"/>
            <a:r>
              <a:rPr lang="en-US" sz="2600" i="1" dirty="0"/>
              <a:t>Color, smell, texture, presence of smoke, sounds</a:t>
            </a:r>
          </a:p>
          <a:p>
            <a:pPr lvl="1"/>
            <a:r>
              <a:rPr lang="en-US" sz="2800" dirty="0"/>
              <a:t>Quantitative: Numerical data</a:t>
            </a:r>
          </a:p>
          <a:p>
            <a:pPr lvl="2"/>
            <a:r>
              <a:rPr lang="en-US" sz="2600" i="1" dirty="0"/>
              <a:t>Number of bubbles, length, weight, amount remaining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486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Present information in understandable format (graphs)</a:t>
            </a:r>
          </a:p>
          <a:p>
            <a:pPr marL="68580" indent="0">
              <a:buNone/>
            </a:pPr>
            <a:r>
              <a:rPr lang="en-US" sz="3600" b="1" dirty="0">
                <a:sym typeface="Wingdings" panose="05000000000000000000" pitchFamily="2" charset="2"/>
              </a:rPr>
              <a:t></a:t>
            </a:r>
            <a:r>
              <a:rPr lang="en-US" sz="3600" b="1" dirty="0"/>
              <a:t>How to Select a Graph Type</a:t>
            </a:r>
          </a:p>
          <a:p>
            <a:pPr lvl="0"/>
            <a:r>
              <a:rPr lang="en-US" sz="3200" dirty="0"/>
              <a:t>Identify the two sets of data to be graphed. (These will be the IV and DV)</a:t>
            </a:r>
          </a:p>
          <a:p>
            <a:pPr lvl="0"/>
            <a:r>
              <a:rPr lang="en-US" sz="3200" dirty="0"/>
              <a:t>Which will be on the X-axis? (That’s the IV—remember MIX and DRY)</a:t>
            </a:r>
          </a:p>
          <a:p>
            <a:pPr lvl="0"/>
            <a:r>
              <a:rPr lang="en-US" sz="3200" dirty="0"/>
              <a:t>Is that data </a:t>
            </a:r>
            <a:r>
              <a:rPr lang="en-US" sz="3200" b="1" dirty="0"/>
              <a:t>categories </a:t>
            </a:r>
            <a:r>
              <a:rPr lang="en-US" sz="3200" dirty="0"/>
              <a:t>or </a:t>
            </a:r>
            <a:r>
              <a:rPr lang="en-US" sz="3200" b="1" dirty="0"/>
              <a:t>continuous?</a:t>
            </a:r>
          </a:p>
          <a:p>
            <a:pPr lvl="1"/>
            <a:r>
              <a:rPr lang="en-US" sz="2800" b="1" dirty="0"/>
              <a:t>What’s that mean?</a:t>
            </a:r>
            <a:endParaRPr lang="en-US" sz="2800" dirty="0"/>
          </a:p>
          <a:p>
            <a:pPr marL="6858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750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Different groups or categories; no “in-between”</a:t>
            </a:r>
          </a:p>
          <a:p>
            <a:pPr lvl="0"/>
            <a:r>
              <a:rPr lang="en-US" dirty="0"/>
              <a:t>Genders, colors, ranks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) species of animal, brands of products, grades (A, B, C), types of batteries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503920" cy="5257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Parts of a whole, percentages, fractions?</a:t>
            </a:r>
          </a:p>
          <a:p>
            <a:pPr>
              <a:buNone/>
            </a:pPr>
            <a:br>
              <a:rPr lang="en-US" sz="3600" dirty="0"/>
            </a:br>
            <a:r>
              <a:rPr lang="en-US" sz="3600" dirty="0"/>
              <a:t>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43550"/>
            <a:ext cx="3505200" cy="62560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PIE CHART</a:t>
            </a:r>
          </a:p>
        </p:txBody>
      </p:sp>
      <p:pic>
        <p:nvPicPr>
          <p:cNvPr id="8" name="Picture 2" descr="gold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5380703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25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 Day in the Life of a Goldfish</a:t>
            </a:r>
          </a:p>
        </p:txBody>
      </p:sp>
    </p:spTree>
    <p:extLst>
      <p:ext uri="{BB962C8B-B14F-4D97-AF65-F5344CB8AC3E}">
        <p14:creationId xmlns:p14="http://schemas.microsoft.com/office/powerpoint/2010/main" val="12555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 Insanely Funny Graphs image f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66" y="990601"/>
            <a:ext cx="5547434" cy="5470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715000"/>
            <a:ext cx="30480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Bar graph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33400"/>
            <a:ext cx="3657600" cy="16002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/>
              <a:t>Comparing different categories?</a:t>
            </a:r>
          </a:p>
          <a:p>
            <a:pPr fontAlgn="auto"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00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Standard measurements or ranges</a:t>
            </a:r>
          </a:p>
          <a:p>
            <a:pPr lvl="0"/>
            <a:r>
              <a:rPr lang="en-US" dirty="0"/>
              <a:t>Continuous data</a:t>
            </a:r>
          </a:p>
          <a:p>
            <a:pPr lvl="0"/>
            <a:r>
              <a:rPr lang="en-US" dirty="0"/>
              <a:t>Length, amounts, weight, time,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0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4572000"/>
          </a:xfrm>
        </p:spPr>
        <p:txBody>
          <a:bodyPr/>
          <a:lstStyle/>
          <a:p>
            <a:pPr lvl="0"/>
            <a:r>
              <a:rPr lang="en-US" sz="3600" dirty="0"/>
              <a:t>Compare data by dividing into intervals (a frequency distribution)?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 descr="http://www.usablestats.com/images/men_women_height_hist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24100"/>
            <a:ext cx="627871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749814"/>
            <a:ext cx="3200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20592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1"/>
            <a:ext cx="8130362" cy="1485900"/>
          </a:xfrm>
        </p:spPr>
        <p:txBody>
          <a:bodyPr>
            <a:normAutofit/>
          </a:bodyPr>
          <a:lstStyle/>
          <a:p>
            <a:r>
              <a:rPr lang="en-US" sz="3600" dirty="0"/>
              <a:t>Determine cause and effect—trend between data points?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953000"/>
            <a:ext cx="29718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Line graph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24B17-7E56-DD48-9907-949777D8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0" y="1866900"/>
            <a:ext cx="4636571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077200" cy="3508977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Determine correlation between variables—trend among </a:t>
            </a:r>
            <a:r>
              <a:rPr lang="en-US" sz="3200" b="1" u="sng" dirty="0"/>
              <a:t>all </a:t>
            </a:r>
            <a:r>
              <a:rPr lang="en-US" sz="3200" dirty="0"/>
              <a:t>data points?</a:t>
            </a:r>
          </a:p>
          <a:p>
            <a:endParaRPr lang="en-US" sz="1600" dirty="0"/>
          </a:p>
        </p:txBody>
      </p:sp>
      <p:pic>
        <p:nvPicPr>
          <p:cNvPr id="6" name="Picture 4" descr="http://cnx.org/content/m10950/latest/age_scatterpl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159"/>
            <a:ext cx="4953000" cy="4502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4724400"/>
            <a:ext cx="4114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Scatterplot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edgraph.org/wiki/images/a/a6/Scatter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416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83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1.  Make Observations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marL="571500" indent="-571500"/>
            <a:r>
              <a:rPr lang="en-US" sz="4000" dirty="0"/>
              <a:t>Use your senses to take in information about the world</a:t>
            </a:r>
          </a:p>
          <a:p>
            <a:pPr marL="571500" indent="-571500"/>
            <a:r>
              <a:rPr lang="en-US" sz="4000" b="1" dirty="0"/>
              <a:t>Objective</a:t>
            </a:r>
            <a:r>
              <a:rPr lang="en-US" sz="4000" dirty="0"/>
              <a:t> facts; no </a:t>
            </a:r>
            <a:r>
              <a:rPr lang="en-US" sz="4000" b="1" dirty="0"/>
              <a:t>inferences</a:t>
            </a:r>
          </a:p>
          <a:p>
            <a:pPr marL="868680" lvl="1" indent="-571500"/>
            <a:endParaRPr lang="en-US" sz="3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6.  Analyze Data/ Draw Conclusions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6962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Interpret your results and see what you learned from the experiment.  Do your results support your hypothesis?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u="sng" dirty="0"/>
              <a:t>Writing a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4419600"/>
          </a:xfrm>
        </p:spPr>
        <p:txBody>
          <a:bodyPr>
            <a:normAutofit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en-US" sz="2800" dirty="0"/>
              <a:t>Restate the problem question which explains the reason for doing the lab. 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sz="2800" dirty="0"/>
              <a:t>Was hypothesis supported, not supported or inconclusive based on the data? Why?</a:t>
            </a:r>
          </a:p>
          <a:p>
            <a:pPr marL="525780" lvl="0" indent="-457200">
              <a:buFont typeface="+mj-lt"/>
              <a:buAutoNum type="arabicPeriod"/>
            </a:pPr>
            <a:endParaRPr lang="en-US" sz="2800" dirty="0"/>
          </a:p>
          <a:p>
            <a:pPr marL="525780" lvl="0" indent="-457200">
              <a:buFont typeface="+mj-lt"/>
              <a:buAutoNum type="arabicPeriod"/>
            </a:pPr>
            <a:r>
              <a:rPr lang="en-US" sz="2800" dirty="0"/>
              <a:t>What did the data say? What was the control group, IV, and DV? Describe the graph and any trends that are visible. 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/>
          </a:p>
          <a:p>
            <a:pPr marL="52578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96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7490908" cy="5562600"/>
          </a:xfrm>
        </p:spPr>
        <p:txBody>
          <a:bodyPr>
            <a:normAutofit/>
          </a:bodyPr>
          <a:lstStyle/>
          <a:p>
            <a:pPr marL="525780" lvl="0" indent="-457200">
              <a:buFont typeface="+mj-lt"/>
              <a:buAutoNum type="arabicPeriod" startAt="4"/>
            </a:pPr>
            <a:r>
              <a:rPr lang="en-US" sz="2800" dirty="0"/>
              <a:t>Possible causes of error (there is </a:t>
            </a:r>
            <a:r>
              <a:rPr lang="en-US" sz="2800" u="sng" dirty="0"/>
              <a:t>no experiment</a:t>
            </a:r>
            <a:r>
              <a:rPr lang="en-US" sz="2800" dirty="0"/>
              <a:t> that will ever have none of these).  </a:t>
            </a:r>
          </a:p>
          <a:p>
            <a:pPr marL="525780" lvl="0" indent="-457200">
              <a:buFont typeface="+mj-lt"/>
              <a:buAutoNum type="arabicPeriod" startAt="4"/>
            </a:pPr>
            <a:r>
              <a:rPr lang="en-US" sz="2800" dirty="0"/>
              <a:t>What are some “real world” applications of this experiment?</a:t>
            </a:r>
          </a:p>
          <a:p>
            <a:pPr marL="525780" lvl="0" indent="-457200">
              <a:buFont typeface="+mj-lt"/>
              <a:buAutoNum type="arabicPeriod" startAt="4"/>
            </a:pPr>
            <a:r>
              <a:rPr lang="en-US" sz="2800" dirty="0"/>
              <a:t>What are new questions that have come up as a result of this experiment? What are suggestions for further research?</a:t>
            </a:r>
          </a:p>
          <a:p>
            <a:pPr marL="525780" lvl="0" indent="-457200">
              <a:buFont typeface="+mj-lt"/>
              <a:buAutoNum type="arabicPeriod" startAt="4"/>
            </a:pPr>
            <a:r>
              <a:rPr lang="en-US" sz="2800" dirty="0"/>
              <a:t>Final summary statement: Answer the original question. </a:t>
            </a:r>
          </a:p>
          <a:p>
            <a:pPr marL="525780" indent="-457200">
              <a:buFont typeface="+mj-lt"/>
              <a:buAutoNum type="arabicPeriod" startAt="4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2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643308" cy="3508977"/>
          </a:xfrm>
        </p:spPr>
        <p:txBody>
          <a:bodyPr>
            <a:noAutofit/>
          </a:bodyPr>
          <a:lstStyle/>
          <a:p>
            <a:r>
              <a:rPr lang="en-US" sz="3200" b="1" dirty="0"/>
              <a:t>NEVER USE I, we, us, me, my, our, etc. –any pronouns—anywhere in a lab report.</a:t>
            </a:r>
            <a:endParaRPr lang="en-US" sz="3200" dirty="0"/>
          </a:p>
          <a:p>
            <a:r>
              <a:rPr lang="en-US" sz="3200" dirty="0"/>
              <a:t>Example: “We conducted this experiment over 4 days.” Should be: “This experiment was conducted over 4 days.”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225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Submit for Peer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4787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3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Scientific Theory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458200" cy="4648200"/>
          </a:xfrm>
        </p:spPr>
        <p:txBody>
          <a:bodyPr>
            <a:normAutofit/>
          </a:bodyPr>
          <a:lstStyle/>
          <a:p>
            <a:r>
              <a:rPr lang="en-US" sz="3200" dirty="0"/>
              <a:t>A widely accepted explanation for something</a:t>
            </a:r>
          </a:p>
          <a:p>
            <a:r>
              <a:rPr lang="en-US" sz="3200" dirty="0"/>
              <a:t>Only formed if the experiment is </a:t>
            </a:r>
            <a:r>
              <a:rPr lang="en-US" sz="2800" dirty="0"/>
              <a:t>repeated</a:t>
            </a:r>
            <a:r>
              <a:rPr lang="en-US" sz="3200" dirty="0"/>
              <a:t> many times by many people, and the results are always consistent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6777317" cy="4613429"/>
          </a:xfrm>
        </p:spPr>
        <p:txBody>
          <a:bodyPr>
            <a:noAutofit/>
          </a:bodyPr>
          <a:lstStyle/>
          <a:p>
            <a:r>
              <a:rPr lang="en-US" sz="3200" i="1" dirty="0"/>
              <a:t>There was an axe next to the bloody dead body.</a:t>
            </a:r>
          </a:p>
          <a:p>
            <a:r>
              <a:rPr lang="en-US" sz="3200" i="1" dirty="0"/>
              <a:t>The axe was the murder weapon. </a:t>
            </a:r>
          </a:p>
          <a:p>
            <a:r>
              <a:rPr lang="en-US" sz="3200" i="1" dirty="0"/>
              <a:t>The axe at the crime scene was found 10 meters to the left of the body. </a:t>
            </a:r>
          </a:p>
          <a:p>
            <a:r>
              <a:rPr lang="en-US" sz="3200" i="1" dirty="0"/>
              <a:t>The killer was left-handed and threw the axe to the left.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16004"/>
              </p:ext>
            </p:extLst>
          </p:nvPr>
        </p:nvGraphicFramePr>
        <p:xfrm>
          <a:off x="304800" y="685800"/>
          <a:ext cx="8361799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565900" imgH="3644900" progId="Word.Document.12">
                  <p:embed/>
                </p:oleObj>
              </mc:Choice>
              <mc:Fallback>
                <p:oleObj name="Document" r:id="rId3" imgW="65659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85800"/>
                        <a:ext cx="8361799" cy="464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886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609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91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429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124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419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176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990600"/>
            <a:ext cx="5486400" cy="523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82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5003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2. Background Research/ Ask 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3508977"/>
          </a:xfrm>
        </p:spPr>
        <p:txBody>
          <a:bodyPr/>
          <a:lstStyle/>
          <a:p>
            <a:r>
              <a:rPr lang="en-US" dirty="0"/>
              <a:t>What is previously known about the topic?</a:t>
            </a:r>
          </a:p>
          <a:p>
            <a:r>
              <a:rPr lang="en-US" dirty="0"/>
              <a:t>Build on that: What is it that still needs to be known (or confirmed)?</a:t>
            </a:r>
          </a:p>
        </p:txBody>
      </p:sp>
      <p:pic>
        <p:nvPicPr>
          <p:cNvPr id="1026" name="Picture 2" descr="http://images.fanpop.com/images/image_uploads/Dwight-the-office-420011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3.  Form a Hypothesis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696200" cy="4114800"/>
          </a:xfrm>
          <a:noFill/>
        </p:spPr>
        <p:txBody>
          <a:bodyPr>
            <a:normAutofit/>
          </a:bodyPr>
          <a:lstStyle/>
          <a:p>
            <a:r>
              <a:rPr lang="en-US" sz="3600" dirty="0"/>
              <a:t> A </a:t>
            </a:r>
            <a:r>
              <a:rPr lang="en-US" sz="3600" b="1" dirty="0"/>
              <a:t>testable</a:t>
            </a:r>
            <a:r>
              <a:rPr lang="en-US" sz="3600" dirty="0"/>
              <a:t> statement </a:t>
            </a:r>
          </a:p>
          <a:p>
            <a:r>
              <a:rPr lang="en-US" sz="3600" dirty="0"/>
              <a:t> Often contains a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PREDICTION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wrong with these?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Chocolate may or may not cause pimples. </a:t>
            </a:r>
          </a:p>
          <a:p>
            <a:pPr lvl="0"/>
            <a:r>
              <a:rPr lang="en-US" dirty="0"/>
              <a:t>I think salt in soil causes plants to grow slowly. </a:t>
            </a:r>
          </a:p>
          <a:p>
            <a:r>
              <a:rPr lang="en-US" dirty="0"/>
              <a:t>There are ghosts in my closet. </a:t>
            </a:r>
          </a:p>
          <a:p>
            <a:pPr lvl="0"/>
            <a:r>
              <a:rPr lang="en-US" dirty="0"/>
              <a:t>Is plant growth affected by the color of the light? </a:t>
            </a:r>
          </a:p>
          <a:p>
            <a:pPr lvl="0"/>
            <a:r>
              <a:rPr lang="en-US" dirty="0"/>
              <a:t>Bacterial growth might be affected by temperature. </a:t>
            </a:r>
          </a:p>
          <a:p>
            <a:pPr lvl="0"/>
            <a:r>
              <a:rPr lang="en-US" dirty="0"/>
              <a:t>Sparrows are happier birds than eagles.</a:t>
            </a:r>
          </a:p>
        </p:txBody>
      </p:sp>
    </p:spTree>
    <p:extLst>
      <p:ext uri="{BB962C8B-B14F-4D97-AF65-F5344CB8AC3E}">
        <p14:creationId xmlns:p14="http://schemas.microsoft.com/office/powerpoint/2010/main" val="136324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</TotalTime>
  <Words>975</Words>
  <Application>Microsoft Office PowerPoint</Application>
  <PresentationFormat>On-screen Show (4:3)</PresentationFormat>
  <Paragraphs>125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 2</vt:lpstr>
      <vt:lpstr>Austin</vt:lpstr>
      <vt:lpstr>Document</vt:lpstr>
      <vt:lpstr>The Scientific Method</vt:lpstr>
      <vt:lpstr>PowerPoint Presentation</vt:lpstr>
      <vt:lpstr>1.  Make Observations</vt:lpstr>
      <vt:lpstr>PowerPoint Presentation</vt:lpstr>
      <vt:lpstr>PowerPoint Presentation</vt:lpstr>
      <vt:lpstr>PowerPoint Presentation</vt:lpstr>
      <vt:lpstr>2. Background Research/ Ask a Question</vt:lpstr>
      <vt:lpstr>3.  Form a Hypothesis</vt:lpstr>
      <vt:lpstr>What’s wrong with these?</vt:lpstr>
      <vt:lpstr>RULES: </vt:lpstr>
      <vt:lpstr>Is this a well-written hypothesis?</vt:lpstr>
      <vt:lpstr>What is a null hypothesis?</vt:lpstr>
      <vt:lpstr>4.  Design an Experiment</vt:lpstr>
      <vt:lpstr>PowerPoint Presentation</vt:lpstr>
      <vt:lpstr>PowerPoint Presentation</vt:lpstr>
      <vt:lpstr>MIX/DRY!</vt:lpstr>
      <vt:lpstr>Common Issues with Experimental Design</vt:lpstr>
      <vt:lpstr>PowerPoint Presentation</vt:lpstr>
      <vt:lpstr>PowerPoint Presentation</vt:lpstr>
      <vt:lpstr>5.  Gather/Present Data</vt:lpstr>
      <vt:lpstr>PowerPoint Presentation</vt:lpstr>
      <vt:lpstr>Categories</vt:lpstr>
      <vt:lpstr>PIE CHART</vt:lpstr>
      <vt:lpstr>PowerPoint Presentation</vt:lpstr>
      <vt:lpstr>Continuous</vt:lpstr>
      <vt:lpstr>PowerPoint Presentation</vt:lpstr>
      <vt:lpstr>PowerPoint Presentation</vt:lpstr>
      <vt:lpstr>PowerPoint Presentation</vt:lpstr>
      <vt:lpstr>PowerPoint Presentation</vt:lpstr>
      <vt:lpstr>6.  Analyze Data/ Draw Conclusions</vt:lpstr>
      <vt:lpstr>Writing a Conclusion</vt:lpstr>
      <vt:lpstr>PowerPoint Presentation</vt:lpstr>
      <vt:lpstr>PowerPoint Presentation</vt:lpstr>
      <vt:lpstr>7. Submit for Peer Review</vt:lpstr>
      <vt:lpstr>Scientific Theory</vt:lpstr>
    </vt:vector>
  </TitlesOfParts>
  <Company>AUHSD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AUHSD</dc:creator>
  <cp:lastModifiedBy>Molly Jirasakhiran</cp:lastModifiedBy>
  <cp:revision>37</cp:revision>
  <dcterms:created xsi:type="dcterms:W3CDTF">2002-08-30T15:43:15Z</dcterms:created>
  <dcterms:modified xsi:type="dcterms:W3CDTF">2020-01-08T12:30:35Z</dcterms:modified>
</cp:coreProperties>
</file>