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463"/>
  </p:normalViewPr>
  <p:slideViewPr>
    <p:cSldViewPr snapToGrid="0"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D7F443D-B98D-9143-826A-006F6C455DB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B6473B3-57BE-BB40-B787-43EE64F2A3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443D-B98D-9143-826A-006F6C455DB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73B3-57BE-BB40-B787-43EE64F2A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443D-B98D-9143-826A-006F6C455DB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73B3-57BE-BB40-B787-43EE64F2A3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443D-B98D-9143-826A-006F6C455DB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73B3-57BE-BB40-B787-43EE64F2A37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443D-B98D-9143-826A-006F6C455DB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73B3-57BE-BB40-B787-43EE64F2A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443D-B98D-9143-826A-006F6C455DB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73B3-57BE-BB40-B787-43EE64F2A37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443D-B98D-9143-826A-006F6C455DB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73B3-57BE-BB40-B787-43EE64F2A3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443D-B98D-9143-826A-006F6C455DB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73B3-57BE-BB40-B787-43EE64F2A37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443D-B98D-9143-826A-006F6C455DB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73B3-57BE-BB40-B787-43EE64F2A37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443D-B98D-9143-826A-006F6C455DB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73B3-57BE-BB40-B787-43EE64F2A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443D-B98D-9143-826A-006F6C455DB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73B3-57BE-BB40-B787-43EE64F2A37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443D-B98D-9143-826A-006F6C455DB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73B3-57BE-BB40-B787-43EE64F2A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443D-B98D-9143-826A-006F6C455DB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73B3-57BE-BB40-B787-43EE64F2A373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443D-B98D-9143-826A-006F6C455DB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73B3-57BE-BB40-B787-43EE64F2A37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443D-B98D-9143-826A-006F6C455DB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73B3-57BE-BB40-B787-43EE64F2A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443D-B98D-9143-826A-006F6C455DB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73B3-57BE-BB40-B787-43EE64F2A37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443D-B98D-9143-826A-006F6C455DB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73B3-57BE-BB40-B787-43EE64F2A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7F443D-B98D-9143-826A-006F6C455DB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6473B3-57BE-BB40-B787-43EE64F2A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8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97" y="4102100"/>
            <a:ext cx="8529403" cy="24892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 elements and compounds that make up nutrients move continually through</a:t>
            </a:r>
            <a:r>
              <a:rPr lang="en-US" sz="3200" b="1" dirty="0">
                <a:solidFill>
                  <a:srgbClr val="FF6600"/>
                </a:solidFill>
              </a:rPr>
              <a:t> air, water, soil, rock, and living organisms </a:t>
            </a:r>
            <a:r>
              <a:rPr lang="en-US" sz="3200" dirty="0"/>
              <a:t>in ecosystems and in the biosphere in cycles called biogeochemical cycles 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75" y="0"/>
            <a:ext cx="60960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1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Carbon Cycle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5604" name="Picture 2" descr="54-17-CarbonCycle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77724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323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Carbon is the element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/>
              <a:t>The concentration of carbon in living matter </a:t>
            </a:r>
            <a:r>
              <a:rPr lang="en-US" sz="4000" dirty="0">
                <a:solidFill>
                  <a:srgbClr val="FF0000"/>
                </a:solidFill>
              </a:rPr>
              <a:t>(18%) </a:t>
            </a:r>
            <a:r>
              <a:rPr lang="en-US" sz="4000" dirty="0"/>
              <a:t>is </a:t>
            </a:r>
            <a:r>
              <a:rPr lang="en-US" sz="4000" dirty="0">
                <a:solidFill>
                  <a:srgbClr val="FF0000"/>
                </a:solidFill>
              </a:rPr>
              <a:t>100 times greater </a:t>
            </a:r>
            <a:r>
              <a:rPr lang="en-US" sz="4000" dirty="0"/>
              <a:t>than in the earth </a:t>
            </a:r>
            <a:r>
              <a:rPr lang="en-US" sz="4000" dirty="0">
                <a:solidFill>
                  <a:srgbClr val="FF0000"/>
                </a:solidFill>
              </a:rPr>
              <a:t>(0.19%) </a:t>
            </a:r>
          </a:p>
          <a:p>
            <a:r>
              <a:rPr lang="en-US" sz="4000" dirty="0">
                <a:solidFill>
                  <a:srgbClr val="000000"/>
                </a:solidFill>
              </a:rPr>
              <a:t>For life to continue, carbon must be </a:t>
            </a:r>
            <a:r>
              <a:rPr lang="en-US" sz="4000" dirty="0">
                <a:solidFill>
                  <a:srgbClr val="FF0000"/>
                </a:solidFill>
              </a:rPr>
              <a:t>recycled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4035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Carbon in the abiotic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976" y="2302616"/>
            <a:ext cx="7595661" cy="3444997"/>
          </a:xfrm>
        </p:spPr>
        <p:txBody>
          <a:bodyPr>
            <a:noAutofit/>
          </a:bodyPr>
          <a:lstStyle/>
          <a:p>
            <a:r>
              <a:rPr lang="en-US" dirty="0"/>
              <a:t>Carbon dioxide (CO</a:t>
            </a:r>
            <a:r>
              <a:rPr lang="en-US" baseline="-25000" dirty="0"/>
              <a:t>2</a:t>
            </a:r>
            <a:r>
              <a:rPr lang="en-US" dirty="0"/>
              <a:t>) in </a:t>
            </a:r>
            <a:r>
              <a:rPr lang="en-US" dirty="0">
                <a:solidFill>
                  <a:srgbClr val="FF0000"/>
                </a:solidFill>
              </a:rPr>
              <a:t>atmosphere</a:t>
            </a:r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dissolved in </a:t>
            </a:r>
            <a:r>
              <a:rPr lang="en-US" dirty="0">
                <a:solidFill>
                  <a:srgbClr val="FF0000"/>
                </a:solidFill>
              </a:rPr>
              <a:t>water</a:t>
            </a:r>
            <a:r>
              <a:rPr lang="en-US" dirty="0"/>
              <a:t>—HCO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</a:p>
          <a:p>
            <a:r>
              <a:rPr lang="en-US" dirty="0">
                <a:solidFill>
                  <a:srgbClr val="FF0000"/>
                </a:solidFill>
              </a:rPr>
              <a:t>Calcium carbonate </a:t>
            </a:r>
            <a:r>
              <a:rPr lang="en-US" dirty="0"/>
              <a:t>rocks (limestone and coral)—CaCO</a:t>
            </a:r>
            <a:r>
              <a:rPr lang="en-US" baseline="-25000" dirty="0"/>
              <a:t>3</a:t>
            </a:r>
          </a:p>
          <a:p>
            <a:r>
              <a:rPr lang="en-US" dirty="0"/>
              <a:t>Deposits of </a:t>
            </a:r>
            <a:r>
              <a:rPr lang="en-US" dirty="0">
                <a:solidFill>
                  <a:srgbClr val="FF0000"/>
                </a:solidFill>
              </a:rPr>
              <a:t>coal</a:t>
            </a:r>
            <a:r>
              <a:rPr lang="en-US" dirty="0"/>
              <a:t>, petroleum, and natural gas from </a:t>
            </a:r>
            <a:r>
              <a:rPr lang="en-US" dirty="0">
                <a:solidFill>
                  <a:srgbClr val="FF0000"/>
                </a:solidFill>
              </a:rPr>
              <a:t>fossilized</a:t>
            </a:r>
            <a:r>
              <a:rPr lang="en-US" dirty="0"/>
              <a:t> organisms</a:t>
            </a:r>
          </a:p>
          <a:p>
            <a:r>
              <a:rPr lang="en-US" dirty="0"/>
              <a:t>Dead organic matter (</a:t>
            </a:r>
            <a:r>
              <a:rPr lang="en-US" dirty="0">
                <a:solidFill>
                  <a:srgbClr val="FF0000"/>
                </a:solidFill>
              </a:rPr>
              <a:t>humus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3499"/>
            <a:ext cx="2498280" cy="1674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376" y="5154903"/>
            <a:ext cx="2477861" cy="1662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220" y="4770451"/>
            <a:ext cx="2729830" cy="204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6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Carbon enters the biotic world through…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214" y="2219204"/>
            <a:ext cx="4695299" cy="344499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Photosynthesis</a:t>
            </a:r>
            <a:r>
              <a:rPr lang="en-US" sz="2800" dirty="0"/>
              <a:t> (plants/algae/cyanobacteria)</a:t>
            </a:r>
          </a:p>
          <a:p>
            <a:pPr lvl="1"/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dirty="0"/>
              <a:t> + H</a:t>
            </a:r>
            <a:r>
              <a:rPr lang="en-US" sz="2400" baseline="-25000" dirty="0"/>
              <a:t>2</a:t>
            </a:r>
            <a:r>
              <a:rPr lang="en-US" sz="2400" dirty="0"/>
              <a:t>O </a:t>
            </a:r>
            <a:r>
              <a:rPr lang="en-US" sz="2400" dirty="0">
                <a:sym typeface="Wingdings"/>
              </a:rPr>
              <a:t> C</a:t>
            </a:r>
            <a:r>
              <a:rPr lang="en-US" sz="2400" baseline="-25000" dirty="0">
                <a:sym typeface="Wingdings"/>
              </a:rPr>
              <a:t>6</a:t>
            </a:r>
            <a:r>
              <a:rPr lang="en-US" sz="2400" dirty="0">
                <a:sym typeface="Wingdings"/>
              </a:rPr>
              <a:t>H</a:t>
            </a:r>
            <a:r>
              <a:rPr lang="en-US" sz="2400" baseline="-25000" dirty="0">
                <a:sym typeface="Wingdings"/>
              </a:rPr>
              <a:t>12</a:t>
            </a:r>
            <a:r>
              <a:rPr lang="en-US" sz="2400" dirty="0">
                <a:sym typeface="Wingdings"/>
              </a:rPr>
              <a:t>O</a:t>
            </a:r>
            <a:r>
              <a:rPr lang="en-US" sz="2400" baseline="-25000" dirty="0">
                <a:sym typeface="Wingdings"/>
              </a:rPr>
              <a:t>6</a:t>
            </a:r>
            <a:r>
              <a:rPr lang="en-US" sz="2400" dirty="0">
                <a:sym typeface="Wingdings"/>
              </a:rPr>
              <a:t> + O</a:t>
            </a:r>
            <a:r>
              <a:rPr lang="en-US" sz="2400" baseline="-25000" dirty="0">
                <a:sym typeface="Wingdings"/>
              </a:rPr>
              <a:t>2</a:t>
            </a:r>
            <a:endParaRPr lang="en-US" sz="2400" baseline="-25000" dirty="0"/>
          </a:p>
          <a:p>
            <a:r>
              <a:rPr lang="en-US" sz="2800" dirty="0">
                <a:solidFill>
                  <a:srgbClr val="FF0000"/>
                </a:solidFill>
              </a:rPr>
              <a:t>Chemosynthesis</a:t>
            </a:r>
            <a:r>
              <a:rPr lang="en-US" sz="2800" dirty="0"/>
              <a:t> (</a:t>
            </a:r>
            <a:r>
              <a:rPr lang="en-US" sz="2800" dirty="0" err="1"/>
              <a:t>archaebacteria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&lt;1% of the carbon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408" y="3726997"/>
            <a:ext cx="4174671" cy="313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6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Carbon returns to the atmosphere and water by…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378" y="2408334"/>
            <a:ext cx="7495648" cy="344499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Cellular respiration </a:t>
            </a:r>
            <a:r>
              <a:rPr lang="en-US" sz="2800" dirty="0"/>
              <a:t>(reverse of photosynthesis)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Burning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Decay</a:t>
            </a:r>
          </a:p>
          <a:p>
            <a:pPr lvl="1"/>
            <a:r>
              <a:rPr lang="en-US" sz="2400" dirty="0"/>
              <a:t>produces </a:t>
            </a:r>
            <a:r>
              <a:rPr lang="en-US" sz="2400" dirty="0">
                <a:solidFill>
                  <a:srgbClr val="FF0000"/>
                </a:solidFill>
              </a:rPr>
              <a:t>CO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 if oxygen is present</a:t>
            </a:r>
          </a:p>
          <a:p>
            <a:pPr lvl="1"/>
            <a:r>
              <a:rPr lang="en-US" sz="2400" dirty="0"/>
              <a:t>Produces </a:t>
            </a:r>
            <a:r>
              <a:rPr lang="en-US" sz="2400" dirty="0">
                <a:solidFill>
                  <a:srgbClr val="FF0000"/>
                </a:solidFill>
              </a:rPr>
              <a:t>methane</a:t>
            </a:r>
            <a:r>
              <a:rPr lang="en-US" sz="2400" dirty="0"/>
              <a:t> (CH</a:t>
            </a:r>
            <a:r>
              <a:rPr lang="en-US" sz="2400" baseline="-25000" dirty="0"/>
              <a:t>4</a:t>
            </a:r>
            <a:r>
              <a:rPr lang="en-US" sz="2400" dirty="0"/>
              <a:t>) if oxygen is not present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45" y="5109605"/>
            <a:ext cx="2650254" cy="1748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537" y="5065684"/>
            <a:ext cx="1816100" cy="17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2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81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Uptake and Return of CO2 are </a:t>
            </a:r>
            <a:r>
              <a:rPr lang="en-US" b="1" dirty="0">
                <a:solidFill>
                  <a:srgbClr val="FF0000"/>
                </a:solidFill>
              </a:rPr>
              <a:t>not in balance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4944" b="4944"/>
          <a:stretch>
            <a:fillRect/>
          </a:stretch>
        </p:blipFill>
        <p:spPr>
          <a:xfrm>
            <a:off x="381000" y="1524000"/>
            <a:ext cx="8229600" cy="4328160"/>
          </a:xfrm>
        </p:spPr>
      </p:pic>
      <p:sp>
        <p:nvSpPr>
          <p:cNvPr id="7" name="TextBox 6"/>
          <p:cNvSpPr txBox="1"/>
          <p:nvPr/>
        </p:nvSpPr>
        <p:spPr>
          <a:xfrm>
            <a:off x="457200" y="11430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Carbon dioxide concentration (ppm)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585216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Seasonal fluctuations; 2012 = 397 ppm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No change in Greenland glacial ice until 300 years ago (Industrial Revolution)</a:t>
            </a:r>
          </a:p>
        </p:txBody>
      </p:sp>
    </p:spTree>
    <p:extLst>
      <p:ext uri="{BB962C8B-B14F-4D97-AF65-F5344CB8AC3E}">
        <p14:creationId xmlns:p14="http://schemas.microsoft.com/office/powerpoint/2010/main" val="21342736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D5B40CC20934FBE02B9BFEDA731E6" ma:contentTypeVersion="13" ma:contentTypeDescription="Create a new document." ma:contentTypeScope="" ma:versionID="d4349214563fda61d7f47b882a74562a">
  <xsd:schema xmlns:xsd="http://www.w3.org/2001/XMLSchema" xmlns:xs="http://www.w3.org/2001/XMLSchema" xmlns:p="http://schemas.microsoft.com/office/2006/metadata/properties" xmlns:ns3="1f288448-f477-4024-bfa7-c5da6d31a550" xmlns:ns4="d1bea57f-f24a-4814-8dfc-e372b91f2504" targetNamespace="http://schemas.microsoft.com/office/2006/metadata/properties" ma:root="true" ma:fieldsID="5f6015b8f6abe40cfc284b051f5f07cc" ns3:_="" ns4:_="">
    <xsd:import namespace="1f288448-f477-4024-bfa7-c5da6d31a550"/>
    <xsd:import namespace="d1bea57f-f24a-4814-8dfc-e372b91f250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88448-f477-4024-bfa7-c5da6d31a5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ea57f-f24a-4814-8dfc-e372b91f25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EE3066-C752-4A12-B517-8581AB57C9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288448-f477-4024-bfa7-c5da6d31a550"/>
    <ds:schemaRef ds:uri="d1bea57f-f24a-4814-8dfc-e372b91f2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BF249A-68D5-4D61-9B15-EF7F55EA0B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2DCF20-CC39-4625-BDC3-DC5594F0E8DF}">
  <ds:schemaRefs>
    <ds:schemaRef ds:uri="http://purl.org/dc/dcmitype/"/>
    <ds:schemaRef ds:uri="http://www.w3.org/XML/1998/namespace"/>
    <ds:schemaRef ds:uri="http://schemas.openxmlformats.org/package/2006/metadata/core-properties"/>
    <ds:schemaRef ds:uri="1f288448-f477-4024-bfa7-c5da6d31a550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d1bea57f-f24a-4814-8dfc-e372b91f2504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20147</TotalTime>
  <Words>219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PowerPoint Presentation</vt:lpstr>
      <vt:lpstr>The Carbon Cycle</vt:lpstr>
      <vt:lpstr>Carbon is the element of life</vt:lpstr>
      <vt:lpstr>Carbon in the abiotic environment</vt:lpstr>
      <vt:lpstr>Carbon enters the biotic world through…</vt:lpstr>
      <vt:lpstr>Carbon returns to the atmosphere and water by…</vt:lpstr>
      <vt:lpstr>Uptake and Return of CO2 are not in balance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Thaler</dc:creator>
  <cp:lastModifiedBy>Molly Jirasakhiran</cp:lastModifiedBy>
  <cp:revision>9</cp:revision>
  <dcterms:created xsi:type="dcterms:W3CDTF">2016-10-02T23:49:39Z</dcterms:created>
  <dcterms:modified xsi:type="dcterms:W3CDTF">2020-01-09T01:15:32Z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0x010100BFFD5B40CC20934FBE02B9BFEDA731E6</vt:lpwstr>
  </property>
</Properties>
</file>