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</p:sldMasterIdLst>
  <p:notesMasterIdLst>
    <p:notesMasterId r:id="rId18"/>
  </p:notesMasterIdLst>
  <p:sldIdLst>
    <p:sldId id="316" r:id="rId6"/>
    <p:sldId id="317" r:id="rId7"/>
    <p:sldId id="318" r:id="rId8"/>
    <p:sldId id="321" r:id="rId9"/>
    <p:sldId id="324" r:id="rId10"/>
    <p:sldId id="325" r:id="rId11"/>
    <p:sldId id="326" r:id="rId12"/>
    <p:sldId id="327" r:id="rId13"/>
    <p:sldId id="315" r:id="rId14"/>
    <p:sldId id="328" r:id="rId15"/>
    <p:sldId id="330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5"/>
    <p:restoredTop sz="94604"/>
  </p:normalViewPr>
  <p:slideViewPr>
    <p:cSldViewPr snapToGrid="0" snapToObjects="1">
      <p:cViewPr varScale="1">
        <p:scale>
          <a:sx n="63" d="100"/>
          <a:sy n="63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C889E-AC13-9C41-9248-118A96B3C1AA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712F6-1605-1D45-841C-32048CFD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0E96D87C-04C1-C749-9F75-E3C723AB7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310AD-8AFE-804F-9542-82E2AFA041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B66B07F-1276-0C41-A045-DF26C0ED0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916C4CB-B518-0A4E-80C2-DC9F949D1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96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E6F1A9C4-A43E-334F-A3CA-43FE6B0B1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941FE-4A14-F242-ADD3-A073E11260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3276EA22-6325-794B-93E0-01F9566A2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BD36AF2-1B66-B348-AE66-0FF600156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84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008AAD7A-C815-AA45-9104-223307E74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FCDB3-728F-7C41-AC53-066FD0B71E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CC09BF4-AD11-3A45-AE4F-166A080C7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39E33C2-C025-D845-9577-7C8665E8F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25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D8C86556-6061-634A-BD58-69836BC40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D080F-7EBF-9548-872B-36CD660ABE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149F9C3-1E95-0A4C-91CE-E8B6261E1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42D4538-8135-1344-84BD-36C8F5176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28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AC0F1502-E46B-6D45-BB7C-68CFE04C7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7A925-A03D-AB46-92C1-7DAD6F844F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4246D44-DE70-9E44-B50B-4AE7D432EE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3068E4E-BE57-4B46-A369-A35DAB391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48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5A37310A-4D23-B944-B0E6-4089152C5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6C63FD-C38D-B444-8A95-EE8DB22FD0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9D3238E-97F7-2F47-9616-3CF9029C6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DBDC063-F1F8-9B40-B0CE-1E70F337A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F2B2505-42B6-DC40-BD39-F4F5540F38BD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2DA2B8A-7FE6-2548-8F2A-E0CB571B80D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E7035D9F-FDEE-3849-95C3-8D9EFD8C0B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287198 h 720"/>
                  <a:gd name="T4" fmla="*/ 95 w 1000"/>
                  <a:gd name="T5" fmla="*/ 2328719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300999F-8B08-EA45-A173-D5A274ABB99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DDAF628-8037-4B4F-8A56-C6F33B3073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B8B0686-A728-0240-B7BF-538EAD9EBB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3FEFD0E-0F6B-F94D-A05E-04335C3437E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0FF0E46B-86D1-6B45-827A-36A39C3D6D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35 h 272"/>
                  <a:gd name="T4" fmla="*/ 240 w 624"/>
                  <a:gd name="T5" fmla="*/ 1002 h 272"/>
                  <a:gd name="T6" fmla="*/ 624 w 624"/>
                  <a:gd name="T7" fmla="*/ 113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28CDEE-6EEF-8D4C-B90E-9EEF96FE42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58 h 362"/>
                  <a:gd name="T4" fmla="*/ 248 w 632"/>
                  <a:gd name="T5" fmla="*/ 158 h 362"/>
                  <a:gd name="T6" fmla="*/ 632 w 632"/>
                  <a:gd name="T7" fmla="*/ 158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9425B191-7EF1-894D-A03B-A1C6D34628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FB388E-DEAA-D144-824F-750FC1374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9D77BEB-7674-1145-A699-AD8EB98AB5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E2EF11C-0207-4241-BA63-DC9EF9B544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6 h 317"/>
                  <a:gd name="T4" fmla="*/ 624 w 624"/>
                  <a:gd name="T5" fmla="*/ 1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EC365995-0B27-C94F-BB37-ACC3FD3787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2F993AE-B76B-8345-A9DC-E0A0ED4150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8B4F05B-EDA4-8746-9B78-975FDFE8C8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DB06F8D1-C766-3143-9A61-2534A83A0F0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38 h 317"/>
                  <a:gd name="T4" fmla="*/ 624 w 624"/>
                  <a:gd name="T5" fmla="*/ 113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A9D89-0D86-294A-81E5-74510CE887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904EC762-DD5C-5E48-96C4-D221DC42FD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46987C32-B317-B446-939F-AC5118D79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20 h 272"/>
                  <a:gd name="T4" fmla="*/ 240 w 624"/>
                  <a:gd name="T5" fmla="*/ 989 h 272"/>
                  <a:gd name="T6" fmla="*/ 624 w 624"/>
                  <a:gd name="T7" fmla="*/ 112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5757BC8-F932-E94B-B7FE-94909866166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2B27A3BA-1AA9-0244-ABE0-DA943937EA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76 h 385"/>
                <a:gd name="T2" fmla="*/ 5762 w 5762"/>
                <a:gd name="T3" fmla="*/ 263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60EE3533-47A5-2A47-AAB9-51A831C1E8D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83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564217" y="198438"/>
            <a:ext cx="103632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1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32752D8-FFAA-2043-BD49-A05C8C27E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55751" y="6248400"/>
            <a:ext cx="2540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756B77E3-EBB4-E444-B7CB-13DFA8E46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EAF3257-8542-EF48-AA60-2A2824FCB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00FC0-375A-134E-84B7-66B9FC70C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3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B30058F-D19D-6C46-92BB-2386623E2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C645A005-F702-7542-8BE3-1BD840D1A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616F31C-350F-D247-B920-1976F5200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50E6B-0DBC-6A43-872A-5109CA655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6617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4217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B9F65330-4CF7-8847-A1FA-07B476054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3A712E1-33EF-6141-B0BA-0914601A3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AF976BB-0BB3-FB40-84F3-90ED001F8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1CCBD-E1D7-CF47-A94F-CB4783516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08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3FF87D80-63C2-9C4D-B8CE-B5172CCB1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4379C2BC-ABBA-4D4F-945B-7F60A95BF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207C346A-1BE2-C242-947D-9BC9D9304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A8FE5-EEA4-3F48-A0AA-13B169CC1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79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7D7FC48-306E-684A-905D-16F24487C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30A167A-37F7-3341-A06A-C0D416B39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30AC687C-AC07-0A47-B717-9DCDCE961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62FF6-26EC-D44F-8327-2A8A11A12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15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704E6A3-95A7-714A-B59C-FC5943AB6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7655C2B-2552-D94C-862E-ACCBABFA2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A8521B8F-3897-2642-A7ED-CFF7D01EC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EDF1-62D5-824B-BE53-E577D9F17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79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47417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7417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4BF42B8-9F9B-4B41-9E07-882FB8A33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E31972FA-E231-B145-839B-3150A971F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3440309-2AF6-184E-B462-BE24D0D1F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BE06-FE53-064B-8480-64FB484CA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3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89111C4-2CF9-7E48-AE58-CCEAFB0F3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DC1B2A6-B6E0-C643-B6CB-96D71AF62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206EBDC-D9FD-344F-B0FA-5F058314B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DD454-8A01-B845-8548-6015B188B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35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1E914-BD15-C848-9305-756E01DFAC18}"/>
              </a:ext>
            </a:extLst>
          </p:cNvPr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91585D-1201-8643-BF73-64734C00847C}"/>
              </a:ext>
            </a:extLst>
          </p:cNvPr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8071D-BA3C-8B40-9E41-DE556337F4CA}"/>
              </a:ext>
            </a:extLst>
          </p:cNvPr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6EED9-D9B7-5B4E-A0B0-7886BC97CF5D}"/>
              </a:ext>
            </a:extLst>
          </p:cNvPr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F1065-EABD-F740-BCE2-70301EE84B48}"/>
              </a:ext>
            </a:extLst>
          </p:cNvPr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B9F29-4B0C-DF42-BA2F-87A02804AFE4}"/>
              </a:ext>
            </a:extLst>
          </p:cNvPr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DB1B1F-4A6C-1744-82EE-F4A4ABF2411F}"/>
              </a:ext>
            </a:extLst>
          </p:cNvPr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0C2DDD-7633-354F-B8C9-F049E692C601}"/>
              </a:ext>
            </a:extLst>
          </p:cNvPr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D891D-905E-6044-9CFA-AF8C377F0F49}"/>
              </a:ext>
            </a:extLst>
          </p:cNvPr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DD525855-6767-3144-9A9F-CED8D507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278622FD-2BC2-8A4B-88A4-05315849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B4CDEA4B-5555-CD49-ADEE-A7C638A3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80A47-0216-E84C-8BC7-F86ACCCB6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9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8BFA0C2-14C1-4447-AAB8-446EA0BF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C44CADA-570C-D04F-BD21-05514BEEB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094FA00-E03C-B640-81AD-EA53DC18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E436-2947-E342-91EB-C6450E1BA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8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F60EADDA-5029-F54D-8C1E-2CAE01258019}"/>
              </a:ext>
            </a:extLst>
          </p:cNvPr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1D7169E-2791-A149-BDDF-481A6F0B55BD}"/>
              </a:ext>
            </a:extLst>
          </p:cNvPr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73FD877-2873-E649-B638-8516450B701D}"/>
              </a:ext>
            </a:extLst>
          </p:cNvPr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5D335E-2012-ED46-9B7C-FA25DB01E904}"/>
              </a:ext>
            </a:extLst>
          </p:cNvPr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85302E5-C974-D948-B0ED-F7F14CA73144}"/>
              </a:ext>
            </a:extLst>
          </p:cNvPr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B2B30F1-E6B7-F943-9374-FC11F564CE89}"/>
              </a:ext>
            </a:extLst>
          </p:cNvPr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954371A-37FB-3749-9F6F-A645F2D300F1}"/>
              </a:ext>
            </a:extLst>
          </p:cNvPr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030FD44-3932-6347-BDF6-1219EBDC0F18}"/>
              </a:ext>
            </a:extLst>
          </p:cNvPr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C3E4E5F-725E-C74B-AEBF-F29EBE73D2A5}"/>
              </a:ext>
            </a:extLst>
          </p:cNvPr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4C78E4-1182-1643-BBA3-B9761C7A9876}"/>
              </a:ext>
            </a:extLst>
          </p:cNvPr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C30A565-6FCD-AA41-9CD4-385A6149A7D1}"/>
              </a:ext>
            </a:extLst>
          </p:cNvPr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2D7A5A1-48F2-C54D-8334-3550AD873CB2}"/>
              </a:ext>
            </a:extLst>
          </p:cNvPr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9D28DA9-D67B-6440-B339-965FA7DBE123}"/>
              </a:ext>
            </a:extLst>
          </p:cNvPr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D0F76E3-FD59-574E-AED4-944A2A38D4FB}"/>
              </a:ext>
            </a:extLst>
          </p:cNvPr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0DACE01-DF84-7147-AF20-B336AB0CAA04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1C577-ED24-5A4C-A30B-B89C819CB97C}"/>
              </a:ext>
            </a:extLst>
          </p:cNvPr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591914-0F3D-E34C-AA60-A63E64858F7D}"/>
              </a:ext>
            </a:extLst>
          </p:cNvPr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3BF63B-54CB-3F49-B3E8-EAC7087BC09E}"/>
              </a:ext>
            </a:extLst>
          </p:cNvPr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4766AD-2D28-464E-B4A1-1D4507DD7804}"/>
              </a:ext>
            </a:extLst>
          </p:cNvPr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345213-B8D9-0146-91C8-2AD52EBAEB0F}"/>
              </a:ext>
            </a:extLst>
          </p:cNvPr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424B8-035A-9745-A16F-75D8AAEC4BDB}"/>
              </a:ext>
            </a:extLst>
          </p:cNvPr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DCF7ED03-D6CD-1F41-919B-7E913AEA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82E9177-8EAB-4541-BA1E-7464B8A7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9A4C5F3-FB00-0F4B-B8B7-F5A2861D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23D83-3848-8343-BCC8-FF02EE0BA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0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316FB143-79C7-5343-AB74-BACFB79C6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821D7AE-2805-E442-8A4E-1DF6BBE1D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57101BF5-B1A3-EE48-9F50-A7539B8A8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7D62-AD1D-1D44-AAD9-990C55ED4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31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C18F-34F7-5940-8137-BEA02BF6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AA3D5-3DF1-374D-9D02-BBE6B489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658FB-8901-E54C-A75F-47BE3B25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AF676-514A-5E49-8EE8-474E0E57F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16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22B9D1-AE18-E641-9CDB-7CAD31753B5B}"/>
              </a:ext>
            </a:extLst>
          </p:cNvPr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AB76B-2606-A948-893B-200A9FFF24A9}"/>
              </a:ext>
            </a:extLst>
          </p:cNvPr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96814-EB7D-FA42-AF98-21B679C071C5}"/>
              </a:ext>
            </a:extLst>
          </p:cNvPr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EE01F-7705-1343-B6BC-96E4AA7A7640}"/>
              </a:ext>
            </a:extLst>
          </p:cNvPr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13CB-7A95-894E-8177-49EE7A4310F9}"/>
              </a:ext>
            </a:extLst>
          </p:cNvPr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4454BD-E853-BF47-A4C8-B302D19DDD78}"/>
              </a:ext>
            </a:extLst>
          </p:cNvPr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B4ED24-BBE8-BE43-8A0E-9111A4AE6995}"/>
              </a:ext>
            </a:extLst>
          </p:cNvPr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EE012-F13B-2C4B-8D7D-113EAA9D30A0}"/>
              </a:ext>
            </a:extLst>
          </p:cNvPr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B16D32-1338-644B-B100-67F0E48743CB}"/>
              </a:ext>
            </a:extLst>
          </p:cNvPr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E460A1-3AC0-4F40-9974-D5D3B309663D}"/>
              </a:ext>
            </a:extLst>
          </p:cNvPr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D59FB589-1F14-3D47-8071-B12542B7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C193E14F-0F21-0447-BE17-FD70EE28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1277C90D-FAB7-CE43-8BE4-53B19955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877F-B2A8-0F47-98F7-AD98BDC007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01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A298D9C-0F0F-164B-BB73-5903895C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8131494-5832-8749-B8B0-51304F9F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01D5DE6-AD62-1146-9981-44102926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D5001-7BDF-3149-90FD-9D9E7E757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208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7A1DD-7D10-2E46-B3A0-FD87C21A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EC648-91E2-A642-AAF3-660324C7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4E536-15DF-974A-AAEF-3E4F25D1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82F92-52CA-C044-86BA-EBFBB5E23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927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BDCD6C6-9319-D34B-8F2E-F7DB42E6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42E8EA7-15F3-8546-9A17-A0C0040E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47FF9BF-04E0-1942-B644-BE9B72B1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1B0B8-778C-3D47-AE9D-71B393284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940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7D0FD5-96A8-7640-9FD0-967E9B491D85}"/>
              </a:ext>
            </a:extLst>
          </p:cNvPr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90506B-33B5-6F4C-B273-6143C0F2E6E5}"/>
              </a:ext>
            </a:extLst>
          </p:cNvPr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43468B39-9B64-9349-A91C-247BA16D822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D2F3D5-3113-5F43-95D5-B92915F57D53}"/>
                </a:ext>
              </a:extLst>
            </p:cNvPr>
            <p:cNvCxnSpPr/>
            <p:nvPr/>
          </p:nvCxnSpPr>
          <p:spPr>
            <a:xfrm rot="16200000">
              <a:off x="66557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4A9003-8A4C-AD41-918A-33600E8D77D4}"/>
                </a:ext>
              </a:extLst>
            </p:cNvPr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6AE079-D5E9-914B-9773-0F5E73A1748F}"/>
                </a:ext>
              </a:extLst>
            </p:cNvPr>
            <p:cNvCxnSpPr/>
            <p:nvPr/>
          </p:nvCxnSpPr>
          <p:spPr>
            <a:xfrm rot="5400000" flipH="1">
              <a:off x="67367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0246C3A-BEC0-6B4C-BE2B-867C5F732A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A0072D-48CF-374D-B1BA-C98C97293AFF}"/>
                </a:ext>
              </a:extLst>
            </p:cNvPr>
            <p:cNvCxnSpPr/>
            <p:nvPr/>
          </p:nvCxnSpPr>
          <p:spPr>
            <a:xfrm rot="16200000">
              <a:off x="66557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88A004-85F2-D942-B5CC-900102483A4E}"/>
                </a:ext>
              </a:extLst>
            </p:cNvPr>
            <p:cNvCxnSpPr/>
            <p:nvPr/>
          </p:nvCxnSpPr>
          <p:spPr>
            <a:xfrm rot="16200000" flipV="1">
              <a:off x="6677399" y="1399248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745061-F50D-0D46-938A-A00746BBB6EC}"/>
                </a:ext>
              </a:extLst>
            </p:cNvPr>
            <p:cNvCxnSpPr/>
            <p:nvPr/>
          </p:nvCxnSpPr>
          <p:spPr>
            <a:xfrm rot="5400000" flipH="1">
              <a:off x="67367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4E599EB8-FE8C-8644-81C9-B41BC689C9C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A4AF81C-42E3-6148-B989-878D614C70E5}"/>
                </a:ext>
              </a:extLst>
            </p:cNvPr>
            <p:cNvCxnSpPr/>
            <p:nvPr/>
          </p:nvCxnSpPr>
          <p:spPr>
            <a:xfrm rot="16200000">
              <a:off x="6655793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E9432C-EC8C-B348-9009-5C9030E380DA}"/>
                </a:ext>
              </a:extLst>
            </p:cNvPr>
            <p:cNvCxnSpPr/>
            <p:nvPr/>
          </p:nvCxnSpPr>
          <p:spPr>
            <a:xfrm rot="16200000" flipV="1">
              <a:off x="6677398" y="1399247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5BCF22-817B-6842-A170-65A3D5A5743C}"/>
                </a:ext>
              </a:extLst>
            </p:cNvPr>
            <p:cNvCxnSpPr/>
            <p:nvPr/>
          </p:nvCxnSpPr>
          <p:spPr>
            <a:xfrm rot="5400000" flipH="1">
              <a:off x="6736713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A16016C6-DE1F-4F48-BED3-50F4F33E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C9497B5-FDD2-294D-80F8-1D8F67A2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6377E5E4-BE74-EA47-83C7-83F363E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AF4C5C5-9759-1F4D-9ED4-C97A5766F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11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1B7DAA6-6C79-2B43-BA51-7A57DFF1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42DF603-7E3A-0543-9F36-733E724B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2DA4400-2F82-E748-8791-8CC52A94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D2F35-0C9D-5844-927B-B5DBC348C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31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A529F8A-19F1-CC4C-8FE3-AC7C36D4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04404FA-7436-B34E-A5C1-6C946461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E151AD8-891B-C242-BE1B-7B9D863D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6373-F09A-2A47-809C-0DDEC36B1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42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E9B57C63-1AC8-264E-B3F2-A5CFFDE49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924C41FA-E185-A34E-AFED-458EC09010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D66BD23-04EB-514A-902A-0818939ED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C6AAE-3134-8349-B4A6-A9F83E16A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3958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7084" y="1905000"/>
            <a:ext cx="5304367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6A494AF-6602-F646-AF58-E074AAB4E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73EB3991-3B02-9D41-BE54-77ECA3721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A71984F6-9B40-8C48-827E-9F2AD5488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E2AF3-5730-A646-83EC-5FEAB402A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2000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4F39AF4-31E4-2442-BF67-F6FA6080C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309B62F7-2444-B944-9168-35FEE9950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75825DC8-4DA3-8644-957C-98C2280C6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D7E35-B1D8-3549-880D-5031D6962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0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24651" y="1905000"/>
            <a:ext cx="5306483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CB8F5A83-F16D-B642-93A0-B978194AE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FCF57615-74A9-6742-A7A8-DB94B9284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3A0145B4-22B5-714F-9B54-4CF36B140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F74D8-08CB-C746-800E-5E4555FBA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36979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7084" y="1905000"/>
            <a:ext cx="5304367" cy="41910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6A8EEDF-E358-BB47-B008-C99B7CC1B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5FE9DF8F-D96C-A949-9F37-273933555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0EE6710D-1485-F84E-A1FB-8B3D1B473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A7886-5372-4340-83D3-71D2C7FB9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037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B3D5494-7CA0-EB44-9C30-EDAB952B4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2F94ADB2-B246-EA49-91CC-2E6E3D9DD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C61FE489-9382-8C4C-811F-FEC223840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07C0A-9E90-5249-8F63-67BD7793F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E354E0F-6BCD-4842-87F0-3893B9A77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E3EDFFFB-17B2-1149-B7F5-574C5C0BA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5E48B7F7-254F-734A-8EB4-AE89911CF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E7C1-168E-C542-8122-5E6ADBA09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7920F1A8-6CF3-8B49-9E6E-73F8D38DA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256485A9-2E1A-4145-8D1E-E86A062A4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02DAFE2E-CD48-B145-8BB9-C338BBB5C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AD83-1095-E449-9C05-B1A4669C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7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9E8F15F1-01F6-F546-BE0F-085F755AA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89879E9-A6A2-2F41-BA4F-F0B120B19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C94599E-E899-2248-A856-8C69F4C76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C21D9-2DE9-9549-8711-E5EA3F3B8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8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AEF1227-A9FE-5E46-A6E9-B7C945EA0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E0C2537-CE15-7D44-A79E-14DFB9218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B1D84E03-EFE8-664A-9419-EBBD18431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D8A01-D451-7A4B-8332-3A307B5E3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E0066713-1EFF-A547-BFB0-49CB60929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C975D76-AECA-3E4F-94BE-D39B8649F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5B2F9D09-922F-D043-AC76-CF2255907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EC020-8795-854C-932A-4FEBD1438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7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EE34C128-3668-1C44-9A16-A591B92D19D7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7416" name="Group 3">
              <a:extLst>
                <a:ext uri="{FF2B5EF4-FFF2-40B4-BE49-F238E27FC236}">
                  <a16:creationId xmlns:a16="http://schemas.microsoft.com/office/drawing/2014/main" id="{EF6288C1-42FD-9944-9ABD-3E116B83CD0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7419" name="Freeform 4">
                <a:extLst>
                  <a:ext uri="{FF2B5EF4-FFF2-40B4-BE49-F238E27FC236}">
                    <a16:creationId xmlns:a16="http://schemas.microsoft.com/office/drawing/2014/main" id="{B1D8A9D6-515D-5340-94CA-32ADE97890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3307468 h 720"/>
                  <a:gd name="T4" fmla="*/ 95 w 1000"/>
                  <a:gd name="T5" fmla="*/ 23307468 h 720"/>
                  <a:gd name="T6" fmla="*/ 95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0" name="Freeform 5">
                <a:extLst>
                  <a:ext uri="{FF2B5EF4-FFF2-40B4-BE49-F238E27FC236}">
                    <a16:creationId xmlns:a16="http://schemas.microsoft.com/office/drawing/2014/main" id="{9B31BED1-9254-D947-8319-F5C0EC621A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1" name="Freeform 6">
                <a:extLst>
                  <a:ext uri="{FF2B5EF4-FFF2-40B4-BE49-F238E27FC236}">
                    <a16:creationId xmlns:a16="http://schemas.microsoft.com/office/drawing/2014/main" id="{13519D10-F1E1-4D4E-8872-68F08BFF2A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50 h 317"/>
                  <a:gd name="T4" fmla="*/ 624 w 624"/>
                  <a:gd name="T5" fmla="*/ 115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2" name="Freeform 7">
                <a:extLst>
                  <a:ext uri="{FF2B5EF4-FFF2-40B4-BE49-F238E27FC236}">
                    <a16:creationId xmlns:a16="http://schemas.microsoft.com/office/drawing/2014/main" id="{2CE7B3D1-6B01-0C40-8947-725B9626AD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3" name="Freeform 8">
                <a:extLst>
                  <a:ext uri="{FF2B5EF4-FFF2-40B4-BE49-F238E27FC236}">
                    <a16:creationId xmlns:a16="http://schemas.microsoft.com/office/drawing/2014/main" id="{544BF0D7-4BFF-9C4B-9AE9-13E9287B6D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3 h 317"/>
                  <a:gd name="T4" fmla="*/ 624 w 624"/>
                  <a:gd name="T5" fmla="*/ 18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4" name="Freeform 9">
                <a:extLst>
                  <a:ext uri="{FF2B5EF4-FFF2-40B4-BE49-F238E27FC236}">
                    <a16:creationId xmlns:a16="http://schemas.microsoft.com/office/drawing/2014/main" id="{855EA658-AA3A-6D4E-A039-D9247EBCC5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68 h 272"/>
                  <a:gd name="T4" fmla="*/ 240 w 624"/>
                  <a:gd name="T5" fmla="*/ 1029 h 272"/>
                  <a:gd name="T6" fmla="*/ 624 w 624"/>
                  <a:gd name="T7" fmla="*/ 116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5" name="Freeform 10">
                <a:extLst>
                  <a:ext uri="{FF2B5EF4-FFF2-40B4-BE49-F238E27FC236}">
                    <a16:creationId xmlns:a16="http://schemas.microsoft.com/office/drawing/2014/main" id="{56742FDE-4DB7-DE4D-A5A8-CDCE75B4F8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6" name="Freeform 11">
                <a:extLst>
                  <a:ext uri="{FF2B5EF4-FFF2-40B4-BE49-F238E27FC236}">
                    <a16:creationId xmlns:a16="http://schemas.microsoft.com/office/drawing/2014/main" id="{E5507DB5-E845-954F-AAEC-851FF94C6C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9 h 317"/>
                  <a:gd name="T4" fmla="*/ 624 w 624"/>
                  <a:gd name="T5" fmla="*/ 1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7" name="Freeform 12">
                <a:extLst>
                  <a:ext uri="{FF2B5EF4-FFF2-40B4-BE49-F238E27FC236}">
                    <a16:creationId xmlns:a16="http://schemas.microsoft.com/office/drawing/2014/main" id="{0BF1A793-9541-F641-BF55-C660BEE5FD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22 h 317"/>
                  <a:gd name="T4" fmla="*/ 624 w 624"/>
                  <a:gd name="T5" fmla="*/ 112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8" name="Freeform 13">
                <a:extLst>
                  <a:ext uri="{FF2B5EF4-FFF2-40B4-BE49-F238E27FC236}">
                    <a16:creationId xmlns:a16="http://schemas.microsoft.com/office/drawing/2014/main" id="{458A02CA-7341-844E-A5C9-0392BDF3E4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2 h 370"/>
                  <a:gd name="T4" fmla="*/ 624 w 624"/>
                  <a:gd name="T5" fmla="*/ 52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29" name="Freeform 14">
                <a:extLst>
                  <a:ext uri="{FF2B5EF4-FFF2-40B4-BE49-F238E27FC236}">
                    <a16:creationId xmlns:a16="http://schemas.microsoft.com/office/drawing/2014/main" id="{69927F53-8B60-1B4B-8747-B52879143B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1 h 317"/>
                  <a:gd name="T4" fmla="*/ 624 w 624"/>
                  <a:gd name="T5" fmla="*/ 1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0" name="Freeform 15">
                <a:extLst>
                  <a:ext uri="{FF2B5EF4-FFF2-40B4-BE49-F238E27FC236}">
                    <a16:creationId xmlns:a16="http://schemas.microsoft.com/office/drawing/2014/main" id="{5BE6FBE1-9FE4-1046-95FF-06D5A2B6AC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04 h 272"/>
                  <a:gd name="T4" fmla="*/ 240 w 624"/>
                  <a:gd name="T5" fmla="*/ 975 h 272"/>
                  <a:gd name="T6" fmla="*/ 624 w 624"/>
                  <a:gd name="T7" fmla="*/ 110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1" name="Freeform 16">
                <a:extLst>
                  <a:ext uri="{FF2B5EF4-FFF2-40B4-BE49-F238E27FC236}">
                    <a16:creationId xmlns:a16="http://schemas.microsoft.com/office/drawing/2014/main" id="{A859FB88-DDDB-5642-B0A7-8AAFDB44D7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2" name="Freeform 17">
                <a:extLst>
                  <a:ext uri="{FF2B5EF4-FFF2-40B4-BE49-F238E27FC236}">
                    <a16:creationId xmlns:a16="http://schemas.microsoft.com/office/drawing/2014/main" id="{AAFAA651-33E2-3A4E-BF96-33B6E80526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9 h 317"/>
                  <a:gd name="T4" fmla="*/ 624 w 624"/>
                  <a:gd name="T5" fmla="*/ 110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3" name="Freeform 18">
                <a:extLst>
                  <a:ext uri="{FF2B5EF4-FFF2-40B4-BE49-F238E27FC236}">
                    <a16:creationId xmlns:a16="http://schemas.microsoft.com/office/drawing/2014/main" id="{CDD598F1-1F10-9E47-94FF-1150AA5BA3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50 h 317"/>
                  <a:gd name="T4" fmla="*/ 624 w 624"/>
                  <a:gd name="T5" fmla="*/ 115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4" name="Freeform 19">
                <a:extLst>
                  <a:ext uri="{FF2B5EF4-FFF2-40B4-BE49-F238E27FC236}">
                    <a16:creationId xmlns:a16="http://schemas.microsoft.com/office/drawing/2014/main" id="{B5404868-AB5C-C44F-BDC6-854C4D82E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8 h 370"/>
                  <a:gd name="T2" fmla="*/ 0 w 624"/>
                  <a:gd name="T3" fmla="*/ 50 h 370"/>
                  <a:gd name="T4" fmla="*/ 624 w 624"/>
                  <a:gd name="T5" fmla="*/ 50 h 370"/>
                  <a:gd name="T6" fmla="*/ 624 w 624"/>
                  <a:gd name="T7" fmla="*/ 8 h 370"/>
                  <a:gd name="T8" fmla="*/ 384 w 624"/>
                  <a:gd name="T9" fmla="*/ 1 h 370"/>
                  <a:gd name="T10" fmla="*/ 0 w 624"/>
                  <a:gd name="T11" fmla="*/ 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5" name="Freeform 20">
                <a:extLst>
                  <a:ext uri="{FF2B5EF4-FFF2-40B4-BE49-F238E27FC236}">
                    <a16:creationId xmlns:a16="http://schemas.microsoft.com/office/drawing/2014/main" id="{59FBCA7B-B12C-4A4D-AEE1-DD1A65F452F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6" name="Freeform 21">
                <a:extLst>
                  <a:ext uri="{FF2B5EF4-FFF2-40B4-BE49-F238E27FC236}">
                    <a16:creationId xmlns:a16="http://schemas.microsoft.com/office/drawing/2014/main" id="{38DF7432-73B1-0445-9326-B6FB03A6A5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104 h 272"/>
                  <a:gd name="T4" fmla="*/ 240 w 624"/>
                  <a:gd name="T5" fmla="*/ 975 h 272"/>
                  <a:gd name="T6" fmla="*/ 624 w 624"/>
                  <a:gd name="T7" fmla="*/ 110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37" name="Freeform 22">
                <a:extLst>
                  <a:ext uri="{FF2B5EF4-FFF2-40B4-BE49-F238E27FC236}">
                    <a16:creationId xmlns:a16="http://schemas.microsoft.com/office/drawing/2014/main" id="{8931F402-D8FD-4C49-8F9A-C9422A3A5D8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23 h 362"/>
                  <a:gd name="T2" fmla="*/ 8 w 632"/>
                  <a:gd name="T3" fmla="*/ 161 h 362"/>
                  <a:gd name="T4" fmla="*/ 248 w 632"/>
                  <a:gd name="T5" fmla="*/ 161 h 362"/>
                  <a:gd name="T6" fmla="*/ 632 w 632"/>
                  <a:gd name="T7" fmla="*/ 161 h 362"/>
                  <a:gd name="T8" fmla="*/ 632 w 632"/>
                  <a:gd name="T9" fmla="*/ 23 h 362"/>
                  <a:gd name="T10" fmla="*/ 104 w 632"/>
                  <a:gd name="T11" fmla="*/ 23 h 362"/>
                  <a:gd name="T12" fmla="*/ 8 w 632"/>
                  <a:gd name="T13" fmla="*/ 2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7417" name="Freeform 23">
              <a:extLst>
                <a:ext uri="{FF2B5EF4-FFF2-40B4-BE49-F238E27FC236}">
                  <a16:creationId xmlns:a16="http://schemas.microsoft.com/office/drawing/2014/main" id="{38E0B485-6854-DE47-8A55-A40BEE4A4B5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76 h 385"/>
                <a:gd name="T2" fmla="*/ 1365 w 5762"/>
                <a:gd name="T3" fmla="*/ 263 h 385"/>
                <a:gd name="T4" fmla="*/ 1365 w 5762"/>
                <a:gd name="T5" fmla="*/ 4 h 385"/>
                <a:gd name="T6" fmla="*/ 0 w 5762"/>
                <a:gd name="T7" fmla="*/ 0 h 385"/>
                <a:gd name="T8" fmla="*/ 0 w 5762"/>
                <a:gd name="T9" fmla="*/ 276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418" name="Freeform 24">
              <a:extLst>
                <a:ext uri="{FF2B5EF4-FFF2-40B4-BE49-F238E27FC236}">
                  <a16:creationId xmlns:a16="http://schemas.microsoft.com/office/drawing/2014/main" id="{CA1DE873-31CD-7844-88A7-5A7D8418B64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64 w 5761"/>
                <a:gd name="T3" fmla="*/ 0 h 189"/>
                <a:gd name="T4" fmla="*/ 1364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7411" name="Rectangle 25">
            <a:extLst>
              <a:ext uri="{FF2B5EF4-FFF2-40B4-BE49-F238E27FC236}">
                <a16:creationId xmlns:a16="http://schemas.microsoft.com/office/drawing/2014/main" id="{D9C6C978-71B8-8340-8B25-76E8C9E39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4217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2" name="Rectangle 26">
            <a:extLst>
              <a:ext uri="{FF2B5EF4-FFF2-40B4-BE49-F238E27FC236}">
                <a16:creationId xmlns:a16="http://schemas.microsoft.com/office/drawing/2014/main" id="{9C6493D7-2D34-1D4B-861F-75AEAFA23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4217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71" name="Rectangle 27">
            <a:extLst>
              <a:ext uri="{FF2B5EF4-FFF2-40B4-BE49-F238E27FC236}">
                <a16:creationId xmlns:a16="http://schemas.microsoft.com/office/drawing/2014/main" id="{AB7403B8-E4B8-7B4C-947E-A01FEA0D3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64217" y="626586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72" name="Rectangle 28">
            <a:extLst>
              <a:ext uri="{FF2B5EF4-FFF2-40B4-BE49-F238E27FC236}">
                <a16:creationId xmlns:a16="http://schemas.microsoft.com/office/drawing/2014/main" id="{2CC5A8FF-8957-FC42-A5EE-AA038F5618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Arial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73" name="Rectangle 29">
            <a:extLst>
              <a:ext uri="{FF2B5EF4-FFF2-40B4-BE49-F238E27FC236}">
                <a16:creationId xmlns:a16="http://schemas.microsoft.com/office/drawing/2014/main" id="{AFDCB0F1-719F-134C-9906-076458BC39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3999EB9-74BD-064D-8595-93A5C2891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35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29612E-13A0-4542-9BF2-FDA46CF7E3FC}"/>
              </a:ext>
            </a:extLst>
          </p:cNvPr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C1902-FF98-1D46-BD30-6D2AAADFDB33}"/>
              </a:ext>
            </a:extLst>
          </p:cNvPr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867B0E-BDB0-5644-8791-8CB7624D14F4}"/>
              </a:ext>
            </a:extLst>
          </p:cNvPr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4E424-AE4F-5F43-8B1D-9D8F6D492168}"/>
              </a:ext>
            </a:extLst>
          </p:cNvPr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23292-8EBE-324D-9176-8035FBCC7ED7}"/>
              </a:ext>
            </a:extLst>
          </p:cNvPr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770CC-0FA8-5F45-B0FE-882B0F0DA25C}"/>
              </a:ext>
            </a:extLst>
          </p:cNvPr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94D836-E53C-0346-82A1-82DE25A7F3B3}"/>
              </a:ext>
            </a:extLst>
          </p:cNvPr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BC278-667A-FA45-B7C0-7A4D851695F4}"/>
              </a:ext>
            </a:extLst>
          </p:cNvPr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B2808D-10DB-984C-B6C5-FE2C51CAAE8F}"/>
              </a:ext>
            </a:extLst>
          </p:cNvPr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250F08A0-3C6A-BA4A-A447-B3B003A1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79655245-A08C-EF4F-BF6F-A1EA10BBF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50CEBB1-5424-B642-B7C8-F0BF54413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C23C8-1B55-934C-B5D5-296520908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Verdana" pitchFamily="34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67881E1-264C-5E4E-92F9-D5D93568A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A96CB14-71D1-0B4F-AAB4-73F0A9CF3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42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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2" charset="2"/>
        <a:buChar char="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5646ECA-A6CF-4249-8BD5-16D488F2F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4217" y="457200"/>
            <a:ext cx="7531657" cy="1143000"/>
          </a:xfrm>
          <a:solidFill>
            <a:schemeClr val="bg1">
              <a:lumMod val="95000"/>
              <a:alpha val="41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6600" b="1" dirty="0">
                <a:latin typeface="Forte" pitchFamily="66" charset="0"/>
                <a:ea typeface="ＭＳ Ｐゴシック" panose="020B0600070205080204" pitchFamily="34" charset="-128"/>
              </a:rPr>
              <a:t>primary productivity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3433C06-3259-AE4A-B0A4-F590B3E11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6763" y="3048000"/>
            <a:ext cx="7162800" cy="265496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Rate at which autotrophs synthesize new biomass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other words, how fast are the producers (plants and algae) photosynthesizing? How much is being produced and how fast?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CEC309F-3DD2-3A45-A77D-3A8B84B2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6643688"/>
            <a:ext cx="26717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  <a:ea typeface="ＭＳ Ｐゴシック" charset="0"/>
                <a:cs typeface="Times New Roman"/>
              </a:rPr>
              <a:t>http://graphics.stanford.edu/courses/cs448c-00-fall/plants.jpg</a:t>
            </a:r>
          </a:p>
        </p:txBody>
      </p:sp>
    </p:spTree>
    <p:extLst>
      <p:ext uri="{BB962C8B-B14F-4D97-AF65-F5344CB8AC3E}">
        <p14:creationId xmlns:p14="http://schemas.microsoft.com/office/powerpoint/2010/main" val="23077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4679F-49C3-BB46-9655-3D1A25AF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9" y="484939"/>
            <a:ext cx="10363200" cy="914400"/>
          </a:xfrm>
        </p:spPr>
        <p:txBody>
          <a:bodyPr/>
          <a:lstStyle/>
          <a:p>
            <a:r>
              <a:rPr lang="en-US" dirty="0"/>
              <a:t>Marine producers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8CD99-CF8C-E240-8782-BF1FE236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84" y="1229714"/>
            <a:ext cx="6766880" cy="4572000"/>
          </a:xfrm>
          <a:noFill/>
        </p:spPr>
        <p:txBody>
          <a:bodyPr/>
          <a:lstStyle/>
          <a:p>
            <a:r>
              <a:rPr lang="en-US" dirty="0"/>
              <a:t>Algae</a:t>
            </a:r>
          </a:p>
          <a:p>
            <a:pPr lvl="1"/>
            <a:r>
              <a:rPr lang="en-US" dirty="0"/>
              <a:t>Macroalgae (seaweed/kelp)</a:t>
            </a:r>
          </a:p>
          <a:p>
            <a:pPr lvl="1"/>
            <a:r>
              <a:rPr lang="en-US" dirty="0"/>
              <a:t>Phytoplankton (diatoms, dinoflagellates,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4025" lvl="1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40% of Earth’s O2! Thank you, </a:t>
            </a:r>
            <a:r>
              <a:rPr lang="en-US" dirty="0" err="1">
                <a:sym typeface="Wingdings" pitchFamily="2" charset="2"/>
              </a:rPr>
              <a:t>phytoplanktons</a:t>
            </a:r>
            <a:r>
              <a:rPr lang="en-US" dirty="0">
                <a:sym typeface="Wingdings" pitchFamily="2" charset="2"/>
              </a:rPr>
              <a:t>!</a:t>
            </a:r>
            <a:endParaRPr lang="en-US" dirty="0"/>
          </a:p>
          <a:p>
            <a:r>
              <a:rPr lang="en-US" dirty="0"/>
              <a:t>Plants</a:t>
            </a:r>
          </a:p>
          <a:p>
            <a:pPr lvl="1"/>
            <a:r>
              <a:rPr lang="en-US" dirty="0"/>
              <a:t>The only true marine plants are seagrasses (may count mangroves)</a:t>
            </a:r>
          </a:p>
          <a:p>
            <a:r>
              <a:rPr lang="en-US" dirty="0"/>
              <a:t>Bacteria</a:t>
            </a:r>
          </a:p>
          <a:p>
            <a:pPr lvl="1"/>
            <a:r>
              <a:rPr lang="en-US" dirty="0"/>
              <a:t>Cyanobacteria (blue-green algae)</a:t>
            </a:r>
          </a:p>
          <a:p>
            <a:pPr lvl="1"/>
            <a:r>
              <a:rPr lang="en-US" dirty="0" err="1"/>
              <a:t>Chemosynthesizers</a:t>
            </a:r>
            <a:r>
              <a:rPr lang="en-US" dirty="0"/>
              <a:t> (no light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E00F0-07BA-5A4D-85E4-AB6FE9F2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672" y="0"/>
            <a:ext cx="5049328" cy="31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6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A4679F-49C3-BB46-9655-3D1A25AF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9" y="484939"/>
            <a:ext cx="10363200" cy="914400"/>
          </a:xfrm>
        </p:spPr>
        <p:txBody>
          <a:bodyPr/>
          <a:lstStyle/>
          <a:p>
            <a:r>
              <a:rPr lang="en-US" dirty="0"/>
              <a:t>Freshwater producers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8CD99-CF8C-E240-8782-BF1FE236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469" y="1801603"/>
            <a:ext cx="5346700" cy="4572000"/>
          </a:xfrm>
        </p:spPr>
        <p:txBody>
          <a:bodyPr/>
          <a:lstStyle/>
          <a:p>
            <a:r>
              <a:rPr lang="en-US" sz="3600" dirty="0"/>
              <a:t>Algae—macro and </a:t>
            </a:r>
            <a:r>
              <a:rPr lang="en-US" sz="3600" dirty="0" err="1"/>
              <a:t>phyto</a:t>
            </a:r>
            <a:endParaRPr lang="en-US" sz="3600" dirty="0"/>
          </a:p>
          <a:p>
            <a:r>
              <a:rPr lang="en-US" sz="3600" dirty="0"/>
              <a:t>Aquatic Plants</a:t>
            </a:r>
          </a:p>
          <a:p>
            <a:pPr lvl="1"/>
            <a:r>
              <a:rPr lang="en-US" sz="3200" dirty="0"/>
              <a:t>Water lilies, cattails, duckweed, </a:t>
            </a:r>
            <a:r>
              <a:rPr lang="en-US" sz="3200" dirty="0" err="1"/>
              <a:t>etc</a:t>
            </a:r>
            <a:endParaRPr lang="en-US" sz="3200" dirty="0"/>
          </a:p>
          <a:p>
            <a:r>
              <a:rPr lang="en-US" sz="3600" dirty="0"/>
              <a:t>Bacteria</a:t>
            </a:r>
          </a:p>
          <a:p>
            <a:pPr lvl="1"/>
            <a:r>
              <a:rPr lang="en-US" sz="3200" dirty="0"/>
              <a:t>Cyanobacteria (blue-green </a:t>
            </a:r>
            <a:r>
              <a:rPr lang="en-US" sz="3600" dirty="0"/>
              <a:t>algae</a:t>
            </a:r>
            <a:r>
              <a:rPr lang="en-US" sz="32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5C9E7-8B28-2D48-9C61-71B36CCD1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2020316"/>
            <a:ext cx="5626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39EC-FA99-1F44-A018-5BD30201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FA81-A5F9-C142-AD40-38D5ADD1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9D69EA03-CE50-7749-9E17-827F54F18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Forte" pitchFamily="66" charset="0"/>
                <a:ea typeface="ＭＳ Ｐゴシック" panose="020B0600070205080204" pitchFamily="34" charset="-128"/>
              </a:rPr>
              <a:t>gross primary productivity (GPP)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97424DD-B3A5-1048-9FF4-754789CC46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81200"/>
            <a:ext cx="40386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Total amount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of organic material (glucose) fixed by autotrophs during photosynthesis (or chemosynthesis)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68611" name="Picture 4" descr="j0281926">
            <a:extLst>
              <a:ext uri="{FF2B5EF4-FFF2-40B4-BE49-F238E27FC236}">
                <a16:creationId xmlns:a16="http://schemas.microsoft.com/office/drawing/2014/main" id="{C9AF4907-6F46-C14F-A2B0-839E1F8F07D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2438400"/>
            <a:ext cx="3505200" cy="2876550"/>
          </a:xfrm>
          <a:noFill/>
        </p:spPr>
      </p:pic>
    </p:spTree>
    <p:extLst>
      <p:ext uri="{BB962C8B-B14F-4D97-AF65-F5344CB8AC3E}">
        <p14:creationId xmlns:p14="http://schemas.microsoft.com/office/powerpoint/2010/main" val="34818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4D563925-246C-EA49-8425-03B03DE64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Forte" pitchFamily="66" charset="0"/>
                <a:ea typeface="ＭＳ Ｐゴシック" panose="020B0600070205080204" pitchFamily="34" charset="-128"/>
              </a:rPr>
              <a:t>net primary productivity (NPP)</a:t>
            </a:r>
            <a:br>
              <a:rPr lang="en-US" altLang="en-US" sz="3600">
                <a:solidFill>
                  <a:schemeClr val="bg1"/>
                </a:solidFill>
                <a:latin typeface="Forte" pitchFamily="66" charset="0"/>
                <a:ea typeface="ＭＳ Ｐゴシック" panose="020B0600070205080204" pitchFamily="34" charset="-128"/>
              </a:rPr>
            </a:br>
            <a:endParaRPr lang="en-US" altLang="en-US" sz="3600">
              <a:solidFill>
                <a:schemeClr val="bg1"/>
              </a:solidFill>
              <a:latin typeface="Forte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8A9C5F3-5272-7847-871E-44C473F7BA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143000"/>
            <a:ext cx="4343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Rate of production of biomass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potentially available to consumers (herbivores)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Not all of the GPP goes into making biomass (growth and reproduction)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productivity is  used in the autotroph’s own life processes (respiration) and this energy is ultimately lost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heat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So, 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NPP = GPP - R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CE61A04F-265A-F945-883D-125D6E25E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6" y="2438400"/>
            <a:ext cx="42576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2C684-3AA3-1A41-8CC8-C2B63A8D17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67000" y="609600"/>
            <a:ext cx="7848600" cy="55626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75000"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You might see it expressed as: </a:t>
            </a:r>
          </a:p>
          <a:p>
            <a:pPr lvl="1" eaLnBrk="1" hangingPunct="1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Energy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 unit area per unit time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ex: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J/m</a:t>
            </a:r>
            <a:r>
              <a:rPr lang="en-US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yr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Biomass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added per unit area per unit time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ex: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g/m</a:t>
            </a:r>
            <a:r>
              <a:rPr lang="en-US" sz="36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yr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Remember, if time is involved, you are talking about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rates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73B41459-2BEB-9542-9A48-08BB69D98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Factors that Affect Primary Productivity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E4DE264-52D8-D04E-BFC4-9F2B2CE59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143000"/>
            <a:ext cx="78486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Solar radiation</a:t>
            </a:r>
            <a:r>
              <a:rPr lang="en-US" altLang="en-US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: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quality/quantity of light</a:t>
            </a:r>
          </a:p>
          <a:p>
            <a:pPr marL="609600" indent="-609600"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2.    </a:t>
            </a:r>
            <a:r>
              <a:rPr lang="en-US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Temperature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: </a:t>
            </a:r>
          </a:p>
          <a:p>
            <a:pPr marL="609600" indent="-609600"/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­</a:t>
            </a:r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general, warmer temps correlate to higher productivity   </a:t>
            </a:r>
          </a:p>
          <a:p>
            <a:pPr marL="609600" indent="-609600"/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However, high temperatures can denature enzymes;</a:t>
            </a:r>
          </a:p>
          <a:p>
            <a:pPr marL="609600" indent="-609600"/>
            <a:r>
              <a:rPr lang="en-US" altLang="en-US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Also, there may be high productivity in cold ocean waters due to upwelling of nutrients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3. CO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4. H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O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A84CAD76-2C59-554E-9E7D-C8D1196EA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More Factors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7282118-B025-9249-BCFA-4C009FD83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5"/>
            </a:pPr>
            <a:r>
              <a:rPr lang="en-US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Nutrients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: ­any food, chemical element or compound required by an organism to live, grow and reproduce, e.g. iron, magnesium, calcium, nitrate, phosphate, silicate</a:t>
            </a:r>
          </a:p>
          <a:p>
            <a:pPr marL="609600" indent="-609600" eaLnBrk="1" hangingPunct="1">
              <a:buNone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--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Algal blooms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are often caused by an oversupply of a limiting nutrient, like phosphates from detergents in our lakes and rivers</a:t>
            </a:r>
          </a:p>
          <a:p>
            <a:pPr marL="609600" indent="-609600" eaLnBrk="1" hangingPunct="1"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6.  </a:t>
            </a:r>
            <a:r>
              <a:rPr lang="en-US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Herbivory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: grazing of autotrophs by herbivores can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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productivity  (e.g. sea urchins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ＭＳ Ｐゴシック" panose="020B0600070205080204" pitchFamily="34" charset="-128"/>
                <a:sym typeface="Symbol" pitchFamily="2" charset="2"/>
              </a:rPr>
              <a:t>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2" charset="2"/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ing productivity of kelp forest habitat)</a:t>
            </a:r>
          </a:p>
        </p:txBody>
      </p:sp>
    </p:spTree>
    <p:extLst>
      <p:ext uri="{BB962C8B-B14F-4D97-AF65-F5344CB8AC3E}">
        <p14:creationId xmlns:p14="http://schemas.microsoft.com/office/powerpoint/2010/main" val="32146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E596C755-A385-F840-A465-A33B1B928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Therefore…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069C375A-5039-AD42-891C-6C958B0196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7620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least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productive ecosystems are those with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limited heat and light energy, limited water and limited nutrients</a:t>
            </a:r>
          </a:p>
          <a:p>
            <a:pPr eaLnBrk="1" hangingPunct="1"/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most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 productive ecosystems are those with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</a:rPr>
              <a:t>high temperatures, lots of water, light and nutrients</a:t>
            </a:r>
          </a:p>
        </p:txBody>
      </p:sp>
      <p:pic>
        <p:nvPicPr>
          <p:cNvPr id="77827" name="Picture 5" descr="so01038_">
            <a:extLst>
              <a:ext uri="{FF2B5EF4-FFF2-40B4-BE49-F238E27FC236}">
                <a16:creationId xmlns:a16="http://schemas.microsoft.com/office/drawing/2014/main" id="{AAF1AD0B-D2FE-D546-B5C4-2BD28492E45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163" y="2122489"/>
            <a:ext cx="3810000" cy="3832225"/>
          </a:xfrm>
        </p:spPr>
      </p:pic>
    </p:spTree>
    <p:extLst>
      <p:ext uri="{BB962C8B-B14F-4D97-AF65-F5344CB8AC3E}">
        <p14:creationId xmlns:p14="http://schemas.microsoft.com/office/powerpoint/2010/main" val="32833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6" descr="Screen Shot 2015-10-01 at 9.27.53 PM.png">
            <a:extLst>
              <a:ext uri="{FF2B5EF4-FFF2-40B4-BE49-F238E27FC236}">
                <a16:creationId xmlns:a16="http://schemas.microsoft.com/office/drawing/2014/main" id="{1D8009D8-9C16-4040-BCFB-72009915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"/>
            <a:ext cx="91440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96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4BA-5FAA-9E4E-83BC-F70D3B69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Humans use, waste, or destroy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20-30% </a:t>
            </a:r>
            <a:r>
              <a:rPr lang="en-US" altLang="en-US">
                <a:ea typeface="ＭＳ Ｐゴシック" panose="020B0600070205080204" pitchFamily="34" charset="-128"/>
              </a:rPr>
              <a:t>of the earth’s NPP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We make up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&lt;1% </a:t>
            </a:r>
            <a:r>
              <a:rPr lang="en-US" altLang="en-US">
                <a:ea typeface="ＭＳ Ｐゴシック" panose="020B0600070205080204" pitchFamily="34" charset="-128"/>
              </a:rPr>
              <a:t>of the biomass of the earth’s consumers.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66764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3" ma:contentTypeDescription="Create a new document." ma:contentTypeScope="" ma:versionID="d4349214563fda61d7f47b882a74562a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5f6015b8f6abe40cfc284b051f5f07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60B28E-4103-4B12-B146-03430BFC1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D6A0F4-C4AA-4181-BDE6-F6CCCC7F9E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1FB85-B318-479B-941B-5D7938941436}">
  <ds:schemaRefs>
    <ds:schemaRef ds:uri="1f288448-f477-4024-bfa7-c5da6d31a550"/>
    <ds:schemaRef ds:uri="http://purl.org/dc/dcmitype/"/>
    <ds:schemaRef ds:uri="http://purl.org/dc/elements/1.1/"/>
    <ds:schemaRef ds:uri="d1bea57f-f24a-4814-8dfc-e372b91f2504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388</Words>
  <Application>Microsoft Office PowerPoint</Application>
  <PresentationFormat>Widescreen</PresentationFormat>
  <Paragraphs>53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Consolas</vt:lpstr>
      <vt:lpstr>Corbel</vt:lpstr>
      <vt:lpstr>Forte</vt:lpstr>
      <vt:lpstr>Symbol</vt:lpstr>
      <vt:lpstr>Times New Roman</vt:lpstr>
      <vt:lpstr>Verdana</vt:lpstr>
      <vt:lpstr>Wingdings</vt:lpstr>
      <vt:lpstr>Wingdings 2</vt:lpstr>
      <vt:lpstr>Wingdings 3</vt:lpstr>
      <vt:lpstr>Dad`s Tie</vt:lpstr>
      <vt:lpstr>Metro</vt:lpstr>
      <vt:lpstr>primary productivity</vt:lpstr>
      <vt:lpstr>gross primary productivity (GPP)</vt:lpstr>
      <vt:lpstr>net primary productivity (NPP) </vt:lpstr>
      <vt:lpstr>PowerPoint Presentation</vt:lpstr>
      <vt:lpstr>Factors that Affect Primary Productivity</vt:lpstr>
      <vt:lpstr>More Factors</vt:lpstr>
      <vt:lpstr>Therefore…</vt:lpstr>
      <vt:lpstr>PowerPoint Presentation</vt:lpstr>
      <vt:lpstr>Humans use, waste, or destroy 20-30% of the earth’s NPP  We make up &lt;1% of the biomass of the earth’s consumers.  </vt:lpstr>
      <vt:lpstr>Marine producers</vt:lpstr>
      <vt:lpstr>Freshwater producers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productivity</dc:title>
  <dc:creator>Microsoft Office User</dc:creator>
  <cp:lastModifiedBy>Molly Jirasakhiran</cp:lastModifiedBy>
  <cp:revision>3</cp:revision>
  <dcterms:created xsi:type="dcterms:W3CDTF">2019-07-23T17:37:00Z</dcterms:created>
  <dcterms:modified xsi:type="dcterms:W3CDTF">2020-01-14T15:26:31Z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